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1024" r:id="rId3"/>
    <p:sldId id="1008" r:id="rId4"/>
    <p:sldId id="1009" r:id="rId5"/>
    <p:sldId id="1019" r:id="rId6"/>
    <p:sldId id="1010" r:id="rId7"/>
    <p:sldId id="987" r:id="rId8"/>
    <p:sldId id="988" r:id="rId9"/>
    <p:sldId id="990" r:id="rId10"/>
    <p:sldId id="991" r:id="rId11"/>
    <p:sldId id="992" r:id="rId12"/>
    <p:sldId id="995" r:id="rId13"/>
    <p:sldId id="760" r:id="rId14"/>
    <p:sldId id="962" r:id="rId15"/>
    <p:sldId id="1030" r:id="rId16"/>
    <p:sldId id="921" r:id="rId17"/>
    <p:sldId id="964" r:id="rId18"/>
    <p:sldId id="975" r:id="rId19"/>
    <p:sldId id="1029" r:id="rId20"/>
    <p:sldId id="1027" r:id="rId21"/>
    <p:sldId id="1025" r:id="rId22"/>
    <p:sldId id="968" r:id="rId23"/>
    <p:sldId id="969" r:id="rId24"/>
    <p:sldId id="970" r:id="rId25"/>
    <p:sldId id="971" r:id="rId26"/>
    <p:sldId id="950" r:id="rId27"/>
    <p:sldId id="951" r:id="rId28"/>
    <p:sldId id="952" r:id="rId29"/>
    <p:sldId id="953" r:id="rId30"/>
    <p:sldId id="954" r:id="rId31"/>
    <p:sldId id="955" r:id="rId32"/>
    <p:sldId id="956" r:id="rId33"/>
    <p:sldId id="1020" r:id="rId34"/>
    <p:sldId id="1021" r:id="rId35"/>
    <p:sldId id="1022" r:id="rId36"/>
    <p:sldId id="772" r:id="rId37"/>
    <p:sldId id="887" r:id="rId38"/>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521415D9-36F7-43E2-AB2F-B90AF26B5E84}">
      <p14:sectionLst xmlns:p14="http://schemas.microsoft.com/office/powerpoint/2010/main">
        <p14:section name="默认节" id="{25E7911A-13EB-45DB-9049-4BF516202217}">
          <p14:sldIdLst>
            <p14:sldId id="256"/>
            <p14:sldId id="1024"/>
            <p14:sldId id="1008"/>
            <p14:sldId id="1009"/>
            <p14:sldId id="1019"/>
            <p14:sldId id="1010"/>
            <p14:sldId id="987"/>
            <p14:sldId id="988"/>
            <p14:sldId id="990"/>
            <p14:sldId id="991"/>
            <p14:sldId id="992"/>
            <p14:sldId id="995"/>
            <p14:sldId id="760"/>
            <p14:sldId id="962"/>
            <p14:sldId id="1030"/>
            <p14:sldId id="921"/>
            <p14:sldId id="964"/>
            <p14:sldId id="975"/>
            <p14:sldId id="1029"/>
            <p14:sldId id="1027"/>
            <p14:sldId id="1025"/>
            <p14:sldId id="968"/>
            <p14:sldId id="969"/>
            <p14:sldId id="970"/>
            <p14:sldId id="971"/>
            <p14:sldId id="950"/>
            <p14:sldId id="951"/>
            <p14:sldId id="952"/>
            <p14:sldId id="953"/>
            <p14:sldId id="954"/>
            <p14:sldId id="955"/>
            <p14:sldId id="956"/>
            <p14:sldId id="1020"/>
          </p14:sldIdLst>
        </p14:section>
        <p14:section name="无标题节" id="{C858B638-D7A3-476C-A3C5-ABC530B716F2}">
          <p14:sldIdLst>
            <p14:sldId id="1021"/>
            <p14:sldId id="1022"/>
            <p14:sldId id="772"/>
            <p14:sldId id="8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CC66"/>
    <a:srgbClr val="000099"/>
    <a:srgbClr val="FFFF66"/>
    <a:srgbClr val="EAEAE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81" autoAdjust="0"/>
    <p:restoredTop sz="94718" autoAdjust="0"/>
  </p:normalViewPr>
  <p:slideViewPr>
    <p:cSldViewPr>
      <p:cViewPr>
        <p:scale>
          <a:sx n="70" d="100"/>
          <a:sy n="70" d="100"/>
        </p:scale>
        <p:origin x="-1661" y="-3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3"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96898E2C-45F6-4D0B-95A7-A272673C2B2B}" type="datetimeFigureOut">
              <a:rPr lang="zh-CN" altLang="en-US"/>
              <a:pPr>
                <a:defRPr/>
              </a:pPr>
              <a:t>2021-1-4</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546BBB7C-0560-46C8-8BD7-9321D4133C34}" type="slidenum">
              <a:rPr lang="zh-CN" altLang="en-US"/>
              <a:pPr>
                <a:defRPr/>
              </a:pPr>
              <a:t>‹#›</a:t>
            </a:fld>
            <a:endParaRPr lang="zh-CN" altLang="en-US"/>
          </a:p>
        </p:txBody>
      </p:sp>
    </p:spTree>
    <p:extLst>
      <p:ext uri="{BB962C8B-B14F-4D97-AF65-F5344CB8AC3E}">
        <p14:creationId xmlns:p14="http://schemas.microsoft.com/office/powerpoint/2010/main" val="8599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7108"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659B07B-04A9-43AC-BDB4-DF015962EA31}" type="slidenum">
              <a:rPr lang="en-US"/>
              <a:pPr>
                <a:defRPr/>
              </a:pPr>
              <a:t>‹#›</a:t>
            </a:fld>
            <a:endParaRPr lang="en-US"/>
          </a:p>
        </p:txBody>
      </p:sp>
    </p:spTree>
    <p:extLst>
      <p:ext uri="{BB962C8B-B14F-4D97-AF65-F5344CB8AC3E}">
        <p14:creationId xmlns:p14="http://schemas.microsoft.com/office/powerpoint/2010/main" val="4033087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337D9A83-6AF4-40C4-9A67-6D760CACEFC6}" type="slidenum">
              <a:rPr lang="en-US"/>
              <a:pPr>
                <a:defRPr/>
              </a:pPr>
              <a:t>‹#›</a:t>
            </a:fld>
            <a:endParaRPr lang="en-US"/>
          </a:p>
        </p:txBody>
      </p:sp>
    </p:spTree>
    <p:extLst>
      <p:ext uri="{BB962C8B-B14F-4D97-AF65-F5344CB8AC3E}">
        <p14:creationId xmlns:p14="http://schemas.microsoft.com/office/powerpoint/2010/main" val="1348383901"/>
      </p:ext>
    </p:extLst>
  </p:cSld>
  <p:clrMapOvr>
    <a:masterClrMapping/>
  </p:clrMapOvr>
  <p:transition spd="med">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8FC0CFB-DDBC-4580-A0F6-FFADF14BA5D8}" type="slidenum">
              <a:rPr lang="en-US"/>
              <a:pPr>
                <a:defRPr/>
              </a:pPr>
              <a:t>‹#›</a:t>
            </a:fld>
            <a:endParaRPr lang="en-US"/>
          </a:p>
        </p:txBody>
      </p:sp>
    </p:spTree>
    <p:extLst>
      <p:ext uri="{BB962C8B-B14F-4D97-AF65-F5344CB8AC3E}">
        <p14:creationId xmlns:p14="http://schemas.microsoft.com/office/powerpoint/2010/main" val="3909885809"/>
      </p:ext>
    </p:extLst>
  </p:cSld>
  <p:clrMapOvr>
    <a:masterClrMapping/>
  </p:clrMapOvr>
  <p:transition spd="med">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570ECCA-A9D4-4564-A9AE-818E6A26FC37}" type="slidenum">
              <a:rPr lang="en-US"/>
              <a:pPr>
                <a:defRPr/>
              </a:pPr>
              <a:t>‹#›</a:t>
            </a:fld>
            <a:endParaRPr lang="en-US"/>
          </a:p>
        </p:txBody>
      </p:sp>
    </p:spTree>
    <p:extLst>
      <p:ext uri="{BB962C8B-B14F-4D97-AF65-F5344CB8AC3E}">
        <p14:creationId xmlns:p14="http://schemas.microsoft.com/office/powerpoint/2010/main" val="3921041370"/>
      </p:ext>
    </p:extLst>
  </p:cSld>
  <p:clrMapOvr>
    <a:masterClrMapping/>
  </p:clrMapOvr>
  <p:transition spd="med">
    <p:diamon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CF0B3A2B-58B8-4586-8D26-B7AC3B2EB173}" type="slidenum">
              <a:rPr lang="en-US"/>
              <a:pPr>
                <a:defRPr/>
              </a:pPr>
              <a:t>‹#›</a:t>
            </a:fld>
            <a:endParaRPr lang="en-US"/>
          </a:p>
        </p:txBody>
      </p:sp>
    </p:spTree>
    <p:extLst>
      <p:ext uri="{BB962C8B-B14F-4D97-AF65-F5344CB8AC3E}">
        <p14:creationId xmlns:p14="http://schemas.microsoft.com/office/powerpoint/2010/main" val="2224505169"/>
      </p:ext>
    </p:extLst>
  </p:cSld>
  <p:clrMapOvr>
    <a:masterClrMapping/>
  </p:clrMapOvr>
  <p:transition spd="med">
    <p:diamon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412875"/>
            <a:ext cx="8458200" cy="4987925"/>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6D57DB9-E8DB-426C-95CB-A1694DBEF3B3}" type="slidenum">
              <a:rPr lang="en-US"/>
              <a:pPr>
                <a:defRPr/>
              </a:pPr>
              <a:t>‹#›</a:t>
            </a:fld>
            <a:endParaRPr lang="en-US"/>
          </a:p>
        </p:txBody>
      </p:sp>
    </p:spTree>
    <p:extLst>
      <p:ext uri="{BB962C8B-B14F-4D97-AF65-F5344CB8AC3E}">
        <p14:creationId xmlns:p14="http://schemas.microsoft.com/office/powerpoint/2010/main" val="3242439495"/>
      </p:ext>
    </p:extLst>
  </p:cSld>
  <p:clrMapOvr>
    <a:masterClrMapping/>
  </p:clrMapOvr>
  <p:transition spd="med">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9F93FB8-8B55-40DF-8749-32EB16B5255E}" type="slidenum">
              <a:rPr lang="en-US"/>
              <a:pPr>
                <a:defRPr/>
              </a:pPr>
              <a:t>‹#›</a:t>
            </a:fld>
            <a:endParaRPr lang="en-US"/>
          </a:p>
        </p:txBody>
      </p:sp>
    </p:spTree>
    <p:extLst>
      <p:ext uri="{BB962C8B-B14F-4D97-AF65-F5344CB8AC3E}">
        <p14:creationId xmlns:p14="http://schemas.microsoft.com/office/powerpoint/2010/main" val="745051264"/>
      </p:ext>
    </p:extLst>
  </p:cSld>
  <p:clrMapOvr>
    <a:masterClrMapping/>
  </p:clrMapOvr>
  <p:transition spd="med">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D73A7A34-0185-4DC0-99E0-6133375E438F}" type="slidenum">
              <a:rPr lang="en-US"/>
              <a:pPr>
                <a:defRPr/>
              </a:pPr>
              <a:t>‹#›</a:t>
            </a:fld>
            <a:endParaRPr lang="en-US"/>
          </a:p>
        </p:txBody>
      </p:sp>
    </p:spTree>
    <p:extLst>
      <p:ext uri="{BB962C8B-B14F-4D97-AF65-F5344CB8AC3E}">
        <p14:creationId xmlns:p14="http://schemas.microsoft.com/office/powerpoint/2010/main" val="3615171659"/>
      </p:ext>
    </p:extLst>
  </p:cSld>
  <p:clrMapOvr>
    <a:masterClrMapping/>
  </p:clrMapOvr>
  <p:transition spd="med">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48A5D3A6-9809-4C9B-AC72-2B3C25AFA79A}" type="slidenum">
              <a:rPr lang="en-US"/>
              <a:pPr>
                <a:defRPr/>
              </a:pPr>
              <a:t>‹#›</a:t>
            </a:fld>
            <a:endParaRPr lang="en-US"/>
          </a:p>
        </p:txBody>
      </p:sp>
    </p:spTree>
    <p:extLst>
      <p:ext uri="{BB962C8B-B14F-4D97-AF65-F5344CB8AC3E}">
        <p14:creationId xmlns:p14="http://schemas.microsoft.com/office/powerpoint/2010/main" val="3808973653"/>
      </p:ext>
    </p:extLst>
  </p:cSld>
  <p:clrMapOvr>
    <a:masterClrMapping/>
  </p:clrMapOvr>
  <p:transition spd="med">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81FF574-51AC-4990-B5A1-C7F6E28A88E0}" type="slidenum">
              <a:rPr lang="en-US"/>
              <a:pPr>
                <a:defRPr/>
              </a:pPr>
              <a:t>‹#›</a:t>
            </a:fld>
            <a:endParaRPr lang="en-US"/>
          </a:p>
        </p:txBody>
      </p:sp>
    </p:spTree>
    <p:extLst>
      <p:ext uri="{BB962C8B-B14F-4D97-AF65-F5344CB8AC3E}">
        <p14:creationId xmlns:p14="http://schemas.microsoft.com/office/powerpoint/2010/main" val="3528400116"/>
      </p:ext>
    </p:extLst>
  </p:cSld>
  <p:clrMapOvr>
    <a:masterClrMapping/>
  </p:clrMapOvr>
  <p:transition spd="med">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A8488A0F-818F-4FAF-83D5-A376C32D90E3}" type="slidenum">
              <a:rPr lang="en-US"/>
              <a:pPr>
                <a:defRPr/>
              </a:pPr>
              <a:t>‹#›</a:t>
            </a:fld>
            <a:endParaRPr lang="en-US"/>
          </a:p>
        </p:txBody>
      </p:sp>
    </p:spTree>
    <p:extLst>
      <p:ext uri="{BB962C8B-B14F-4D97-AF65-F5344CB8AC3E}">
        <p14:creationId xmlns:p14="http://schemas.microsoft.com/office/powerpoint/2010/main" val="4183609993"/>
      </p:ext>
    </p:extLst>
  </p:cSld>
  <p:clrMapOvr>
    <a:masterClrMapping/>
  </p:clrMapOvr>
  <p:transition spd="med">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F145361-DE47-49FF-A375-360C9D0BC10A}" type="slidenum">
              <a:rPr lang="en-US"/>
              <a:pPr>
                <a:defRPr/>
              </a:pPr>
              <a:t>‹#›</a:t>
            </a:fld>
            <a:endParaRPr lang="en-US"/>
          </a:p>
        </p:txBody>
      </p:sp>
    </p:spTree>
    <p:extLst>
      <p:ext uri="{BB962C8B-B14F-4D97-AF65-F5344CB8AC3E}">
        <p14:creationId xmlns:p14="http://schemas.microsoft.com/office/powerpoint/2010/main" val="2002989936"/>
      </p:ext>
    </p:extLst>
  </p:cSld>
  <p:clrMapOvr>
    <a:masterClrMapping/>
  </p:clrMapOvr>
  <p:transition spd="med">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C4FF26F-D10C-4B38-AE2C-405A3A7DF1A4}" type="slidenum">
              <a:rPr lang="en-US"/>
              <a:pPr>
                <a:defRPr/>
              </a:pPr>
              <a:t>‹#›</a:t>
            </a:fld>
            <a:endParaRPr lang="en-US"/>
          </a:p>
        </p:txBody>
      </p:sp>
    </p:spTree>
    <p:extLst>
      <p:ext uri="{BB962C8B-B14F-4D97-AF65-F5344CB8AC3E}">
        <p14:creationId xmlns:p14="http://schemas.microsoft.com/office/powerpoint/2010/main" val="3224460438"/>
      </p:ext>
    </p:extLst>
  </p:cSld>
  <p:clrMapOvr>
    <a:masterClrMapping/>
  </p:clrMapOvr>
  <p:transition spd="med">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27AB003-2B77-488A-9D8F-7BEC658CFAA6}" type="slidenum">
              <a:rPr lang="en-US"/>
              <a:pPr>
                <a:defRPr/>
              </a:pPr>
              <a:t>‹#›</a:t>
            </a:fld>
            <a:endParaRPr lang="en-US"/>
          </a:p>
        </p:txBody>
      </p:sp>
    </p:spTree>
    <p:extLst>
      <p:ext uri="{BB962C8B-B14F-4D97-AF65-F5344CB8AC3E}">
        <p14:creationId xmlns:p14="http://schemas.microsoft.com/office/powerpoint/2010/main" val="435801975"/>
      </p:ext>
    </p:extLst>
  </p:cSld>
  <p:clrMapOvr>
    <a:masterClrMapping/>
  </p:clrMapOvr>
  <p:transition spd="med">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西安交通大学 桂小林 </a:t>
            </a:r>
            <a:fld id="{28ADEE93-877B-4484-BA89-4B6EE7165BD3}" type="slidenum">
              <a:rPr lang="en-US"/>
              <a:pPr>
                <a:defRPr/>
              </a:pPr>
              <a:t>‹#›</a:t>
            </a:fld>
            <a:endParaRPr lang="en-US"/>
          </a:p>
        </p:txBody>
      </p:sp>
      <p:pic>
        <p:nvPicPr>
          <p:cNvPr id="1031" name="Picture 7" descr="hompage_new_05">
            <a:hlinkClick r:id="rId15"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7"/>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mailto:xlgui@xjtu.edu.cn" TargetMode="Externa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7.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4.tmp"/><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灯片编号占位符 1"/>
          <p:cNvSpPr>
            <a:spLocks noGrp="1"/>
          </p:cNvSpPr>
          <p:nvPr>
            <p:ph type="sldNum" sz="quarter" idx="10"/>
          </p:nvPr>
        </p:nvSpPr>
        <p:spPr/>
        <p:txBody>
          <a:bodyPr/>
          <a:lstStyle/>
          <a:p>
            <a:pPr>
              <a:defRPr/>
            </a:pPr>
            <a:r>
              <a:rPr lang="zh-CN" altLang="en-US"/>
              <a:t>西安交通大学 桂小林 </a:t>
            </a:r>
            <a:fld id="{E3758AF6-DBF2-4677-877D-0EFAA0B469D9}" type="slidenum">
              <a:rPr lang="en-US"/>
              <a:pPr>
                <a:defRPr/>
              </a:pPr>
              <a:t>1</a:t>
            </a:fld>
            <a:endParaRPr lang="en-US"/>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28503A6-7B5E-4A69-A91E-4A93CD3708B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83E483F6-F61B-43A3-B91D-F41A010DF155}"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3" name="Group 4"/>
          <p:cNvGrpSpPr>
            <a:grpSpLocks/>
          </p:cNvGrpSpPr>
          <p:nvPr/>
        </p:nvGrpSpPr>
        <p:grpSpPr bwMode="auto">
          <a:xfrm>
            <a:off x="714375" y="1428750"/>
            <a:ext cx="7785100" cy="1658938"/>
            <a:chOff x="0" y="0"/>
            <a:chExt cx="4904" cy="1045"/>
          </a:xfrm>
        </p:grpSpPr>
        <p:pic>
          <p:nvPicPr>
            <p:cNvPr id="2056"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5400" b="1" dirty="0">
                  <a:effectLst>
                    <a:outerShdw blurRad="38100" dist="38100" dir="2700000" algn="tl">
                      <a:srgbClr val="C0C0C0"/>
                    </a:outerShdw>
                  </a:effectLst>
                </a:rPr>
                <a:t>物</a:t>
              </a:r>
              <a:r>
                <a:rPr lang="zh-CN" altLang="en-US" sz="5400" b="1" dirty="0" smtClean="0">
                  <a:effectLst>
                    <a:outerShdw blurRad="38100" dist="38100" dir="2700000" algn="tl">
                      <a:srgbClr val="C0C0C0"/>
                    </a:outerShdw>
                  </a:effectLst>
                </a:rPr>
                <a:t>联网信息安全</a:t>
              </a:r>
              <a:endParaRPr lang="zh-CN" altLang="en-US" sz="5400" b="1" dirty="0">
                <a:effectLst>
                  <a:outerShdw blurRad="38100" dist="38100" dir="2700000" algn="tl">
                    <a:srgbClr val="C0C0C0"/>
                  </a:outerShdw>
                </a:effectLst>
              </a:endParaRPr>
            </a:p>
            <a:p>
              <a:pPr algn="ctr">
                <a:defRPr/>
              </a:pPr>
              <a:r>
                <a:rPr lang="zh-CN" altLang="en-US" sz="3600" b="1" dirty="0">
                  <a:solidFill>
                    <a:srgbClr val="FF3300"/>
                  </a:solidFill>
                  <a:effectLst>
                    <a:outerShdw blurRad="38100" dist="38100" dir="2700000" algn="tl">
                      <a:srgbClr val="C0C0C0"/>
                    </a:outerShdw>
                  </a:effectLst>
                  <a:ea typeface="幼圆" pitchFamily="49" charset="-122"/>
                </a:rPr>
                <a:t>（第一</a:t>
              </a:r>
              <a:r>
                <a:rPr lang="zh-CN" altLang="en-US" sz="3600" b="1" dirty="0" smtClean="0">
                  <a:solidFill>
                    <a:srgbClr val="FF3300"/>
                  </a:solidFill>
                  <a:effectLst>
                    <a:outerShdw blurRad="38100" dist="38100" dir="2700000" algn="tl">
                      <a:srgbClr val="C0C0C0"/>
                    </a:outerShdw>
                  </a:effectLst>
                  <a:ea typeface="幼圆" pitchFamily="49" charset="-122"/>
                </a:rPr>
                <a:t>章 课程导学）</a:t>
              </a:r>
              <a:endParaRPr lang="zh-CN" altLang="en-US" sz="36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 教授</a:t>
            </a:r>
            <a:endParaRPr lang="zh-CN" altLang="en-US" sz="2400" b="1" dirty="0" smtClean="0"/>
          </a:p>
          <a:p>
            <a:pPr marL="0" indent="0" algn="ctr" eaLnBrk="1" hangingPunct="1">
              <a:lnSpc>
                <a:spcPct val="90000"/>
              </a:lnSpc>
              <a:buFontTx/>
              <a:buNone/>
              <a:defRPr/>
            </a:pPr>
            <a:r>
              <a:rPr lang="zh-CN" altLang="en-US" sz="2400" b="1" dirty="0" smtClean="0"/>
              <a:t>西安交通大学电子与信息学</a:t>
            </a:r>
            <a:r>
              <a:rPr lang="zh-CN" altLang="en-US" sz="2400" b="1" dirty="0"/>
              <a:t>部</a:t>
            </a:r>
            <a:endParaRPr lang="zh-CN" altLang="en-US" sz="2400" b="1" dirty="0" smtClean="0"/>
          </a:p>
          <a:p>
            <a:pPr marL="0" indent="0" algn="ctr" eaLnBrk="1" hangingPunct="1">
              <a:lnSpc>
                <a:spcPct val="90000"/>
              </a:lnSpc>
              <a:buFontTx/>
              <a:buNone/>
              <a:defRPr/>
            </a:pPr>
            <a:r>
              <a:rPr lang="zh-CN" altLang="en-US" sz="2400" b="1" dirty="0" smtClean="0"/>
              <a:t>计算机科学与技术学院</a:t>
            </a:r>
            <a:endParaRPr lang="en-US" altLang="zh-CN" sz="2400" b="1" dirty="0" smtClean="0"/>
          </a:p>
          <a:p>
            <a:pPr marL="0" indent="0" algn="ctr" eaLnBrk="1" hangingPunct="1">
              <a:lnSpc>
                <a:spcPct val="90000"/>
              </a:lnSpc>
              <a:buFontTx/>
              <a:buNone/>
              <a:defRPr/>
            </a:pPr>
            <a:r>
              <a:rPr lang="en-US" altLang="zh-CN" sz="2400" b="1" dirty="0" smtClean="0"/>
              <a:t>2020.12</a:t>
            </a:r>
            <a:endParaRPr lang="zh-CN" altLang="en-US" sz="2400" b="1" dirty="0" smtClean="0"/>
          </a:p>
        </p:txBody>
      </p:sp>
      <p:sp>
        <p:nvSpPr>
          <p:cNvPr id="2" name="矩形 1"/>
          <p:cNvSpPr/>
          <p:nvPr/>
        </p:nvSpPr>
        <p:spPr>
          <a:xfrm>
            <a:off x="2720838" y="743218"/>
            <a:ext cx="3587842" cy="461665"/>
          </a:xfrm>
          <a:prstGeom prst="rect">
            <a:avLst/>
          </a:prstGeom>
          <a:noFill/>
        </p:spPr>
        <p:txBody>
          <a:bodyPr wrap="none" lIns="91440" tIns="45720" rIns="91440" bIns="45720">
            <a:spAutoFit/>
          </a:body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配合机械工业出版社教材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99" advTm="201147"/>
    </mc:Choice>
    <mc:Fallback xmlns="">
      <p:transition spd="slow" advTm="2011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0"/>
          </p:nvPr>
        </p:nvSpPr>
        <p:spPr/>
        <p:txBody>
          <a:bodyPr/>
          <a:lstStyle/>
          <a:p>
            <a:pPr>
              <a:defRPr/>
            </a:pPr>
            <a:r>
              <a:rPr lang="zh-CN" altLang="en-US"/>
              <a:t>西安交通大学 桂小林 </a:t>
            </a:r>
            <a:fld id="{714A7D41-5363-4114-81DD-2388FCCE7409}" type="slidenum">
              <a:rPr lang="en-US"/>
              <a:pPr>
                <a:defRPr/>
              </a:pPr>
              <a:t>10</a:t>
            </a:fld>
            <a:endParaRPr lang="en-US"/>
          </a:p>
        </p:txBody>
      </p:sp>
      <p:sp>
        <p:nvSpPr>
          <p:cNvPr id="8195" name="Rectangle 2"/>
          <p:cNvSpPr>
            <a:spLocks noGrp="1" noChangeArrowheads="1"/>
          </p:cNvSpPr>
          <p:nvPr>
            <p:ph type="title"/>
          </p:nvPr>
        </p:nvSpPr>
        <p:spPr/>
        <p:txBody>
          <a:bodyPr/>
          <a:lstStyle/>
          <a:p>
            <a:r>
              <a:rPr lang="en-US" altLang="zh-CN" dirty="0" smtClean="0"/>
              <a:t>6</a:t>
            </a:r>
            <a:r>
              <a:rPr lang="zh-CN" altLang="en-US" dirty="0" smtClean="0"/>
              <a:t>、课程教学内容与学时初步安排</a:t>
            </a:r>
            <a:r>
              <a:rPr lang="en-US" altLang="zh-CN" dirty="0" smtClean="0"/>
              <a:t>-1</a:t>
            </a:r>
            <a:endParaRPr lang="zh-CN" altLang="en-US" dirty="0" smtClean="0"/>
          </a:p>
        </p:txBody>
      </p:sp>
      <p:sp>
        <p:nvSpPr>
          <p:cNvPr id="8214" name="文本占位符 5"/>
          <p:cNvSpPr>
            <a:spLocks noGrp="1"/>
          </p:cNvSpPr>
          <p:nvPr>
            <p:ph type="body" sz="half" idx="1"/>
          </p:nvPr>
        </p:nvSpPr>
        <p:spPr>
          <a:xfrm>
            <a:off x="357188" y="1357313"/>
            <a:ext cx="8405812" cy="500062"/>
          </a:xfrm>
        </p:spPr>
        <p:txBody>
          <a:bodyPr/>
          <a:lstStyle/>
          <a:p>
            <a:r>
              <a:rPr lang="zh-CN" altLang="en-US" dirty="0" smtClean="0"/>
              <a:t>学时</a:t>
            </a:r>
            <a:r>
              <a:rPr lang="en-US" altLang="zh-CN" dirty="0" smtClean="0"/>
              <a:t>3</a:t>
            </a:r>
            <a:r>
              <a:rPr lang="zh-CN" altLang="en-US" dirty="0" smtClean="0"/>
              <a:t>学分，讲授</a:t>
            </a:r>
            <a:r>
              <a:rPr lang="en-US" altLang="zh-CN" dirty="0" smtClean="0"/>
              <a:t>40</a:t>
            </a:r>
            <a:r>
              <a:rPr lang="zh-CN" altLang="en-US" dirty="0" smtClean="0"/>
              <a:t>学时，实验</a:t>
            </a:r>
            <a:r>
              <a:rPr lang="en-US" altLang="zh-CN" dirty="0" smtClean="0"/>
              <a:t>8</a:t>
            </a:r>
            <a:r>
              <a:rPr lang="zh-CN" altLang="en-US" dirty="0" smtClean="0"/>
              <a:t>学时</a:t>
            </a:r>
          </a:p>
        </p:txBody>
      </p:sp>
      <p:graphicFrame>
        <p:nvGraphicFramePr>
          <p:cNvPr id="3" name="表格 2"/>
          <p:cNvGraphicFramePr>
            <a:graphicFrameLocks noGrp="1"/>
          </p:cNvGraphicFramePr>
          <p:nvPr>
            <p:extLst>
              <p:ext uri="{D42A27DB-BD31-4B8C-83A1-F6EECF244321}">
                <p14:modId xmlns:p14="http://schemas.microsoft.com/office/powerpoint/2010/main" val="418703203"/>
              </p:ext>
            </p:extLst>
          </p:nvPr>
        </p:nvGraphicFramePr>
        <p:xfrm>
          <a:off x="539552" y="2132856"/>
          <a:ext cx="8280919" cy="3147695"/>
        </p:xfrm>
        <a:graphic>
          <a:graphicData uri="http://schemas.openxmlformats.org/drawingml/2006/table">
            <a:tbl>
              <a:tblPr firstRow="1" firstCol="1" lastRow="1" lastCol="1" bandRow="1" bandCol="1">
                <a:tableStyleId>{912C8C85-51F0-491E-9774-3900AFEF0FD7}</a:tableStyleId>
              </a:tblPr>
              <a:tblGrid>
                <a:gridCol w="951918"/>
                <a:gridCol w="1352338"/>
                <a:gridCol w="4891630"/>
                <a:gridCol w="1085033"/>
              </a:tblGrid>
              <a:tr h="186055">
                <a:tc>
                  <a:txBody>
                    <a:bodyPr/>
                    <a:lstStyle/>
                    <a:p>
                      <a:pPr marL="168910">
                        <a:lnSpc>
                          <a:spcPts val="1250"/>
                        </a:lnSpc>
                        <a:spcAft>
                          <a:spcPts val="0"/>
                        </a:spcAft>
                      </a:pPr>
                      <a:r>
                        <a:rPr lang="en-US" sz="1400" b="0" dirty="0" err="1">
                          <a:effectLst/>
                          <a:latin typeface="+mn-ea"/>
                          <a:ea typeface="+mn-ea"/>
                        </a:rPr>
                        <a:t>章节</a:t>
                      </a:r>
                      <a:endParaRPr lang="zh-CN" sz="1600" b="0" dirty="0">
                        <a:effectLst/>
                        <a:latin typeface="+mn-ea"/>
                        <a:ea typeface="+mn-ea"/>
                        <a:cs typeface="Arial"/>
                      </a:endParaRPr>
                    </a:p>
                  </a:txBody>
                  <a:tcPr marL="0" marR="0" marT="0" marB="0"/>
                </a:tc>
                <a:tc>
                  <a:txBody>
                    <a:bodyPr/>
                    <a:lstStyle/>
                    <a:p>
                      <a:pPr algn="ctr">
                        <a:lnSpc>
                          <a:spcPts val="1250"/>
                        </a:lnSpc>
                        <a:spcAft>
                          <a:spcPts val="0"/>
                        </a:spcAft>
                      </a:pPr>
                      <a:r>
                        <a:rPr lang="en-US" sz="1400" b="0" dirty="0" err="1">
                          <a:effectLst/>
                          <a:latin typeface="+mn-ea"/>
                          <a:ea typeface="+mn-ea"/>
                        </a:rPr>
                        <a:t>章节名称</a:t>
                      </a:r>
                      <a:endParaRPr lang="zh-CN" sz="1600" b="0" dirty="0">
                        <a:effectLst/>
                        <a:latin typeface="+mn-ea"/>
                        <a:ea typeface="+mn-ea"/>
                        <a:cs typeface="Arial"/>
                      </a:endParaRPr>
                    </a:p>
                  </a:txBody>
                  <a:tcPr marL="0" marR="0" marT="0" marB="0"/>
                </a:tc>
                <a:tc>
                  <a:txBody>
                    <a:bodyPr/>
                    <a:lstStyle/>
                    <a:p>
                      <a:pPr algn="ctr">
                        <a:lnSpc>
                          <a:spcPts val="1250"/>
                        </a:lnSpc>
                        <a:spcAft>
                          <a:spcPts val="0"/>
                        </a:spcAft>
                      </a:pPr>
                      <a:r>
                        <a:rPr lang="en-US" sz="1400" b="0" dirty="0" err="1">
                          <a:effectLst/>
                          <a:latin typeface="+mn-ea"/>
                          <a:ea typeface="+mn-ea"/>
                        </a:rPr>
                        <a:t>知识点</a:t>
                      </a:r>
                      <a:endParaRPr lang="zh-CN" sz="1600" b="0" dirty="0">
                        <a:effectLst/>
                        <a:latin typeface="+mn-ea"/>
                        <a:ea typeface="+mn-ea"/>
                        <a:cs typeface="Arial"/>
                      </a:endParaRPr>
                    </a:p>
                  </a:txBody>
                  <a:tcPr marL="0" marR="0" marT="0" marB="0"/>
                </a:tc>
                <a:tc>
                  <a:txBody>
                    <a:bodyPr/>
                    <a:lstStyle/>
                    <a:p>
                      <a:pPr algn="ctr">
                        <a:lnSpc>
                          <a:spcPts val="1250"/>
                        </a:lnSpc>
                        <a:spcAft>
                          <a:spcPts val="0"/>
                        </a:spcAft>
                      </a:pPr>
                      <a:r>
                        <a:rPr lang="en-US" sz="1400" b="0" dirty="0" err="1">
                          <a:effectLst/>
                          <a:latin typeface="+mn-ea"/>
                          <a:ea typeface="+mn-ea"/>
                        </a:rPr>
                        <a:t>参考学时</a:t>
                      </a:r>
                      <a:endParaRPr lang="zh-CN" sz="1600" b="0" dirty="0">
                        <a:effectLst/>
                        <a:latin typeface="+mn-ea"/>
                        <a:ea typeface="+mn-ea"/>
                        <a:cs typeface="Arial"/>
                      </a:endParaRPr>
                    </a:p>
                  </a:txBody>
                  <a:tcPr marL="0" marR="0" marT="0" marB="0"/>
                </a:tc>
              </a:tr>
              <a:tr h="714375">
                <a:tc>
                  <a:txBody>
                    <a:bodyPr/>
                    <a:lstStyle/>
                    <a:p>
                      <a:pPr algn="ctr">
                        <a:spcAft>
                          <a:spcPts val="0"/>
                        </a:spcAft>
                      </a:pPr>
                      <a:r>
                        <a:rPr lang="en-US" sz="1400" b="0" dirty="0">
                          <a:effectLst/>
                          <a:latin typeface="+mn-ea"/>
                          <a:ea typeface="+mn-ea"/>
                        </a:rPr>
                        <a:t>1</a:t>
                      </a:r>
                      <a:endParaRPr lang="zh-CN" sz="1600" b="0" dirty="0">
                        <a:effectLst/>
                        <a:latin typeface="+mn-ea"/>
                        <a:ea typeface="+mn-ea"/>
                        <a:cs typeface="Arial"/>
                      </a:endParaRPr>
                    </a:p>
                  </a:txBody>
                  <a:tcPr marL="0" marR="0" marT="0" marB="0" anchor="ctr"/>
                </a:tc>
                <a:tc>
                  <a:txBody>
                    <a:bodyPr/>
                    <a:lstStyle/>
                    <a:p>
                      <a:pPr algn="ctr">
                        <a:lnSpc>
                          <a:spcPts val="900"/>
                        </a:lnSpc>
                        <a:spcBef>
                          <a:spcPts val="25"/>
                        </a:spcBef>
                        <a:spcAft>
                          <a:spcPts val="0"/>
                        </a:spcAft>
                      </a:pPr>
                      <a:r>
                        <a:rPr lang="en-US" sz="1400" b="0" dirty="0">
                          <a:effectLst/>
                          <a:latin typeface="+mn-ea"/>
                          <a:ea typeface="+mn-ea"/>
                        </a:rPr>
                        <a:t> </a:t>
                      </a:r>
                      <a:endParaRPr lang="zh-CN" sz="1600" b="0" dirty="0">
                        <a:effectLst/>
                        <a:latin typeface="+mn-ea"/>
                        <a:ea typeface="+mn-ea"/>
                      </a:endParaRPr>
                    </a:p>
                    <a:p>
                      <a:pPr algn="ctr">
                        <a:spcAft>
                          <a:spcPts val="0"/>
                        </a:spcAft>
                      </a:pPr>
                      <a:r>
                        <a:rPr lang="en-US" sz="1400" b="0" dirty="0" err="1">
                          <a:effectLst/>
                          <a:latin typeface="+mn-ea"/>
                          <a:ea typeface="+mn-ea"/>
                        </a:rPr>
                        <a:t>物联网与信息安全</a:t>
                      </a:r>
                      <a:endParaRPr lang="zh-CN" sz="1600" b="0" dirty="0">
                        <a:effectLst/>
                        <a:latin typeface="+mn-ea"/>
                        <a:ea typeface="+mn-ea"/>
                        <a:cs typeface="Arial"/>
                      </a:endParaRPr>
                    </a:p>
                  </a:txBody>
                  <a:tcPr marL="0" marR="0" marT="0" marB="0" anchor="ctr"/>
                </a:tc>
                <a:tc>
                  <a:txBody>
                    <a:bodyPr/>
                    <a:lstStyle/>
                    <a:p>
                      <a:pPr>
                        <a:spcAft>
                          <a:spcPts val="0"/>
                        </a:spcAft>
                      </a:pPr>
                      <a:r>
                        <a:rPr lang="zh-CN" sz="1600" b="0" dirty="0">
                          <a:effectLst/>
                          <a:latin typeface="+mn-ea"/>
                          <a:ea typeface="+mn-ea"/>
                        </a:rPr>
                        <a:t>物联网的概念与特征、物联网的安全威胁、物联网的安全体系结构、物联网的主要安全手段</a:t>
                      </a:r>
                      <a:endParaRPr lang="zh-CN" sz="1600" b="0" dirty="0">
                        <a:effectLst/>
                        <a:latin typeface="+mn-ea"/>
                        <a:ea typeface="+mn-ea"/>
                        <a:cs typeface="Arial"/>
                      </a:endParaRPr>
                    </a:p>
                  </a:txBody>
                  <a:tcPr marL="0" marR="0" marT="0" marB="0" anchor="ctr"/>
                </a:tc>
                <a:tc>
                  <a:txBody>
                    <a:bodyPr/>
                    <a:lstStyle/>
                    <a:p>
                      <a:pPr algn="ctr">
                        <a:spcAft>
                          <a:spcPts val="0"/>
                        </a:spcAft>
                      </a:pPr>
                      <a:r>
                        <a:rPr lang="en-US" sz="1400" b="0">
                          <a:effectLst/>
                          <a:latin typeface="+mn-ea"/>
                          <a:ea typeface="+mn-ea"/>
                        </a:rPr>
                        <a:t>2-4</a:t>
                      </a:r>
                      <a:endParaRPr lang="zh-CN" sz="1600" b="0">
                        <a:effectLst/>
                        <a:latin typeface="+mn-ea"/>
                        <a:ea typeface="+mn-ea"/>
                        <a:cs typeface="Arial"/>
                      </a:endParaRPr>
                    </a:p>
                  </a:txBody>
                  <a:tcPr marL="0" marR="0" marT="0" marB="0" anchor="ctr"/>
                </a:tc>
              </a:tr>
              <a:tr h="1175385">
                <a:tc>
                  <a:txBody>
                    <a:bodyPr/>
                    <a:lstStyle/>
                    <a:p>
                      <a:pPr algn="ctr">
                        <a:spcAft>
                          <a:spcPts val="0"/>
                        </a:spcAft>
                      </a:pPr>
                      <a:r>
                        <a:rPr lang="en-US" sz="1400" b="0">
                          <a:effectLst/>
                          <a:latin typeface="+mn-ea"/>
                          <a:ea typeface="+mn-ea"/>
                        </a:rPr>
                        <a:t>2</a:t>
                      </a:r>
                      <a:endParaRPr lang="zh-CN" sz="1600" b="0">
                        <a:effectLst/>
                        <a:latin typeface="+mn-ea"/>
                        <a:ea typeface="+mn-ea"/>
                        <a:cs typeface="Arial"/>
                      </a:endParaRPr>
                    </a:p>
                  </a:txBody>
                  <a:tcPr marL="0" marR="0" marT="0" marB="0" anchor="ctr"/>
                </a:tc>
                <a:tc>
                  <a:txBody>
                    <a:bodyPr/>
                    <a:lstStyle/>
                    <a:p>
                      <a:pPr algn="ctr">
                        <a:spcBef>
                          <a:spcPts val="320"/>
                        </a:spcBef>
                        <a:spcAft>
                          <a:spcPts val="0"/>
                        </a:spcAft>
                      </a:pPr>
                      <a:r>
                        <a:rPr lang="zh-CN" sz="1400" b="0">
                          <a:effectLst/>
                          <a:latin typeface="+mn-ea"/>
                          <a:ea typeface="+mn-ea"/>
                        </a:rPr>
                        <a:t>物联网信息安全基础</a:t>
                      </a:r>
                      <a:endParaRPr lang="zh-CN" sz="1600" b="0">
                        <a:effectLst/>
                        <a:latin typeface="+mn-ea"/>
                        <a:ea typeface="+mn-ea"/>
                        <a:cs typeface="Arial"/>
                      </a:endParaRPr>
                    </a:p>
                  </a:txBody>
                  <a:tcPr marL="0" marR="0" marT="0" marB="0" anchor="ctr"/>
                </a:tc>
                <a:tc>
                  <a:txBody>
                    <a:bodyPr/>
                    <a:lstStyle/>
                    <a:p>
                      <a:pPr>
                        <a:spcAft>
                          <a:spcPts val="0"/>
                        </a:spcAft>
                      </a:pPr>
                      <a:r>
                        <a:rPr lang="zh-CN" sz="1600" b="0" dirty="0">
                          <a:effectLst/>
                          <a:latin typeface="+mn-ea"/>
                          <a:ea typeface="+mn-ea"/>
                        </a:rPr>
                        <a:t>物联网的数据安全特征</a:t>
                      </a:r>
                    </a:p>
                    <a:p>
                      <a:pPr>
                        <a:spcAft>
                          <a:spcPts val="0"/>
                        </a:spcAft>
                      </a:pPr>
                      <a:r>
                        <a:rPr lang="zh-CN" sz="1600" b="0" dirty="0">
                          <a:effectLst/>
                          <a:latin typeface="+mn-ea"/>
                          <a:ea typeface="+mn-ea"/>
                        </a:rPr>
                        <a:t>密码学概念、置换加密、流密码与分组密码、</a:t>
                      </a:r>
                      <a:r>
                        <a:rPr lang="en-US" sz="1600" b="0" dirty="0">
                          <a:effectLst/>
                          <a:latin typeface="+mn-ea"/>
                          <a:ea typeface="+mn-ea"/>
                        </a:rPr>
                        <a:t>DES</a:t>
                      </a:r>
                      <a:r>
                        <a:rPr lang="zh-CN" sz="1600" b="0" dirty="0">
                          <a:effectLst/>
                          <a:latin typeface="+mn-ea"/>
                          <a:ea typeface="+mn-ea"/>
                        </a:rPr>
                        <a:t>算法、掌握</a:t>
                      </a:r>
                      <a:r>
                        <a:rPr lang="en-US" sz="1600" b="0" dirty="0">
                          <a:effectLst/>
                          <a:latin typeface="+mn-ea"/>
                          <a:ea typeface="+mn-ea"/>
                        </a:rPr>
                        <a:t>RSA</a:t>
                      </a:r>
                      <a:r>
                        <a:rPr lang="zh-CN" sz="1600" b="0" dirty="0">
                          <a:effectLst/>
                          <a:latin typeface="+mn-ea"/>
                          <a:ea typeface="+mn-ea"/>
                        </a:rPr>
                        <a:t>算法、散列函数与消息摘要</a:t>
                      </a:r>
                      <a:endParaRPr lang="zh-CN" sz="1600" b="0" dirty="0">
                        <a:effectLst/>
                        <a:latin typeface="+mn-ea"/>
                        <a:ea typeface="+mn-ea"/>
                        <a:cs typeface="Arial"/>
                      </a:endParaRPr>
                    </a:p>
                  </a:txBody>
                  <a:tcPr marL="0" marR="0" marT="0" marB="0" anchor="ctr"/>
                </a:tc>
                <a:tc>
                  <a:txBody>
                    <a:bodyPr/>
                    <a:lstStyle/>
                    <a:p>
                      <a:pPr algn="ctr">
                        <a:spcAft>
                          <a:spcPts val="0"/>
                        </a:spcAft>
                      </a:pPr>
                      <a:r>
                        <a:rPr lang="en-US" sz="1400" b="0">
                          <a:effectLst/>
                          <a:latin typeface="+mn-ea"/>
                          <a:ea typeface="+mn-ea"/>
                        </a:rPr>
                        <a:t>6-8</a:t>
                      </a:r>
                      <a:endParaRPr lang="zh-CN" sz="1600" b="0">
                        <a:effectLst/>
                        <a:latin typeface="+mn-ea"/>
                        <a:ea typeface="+mn-ea"/>
                        <a:cs typeface="Arial"/>
                      </a:endParaRPr>
                    </a:p>
                  </a:txBody>
                  <a:tcPr marL="0" marR="0" marT="0" marB="0" anchor="ctr"/>
                </a:tc>
              </a:tr>
              <a:tr h="1071880">
                <a:tc>
                  <a:txBody>
                    <a:bodyPr/>
                    <a:lstStyle/>
                    <a:p>
                      <a:pPr algn="ctr">
                        <a:spcAft>
                          <a:spcPts val="0"/>
                        </a:spcAft>
                      </a:pPr>
                      <a:r>
                        <a:rPr lang="en-US" sz="1400" b="0">
                          <a:effectLst/>
                          <a:latin typeface="+mn-ea"/>
                          <a:ea typeface="+mn-ea"/>
                        </a:rPr>
                        <a:t>3</a:t>
                      </a:r>
                      <a:endParaRPr lang="zh-CN" sz="1600" b="0">
                        <a:effectLst/>
                        <a:latin typeface="+mn-ea"/>
                        <a:ea typeface="+mn-ea"/>
                        <a:cs typeface="Arial"/>
                      </a:endParaRPr>
                    </a:p>
                  </a:txBody>
                  <a:tcPr marL="0" marR="0" marT="0" marB="0" anchor="ctr"/>
                </a:tc>
                <a:tc>
                  <a:txBody>
                    <a:bodyPr/>
                    <a:lstStyle/>
                    <a:p>
                      <a:pPr algn="ctr">
                        <a:lnSpc>
                          <a:spcPts val="900"/>
                        </a:lnSpc>
                        <a:spcBef>
                          <a:spcPts val="25"/>
                        </a:spcBef>
                        <a:spcAft>
                          <a:spcPts val="0"/>
                        </a:spcAft>
                      </a:pPr>
                      <a:r>
                        <a:rPr lang="en-US" sz="1400" b="0">
                          <a:effectLst/>
                          <a:latin typeface="+mn-ea"/>
                          <a:ea typeface="+mn-ea"/>
                        </a:rPr>
                        <a:t> </a:t>
                      </a:r>
                      <a:endParaRPr lang="zh-CN" sz="1600" b="0">
                        <a:effectLst/>
                        <a:latin typeface="+mn-ea"/>
                        <a:ea typeface="+mn-ea"/>
                      </a:endParaRPr>
                    </a:p>
                    <a:p>
                      <a:pPr algn="ctr">
                        <a:spcAft>
                          <a:spcPts val="0"/>
                        </a:spcAft>
                      </a:pPr>
                      <a:r>
                        <a:rPr lang="zh-CN" sz="1400" b="0">
                          <a:effectLst/>
                          <a:latin typeface="+mn-ea"/>
                          <a:ea typeface="+mn-ea"/>
                        </a:rPr>
                        <a:t>物联网感知安全</a:t>
                      </a:r>
                      <a:endParaRPr lang="zh-CN" sz="1600" b="0">
                        <a:effectLst/>
                        <a:latin typeface="+mn-ea"/>
                        <a:ea typeface="+mn-ea"/>
                        <a:cs typeface="Arial"/>
                      </a:endParaRPr>
                    </a:p>
                  </a:txBody>
                  <a:tcPr marL="0" marR="0" marT="0" marB="0" anchor="ctr"/>
                </a:tc>
                <a:tc>
                  <a:txBody>
                    <a:bodyPr/>
                    <a:lstStyle/>
                    <a:p>
                      <a:pPr>
                        <a:spcAft>
                          <a:spcPts val="0"/>
                        </a:spcAft>
                      </a:pPr>
                      <a:r>
                        <a:rPr lang="zh-CN" sz="1600" b="0" dirty="0">
                          <a:effectLst/>
                          <a:latin typeface="+mn-ea"/>
                          <a:ea typeface="+mn-ea"/>
                        </a:rPr>
                        <a:t>物联网感知层的主要安全问题、</a:t>
                      </a:r>
                      <a:r>
                        <a:rPr lang="en-US" sz="1600" b="0" dirty="0">
                          <a:effectLst/>
                          <a:latin typeface="+mn-ea"/>
                          <a:ea typeface="+mn-ea"/>
                        </a:rPr>
                        <a:t>RFID</a:t>
                      </a:r>
                      <a:r>
                        <a:rPr lang="zh-CN" sz="1600" b="0" dirty="0">
                          <a:effectLst/>
                          <a:latin typeface="+mn-ea"/>
                          <a:ea typeface="+mn-ea"/>
                        </a:rPr>
                        <a:t>的物理安全机制、</a:t>
                      </a:r>
                      <a:r>
                        <a:rPr lang="en-US" sz="1600" b="0" dirty="0">
                          <a:effectLst/>
                          <a:latin typeface="+mn-ea"/>
                          <a:ea typeface="+mn-ea"/>
                        </a:rPr>
                        <a:t>RFID</a:t>
                      </a:r>
                      <a:r>
                        <a:rPr lang="zh-CN" sz="1600" b="0" dirty="0">
                          <a:effectLst/>
                          <a:latin typeface="+mn-ea"/>
                          <a:ea typeface="+mn-ea"/>
                        </a:rPr>
                        <a:t>逻辑安全机制、</a:t>
                      </a:r>
                      <a:r>
                        <a:rPr lang="en-US" sz="1600" b="0" dirty="0">
                          <a:effectLst/>
                          <a:latin typeface="+mn-ea"/>
                          <a:ea typeface="+mn-ea"/>
                        </a:rPr>
                        <a:t>RFID</a:t>
                      </a:r>
                      <a:r>
                        <a:rPr lang="zh-CN" sz="1600" b="0" dirty="0">
                          <a:effectLst/>
                          <a:latin typeface="+mn-ea"/>
                          <a:ea typeface="+mn-ea"/>
                        </a:rPr>
                        <a:t>安全认证协议、无线传感器网络安全技术、二维码支付的工作原理、二维码身份检测方法、二维码的应用</a:t>
                      </a:r>
                      <a:endParaRPr lang="zh-CN" sz="1600" b="0" dirty="0">
                        <a:effectLst/>
                        <a:latin typeface="+mn-ea"/>
                        <a:ea typeface="+mn-ea"/>
                        <a:cs typeface="Arial"/>
                      </a:endParaRPr>
                    </a:p>
                  </a:txBody>
                  <a:tcPr marL="0" marR="0" marT="0" marB="0" anchor="ctr"/>
                </a:tc>
                <a:tc>
                  <a:txBody>
                    <a:bodyPr/>
                    <a:lstStyle/>
                    <a:p>
                      <a:pPr algn="ctr">
                        <a:spcAft>
                          <a:spcPts val="0"/>
                        </a:spcAft>
                      </a:pPr>
                      <a:r>
                        <a:rPr lang="en-US" sz="1400" b="0" dirty="0">
                          <a:effectLst/>
                          <a:latin typeface="+mn-ea"/>
                          <a:ea typeface="+mn-ea"/>
                        </a:rPr>
                        <a:t>6-8</a:t>
                      </a:r>
                      <a:endParaRPr lang="zh-CN" sz="1600" b="0" dirty="0">
                        <a:effectLst/>
                        <a:latin typeface="+mn-ea"/>
                        <a:ea typeface="+mn-ea"/>
                        <a:cs typeface="Arial"/>
                      </a:endParaRPr>
                    </a:p>
                  </a:txBody>
                  <a:tcPr marL="0" marR="0" marT="0" marB="0" anchor="ctr"/>
                </a:tc>
              </a:tr>
            </a:tbl>
          </a:graphicData>
        </a:graphic>
      </p:graphicFrame>
    </p:spTree>
    <p:custDataLst>
      <p:tags r:id="rId1"/>
    </p:custDataLst>
    <p:extLst>
      <p:ext uri="{BB962C8B-B14F-4D97-AF65-F5344CB8AC3E}">
        <p14:creationId xmlns:p14="http://schemas.microsoft.com/office/powerpoint/2010/main" val="1862273170"/>
      </p:ext>
    </p:extLst>
  </p:cSld>
  <p:clrMapOvr>
    <a:masterClrMapping/>
  </p:clrMapOvr>
  <p:transition spd="med" advTm="103183">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dirty="0"/>
              <a:t>课程教学内容与学时初步</a:t>
            </a:r>
            <a:r>
              <a:rPr lang="zh-CN" altLang="en-US" dirty="0" smtClean="0"/>
              <a:t>安排</a:t>
            </a:r>
            <a:r>
              <a:rPr lang="en-US" altLang="zh-CN" dirty="0" smtClean="0"/>
              <a:t>-2</a:t>
            </a:r>
            <a:endParaRPr lang="zh-CN" altLang="en-US" dirty="0" smtClean="0"/>
          </a:p>
        </p:txBody>
      </p:sp>
      <p:sp>
        <p:nvSpPr>
          <p:cNvPr id="17" name="灯片编号占位符 3"/>
          <p:cNvSpPr>
            <a:spLocks noGrp="1"/>
          </p:cNvSpPr>
          <p:nvPr>
            <p:ph type="sldNum" sz="quarter" idx="10"/>
          </p:nvPr>
        </p:nvSpPr>
        <p:spPr/>
        <p:txBody>
          <a:bodyPr/>
          <a:lstStyle/>
          <a:p>
            <a:pPr>
              <a:defRPr/>
            </a:pPr>
            <a:r>
              <a:rPr lang="zh-CN" altLang="en-US"/>
              <a:t>西安交通大学 桂小林 </a:t>
            </a:r>
            <a:fld id="{4E72A633-7889-446E-B769-BF0215F6F067}" type="slidenum">
              <a:rPr lang="en-US"/>
              <a:pPr>
                <a:defRPr/>
              </a:pPr>
              <a:t>11</a:t>
            </a:fld>
            <a:endParaRPr lang="en-US"/>
          </a:p>
        </p:txBody>
      </p:sp>
      <p:graphicFrame>
        <p:nvGraphicFramePr>
          <p:cNvPr id="3" name="表格占位符 2"/>
          <p:cNvGraphicFramePr>
            <a:graphicFrameLocks noGrp="1"/>
          </p:cNvGraphicFramePr>
          <p:nvPr>
            <p:ph type="tbl" idx="1"/>
            <p:extLst>
              <p:ext uri="{D42A27DB-BD31-4B8C-83A1-F6EECF244321}">
                <p14:modId xmlns:p14="http://schemas.microsoft.com/office/powerpoint/2010/main" val="1495149193"/>
              </p:ext>
            </p:extLst>
          </p:nvPr>
        </p:nvGraphicFramePr>
        <p:xfrm>
          <a:off x="539552" y="1844824"/>
          <a:ext cx="8424935" cy="2926080"/>
        </p:xfrm>
        <a:graphic>
          <a:graphicData uri="http://schemas.openxmlformats.org/drawingml/2006/table">
            <a:tbl>
              <a:tblPr firstRow="1" firstCol="1" lastRow="1" lastCol="1" bandRow="1" bandCol="1">
                <a:tableStyleId>{72833802-FEF1-4C79-8D5D-14CF1EAF98D9}</a:tableStyleId>
              </a:tblPr>
              <a:tblGrid>
                <a:gridCol w="968478"/>
                <a:gridCol w="1932071"/>
                <a:gridCol w="4420482"/>
                <a:gridCol w="1103904"/>
              </a:tblGrid>
              <a:tr h="29031">
                <a:tc>
                  <a:txBody>
                    <a:bodyPr/>
                    <a:lstStyle/>
                    <a:p>
                      <a:pPr marL="168910">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章节</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章节名称</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知识点</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tc>
                <a:tc>
                  <a:txBody>
                    <a:bodyPr/>
                    <a:lstStyle/>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参考学时</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tc>
              </a:tr>
              <a:tr h="83923">
                <a:tc>
                  <a:txBody>
                    <a:bodyPr/>
                    <a:lstStyle/>
                    <a:p>
                      <a:pPr algn="ctr">
                        <a:lnSpc>
                          <a:spcPct val="100000"/>
                        </a:lnSpc>
                        <a:spcBef>
                          <a:spcPts val="600"/>
                        </a:spcBef>
                        <a:spcAft>
                          <a:spcPts val="600"/>
                        </a:spcAft>
                      </a:pPr>
                      <a:r>
                        <a:rPr lang="en-US" sz="1600" b="0" i="0" dirty="0">
                          <a:effectLst/>
                          <a:latin typeface="方正粗黑宋简体" panose="02000000000000000000" pitchFamily="2" charset="-122"/>
                          <a:ea typeface="方正粗黑宋简体" panose="02000000000000000000" pitchFamily="2" charset="-122"/>
                        </a:rPr>
                        <a:t>4</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物联网接入安全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a:effectLst/>
                          <a:latin typeface="方正粗黑宋简体" panose="02000000000000000000" pitchFamily="2" charset="-122"/>
                          <a:ea typeface="方正粗黑宋简体" panose="02000000000000000000" pitchFamily="2" charset="-122"/>
                        </a:rPr>
                        <a:t>信任、信任管理、动态信任管理、信任计算、身份认证、访问控制、</a:t>
                      </a:r>
                      <a:r>
                        <a:rPr lang="en-US" sz="1600" b="0" i="0">
                          <a:effectLst/>
                          <a:latin typeface="方正粗黑宋简体" panose="02000000000000000000" pitchFamily="2" charset="-122"/>
                          <a:ea typeface="方正粗黑宋简体" panose="02000000000000000000" pitchFamily="2" charset="-122"/>
                        </a:rPr>
                        <a:t>PK</a:t>
                      </a:r>
                      <a:r>
                        <a:rPr lang="zh-CN" sz="1600" b="0" i="0">
                          <a:effectLst/>
                          <a:latin typeface="方正粗黑宋简体" panose="02000000000000000000" pitchFamily="2" charset="-122"/>
                          <a:ea typeface="方正粗黑宋简体" panose="02000000000000000000" pitchFamily="2" charset="-122"/>
                        </a:rPr>
                        <a:t>、</a:t>
                      </a:r>
                      <a:r>
                        <a:rPr lang="en-US" sz="1600" b="0" i="0">
                          <a:effectLst/>
                          <a:latin typeface="方正粗黑宋简体" panose="02000000000000000000" pitchFamily="2" charset="-122"/>
                          <a:ea typeface="方正粗黑宋简体" panose="02000000000000000000" pitchFamily="2" charset="-122"/>
                        </a:rPr>
                        <a:t>VPN</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6-8</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r>
              <a:tr h="77185">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5</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a:effectLst/>
                          <a:latin typeface="方正粗黑宋简体" panose="02000000000000000000" pitchFamily="2" charset="-122"/>
                          <a:ea typeface="方正粗黑宋简体" panose="02000000000000000000" pitchFamily="2" charset="-122"/>
                        </a:rPr>
                        <a:t> </a:t>
                      </a:r>
                      <a:endParaRPr lang="zh-CN" sz="1600" b="0" i="0" dirty="0">
                        <a:effectLst/>
                        <a:latin typeface="方正粗黑宋简体" panose="02000000000000000000" pitchFamily="2" charset="-122"/>
                        <a:ea typeface="方正粗黑宋简体" panose="02000000000000000000" pitchFamily="2" charset="-122"/>
                      </a:endParaRPr>
                    </a:p>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物联网系统安全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a:effectLst/>
                          <a:latin typeface="方正粗黑宋简体" panose="02000000000000000000" pitchFamily="2" charset="-122"/>
                          <a:ea typeface="方正粗黑宋简体" panose="02000000000000000000" pitchFamily="2" charset="-122"/>
                        </a:rPr>
                        <a:t>恶意攻击、入侵检测、攻击防护技术、病毒攻击、病毒查杀、木马攻击、防火墙、网络安全通讯协议</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4-6</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r>
              <a:tr h="134157">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6</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err="1">
                          <a:effectLst/>
                          <a:latin typeface="方正粗黑宋简体" panose="02000000000000000000" pitchFamily="2" charset="-122"/>
                          <a:ea typeface="方正粗黑宋简体" panose="02000000000000000000" pitchFamily="2" charset="-122"/>
                        </a:rPr>
                        <a:t>物联网隐私安全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dirty="0">
                          <a:effectLst/>
                          <a:latin typeface="方正粗黑宋简体" panose="02000000000000000000" pitchFamily="2" charset="-122"/>
                          <a:ea typeface="方正粗黑宋简体" panose="02000000000000000000" pitchFamily="2" charset="-122"/>
                        </a:rPr>
                        <a:t>隐私安全的概念、隐私度量方法、数据库隐私保护技术、位置隐私保护技术、数据共享隐私保护方法、外包数据加密计算</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6-8</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r>
              <a:tr h="107504">
                <a:tc>
                  <a:txBody>
                    <a:bodyPr/>
                    <a:lstStyle/>
                    <a:p>
                      <a:pPr algn="ctr">
                        <a:lnSpc>
                          <a:spcPct val="100000"/>
                        </a:lnSpc>
                        <a:spcBef>
                          <a:spcPts val="600"/>
                        </a:spcBef>
                        <a:spcAft>
                          <a:spcPts val="600"/>
                        </a:spcAft>
                      </a:pPr>
                      <a:r>
                        <a:rPr lang="en-US" sz="1600" b="0" i="0">
                          <a:effectLst/>
                          <a:latin typeface="方正粗黑宋简体" panose="02000000000000000000" pitchFamily="2" charset="-122"/>
                          <a:ea typeface="方正粗黑宋简体" panose="02000000000000000000" pitchFamily="2" charset="-122"/>
                        </a:rPr>
                        <a:t>7</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marR="90170" algn="ctr">
                        <a:lnSpc>
                          <a:spcPct val="100000"/>
                        </a:lnSpc>
                        <a:spcBef>
                          <a:spcPts val="600"/>
                        </a:spcBef>
                        <a:spcAft>
                          <a:spcPts val="600"/>
                        </a:spcAft>
                      </a:pPr>
                      <a:r>
                        <a:rPr lang="zh-CN" sz="1600" b="0" i="0">
                          <a:effectLst/>
                          <a:latin typeface="方正粗黑宋简体" panose="02000000000000000000" pitchFamily="2" charset="-122"/>
                          <a:ea typeface="方正粗黑宋简体" panose="02000000000000000000" pitchFamily="2" charset="-122"/>
                        </a:rPr>
                        <a:t>区块链及其应用</a:t>
                      </a:r>
                      <a:endParaRPr lang="zh-CN" sz="1600" b="0" i="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nSpc>
                          <a:spcPct val="100000"/>
                        </a:lnSpc>
                        <a:spcBef>
                          <a:spcPts val="600"/>
                        </a:spcBef>
                        <a:spcAft>
                          <a:spcPts val="600"/>
                        </a:spcAft>
                      </a:pPr>
                      <a:r>
                        <a:rPr lang="zh-CN" sz="1600" b="0" i="0" dirty="0">
                          <a:effectLst/>
                          <a:latin typeface="方正粗黑宋简体" panose="02000000000000000000" pitchFamily="2" charset="-122"/>
                          <a:ea typeface="方正粗黑宋简体" panose="02000000000000000000" pitchFamily="2" charset="-122"/>
                        </a:rPr>
                        <a:t>区块链概念及其发展、区块链的结构、区块链的工作原理、区块链共识机制、区块链智能合约、区块链典型应用。</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c>
                  <a:txBody>
                    <a:bodyPr/>
                    <a:lstStyle/>
                    <a:p>
                      <a:pPr algn="ctr">
                        <a:lnSpc>
                          <a:spcPct val="100000"/>
                        </a:lnSpc>
                        <a:spcBef>
                          <a:spcPts val="600"/>
                        </a:spcBef>
                        <a:spcAft>
                          <a:spcPts val="600"/>
                        </a:spcAft>
                      </a:pPr>
                      <a:r>
                        <a:rPr lang="en-US" sz="1600" b="0" i="0" dirty="0">
                          <a:effectLst/>
                          <a:latin typeface="方正粗黑宋简体" panose="02000000000000000000" pitchFamily="2" charset="-122"/>
                          <a:ea typeface="方正粗黑宋简体" panose="02000000000000000000" pitchFamily="2" charset="-122"/>
                        </a:rPr>
                        <a:t>4-6</a:t>
                      </a:r>
                      <a:endParaRPr lang="zh-CN" sz="1600" b="0" i="0" dirty="0">
                        <a:effectLst/>
                        <a:latin typeface="方正粗黑宋简体" panose="02000000000000000000" pitchFamily="2" charset="-122"/>
                        <a:ea typeface="方正粗黑宋简体" panose="02000000000000000000" pitchFamily="2" charset="-122"/>
                        <a:cs typeface="Arial"/>
                      </a:endParaRPr>
                    </a:p>
                  </a:txBody>
                  <a:tcPr marL="0" marR="0" marT="0" marB="0" anchor="ctr"/>
                </a:tc>
              </a:tr>
            </a:tbl>
          </a:graphicData>
        </a:graphic>
      </p:graphicFrame>
    </p:spTree>
    <p:custDataLst>
      <p:tags r:id="rId1"/>
    </p:custDataLst>
    <p:extLst>
      <p:ext uri="{BB962C8B-B14F-4D97-AF65-F5344CB8AC3E}">
        <p14:creationId xmlns:p14="http://schemas.microsoft.com/office/powerpoint/2010/main" val="3412214955"/>
      </p:ext>
    </p:extLst>
  </p:cSld>
  <p:clrMapOvr>
    <a:masterClrMapping/>
  </p:clrMapOvr>
  <p:transition spd="med" advTm="181563">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F62BE9BF-17EF-4733-B4CB-CFC6A5E8F02E}" type="slidenum">
              <a:rPr lang="en-US"/>
              <a:pPr>
                <a:defRPr/>
              </a:pPr>
              <a:t>12</a:t>
            </a:fld>
            <a:endParaRPr lang="en-US"/>
          </a:p>
        </p:txBody>
      </p:sp>
      <p:sp>
        <p:nvSpPr>
          <p:cNvPr id="12291" name="Rectangle 2"/>
          <p:cNvSpPr>
            <a:spLocks noGrp="1" noChangeArrowheads="1"/>
          </p:cNvSpPr>
          <p:nvPr>
            <p:ph type="title"/>
          </p:nvPr>
        </p:nvSpPr>
        <p:spPr/>
        <p:txBody>
          <a:bodyPr/>
          <a:lstStyle/>
          <a:p>
            <a:r>
              <a:rPr lang="en-US" altLang="zh-CN" dirty="0" smtClean="0"/>
              <a:t>7</a:t>
            </a:r>
            <a:r>
              <a:rPr lang="zh-CN" altLang="en-US" dirty="0" smtClean="0"/>
              <a:t>、课程考核方式</a:t>
            </a:r>
          </a:p>
        </p:txBody>
      </p:sp>
      <p:sp>
        <p:nvSpPr>
          <p:cNvPr id="10" name="灯片编号占位符 3"/>
          <p:cNvSpPr txBox="1">
            <a:spLocks/>
          </p:cNvSpPr>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zh-CN"/>
            </a:defPPr>
            <a:lvl1pPr algn="r" rtl="0" fontAlgn="base">
              <a:spcBef>
                <a:spcPct val="0"/>
              </a:spcBef>
              <a:spcAft>
                <a:spcPct val="0"/>
              </a:spcAft>
              <a:defRPr sz="1400" b="1" kern="1200">
                <a:solidFill>
                  <a:srgbClr val="FF3300"/>
                </a:solidFill>
                <a:effectLst>
                  <a:outerShdw blurRad="38100" dist="38100" dir="2700000" algn="tl">
                    <a:srgbClr val="C0C0C0"/>
                  </a:outerShdw>
                </a:effectLst>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defRPr/>
            </a:pPr>
            <a:r>
              <a:rPr lang="zh-CN" altLang="en-US" smtClean="0"/>
              <a:t>西安交通大学 桂小林 </a:t>
            </a:r>
            <a:fld id="{842DC8B0-5765-4B20-AFEB-B78C03FED712}" type="slidenum">
              <a:rPr lang="en-US" smtClean="0"/>
              <a:pPr>
                <a:defRPr/>
              </a:pPr>
              <a:t>12</a:t>
            </a:fld>
            <a:endParaRPr lang="en-US"/>
          </a:p>
        </p:txBody>
      </p:sp>
      <p:sp>
        <p:nvSpPr>
          <p:cNvPr id="11" name="Rectangle 2"/>
          <p:cNvSpPr txBox="1">
            <a:spLocks noChangeArrowheads="1"/>
          </p:cNvSpPr>
          <p:nvPr/>
        </p:nvSpPr>
        <p:spPr bwMode="auto">
          <a:xfrm>
            <a:off x="313184" y="3861048"/>
            <a:ext cx="4906888"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zh-CN" altLang="en-US" kern="0" smtClean="0"/>
              <a:t>使用教材</a:t>
            </a:r>
            <a:endParaRPr lang="zh-CN" altLang="en-US" kern="0" dirty="0" smtClean="0"/>
          </a:p>
        </p:txBody>
      </p:sp>
      <p:sp>
        <p:nvSpPr>
          <p:cNvPr id="12" name="Rectangle 3"/>
          <p:cNvSpPr txBox="1">
            <a:spLocks noChangeArrowheads="1"/>
          </p:cNvSpPr>
          <p:nvPr/>
        </p:nvSpPr>
        <p:spPr bwMode="auto">
          <a:xfrm>
            <a:off x="323528" y="4797152"/>
            <a:ext cx="4841303"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90000"/>
              </a:lnSpc>
            </a:pPr>
            <a:r>
              <a:rPr lang="zh-CN" altLang="en-US" sz="2400" kern="0" dirty="0" smtClean="0"/>
              <a:t>物联网工程专业规划教材：</a:t>
            </a:r>
            <a:endParaRPr lang="en-US" altLang="zh-CN" sz="2400" kern="0" dirty="0" smtClean="0"/>
          </a:p>
          <a:p>
            <a:pPr>
              <a:lnSpc>
                <a:spcPct val="90000"/>
              </a:lnSpc>
            </a:pPr>
            <a:r>
              <a:rPr lang="en-US" altLang="zh-CN" sz="2400" kern="0" dirty="0" smtClean="0">
                <a:solidFill>
                  <a:srgbClr val="FF3300"/>
                </a:solidFill>
              </a:rPr>
              <a:t>《</a:t>
            </a:r>
            <a:r>
              <a:rPr lang="zh-CN" altLang="en-US" sz="2400" kern="0" dirty="0" smtClean="0">
                <a:solidFill>
                  <a:srgbClr val="FF3300"/>
                </a:solidFill>
              </a:rPr>
              <a:t>物联网信息安全</a:t>
            </a:r>
            <a:r>
              <a:rPr lang="en-US" altLang="zh-CN" sz="2400" kern="0" dirty="0" smtClean="0">
                <a:solidFill>
                  <a:srgbClr val="FF3300"/>
                </a:solidFill>
              </a:rPr>
              <a:t>》</a:t>
            </a:r>
            <a:r>
              <a:rPr lang="zh-CN" altLang="en-US" sz="2400" kern="0" dirty="0" smtClean="0">
                <a:solidFill>
                  <a:srgbClr val="FF3300"/>
                </a:solidFill>
              </a:rPr>
              <a:t> </a:t>
            </a:r>
          </a:p>
          <a:p>
            <a:pPr>
              <a:lnSpc>
                <a:spcPct val="90000"/>
              </a:lnSpc>
            </a:pPr>
            <a:r>
              <a:rPr lang="zh-CN" altLang="en-US" sz="2400" kern="0" dirty="0" smtClean="0"/>
              <a:t>桂小林 编著</a:t>
            </a:r>
          </a:p>
          <a:p>
            <a:pPr>
              <a:lnSpc>
                <a:spcPct val="90000"/>
              </a:lnSpc>
            </a:pPr>
            <a:r>
              <a:rPr lang="zh-CN" altLang="en-US" sz="2400" kern="0" dirty="0" smtClean="0"/>
              <a:t>机械工业出版社</a:t>
            </a:r>
            <a:r>
              <a:rPr lang="zh-CN" altLang="en-US" sz="2400" kern="0" dirty="0"/>
              <a:t>，</a:t>
            </a:r>
            <a:r>
              <a:rPr lang="en-US" altLang="zh-CN" sz="2400" kern="0" dirty="0" smtClean="0"/>
              <a:t>2021</a:t>
            </a:r>
            <a:endParaRPr lang="zh-CN" altLang="en-US" sz="2400" kern="0" dirty="0"/>
          </a:p>
        </p:txBody>
      </p:sp>
      <p:sp>
        <p:nvSpPr>
          <p:cNvPr id="13" name="内容占位符 2"/>
          <p:cNvSpPr txBox="1">
            <a:spLocks/>
          </p:cNvSpPr>
          <p:nvPr/>
        </p:nvSpPr>
        <p:spPr bwMode="auto">
          <a:xfrm>
            <a:off x="328712" y="1340769"/>
            <a:ext cx="528932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zh-CN" altLang="en-US" sz="2400" kern="0" dirty="0" smtClean="0"/>
              <a:t>平时表现：约</a:t>
            </a:r>
            <a:r>
              <a:rPr lang="en-US" altLang="zh-CN" sz="2400" kern="0" dirty="0"/>
              <a:t>2</a:t>
            </a:r>
            <a:r>
              <a:rPr lang="en-US" altLang="zh-CN" sz="2400" kern="0" dirty="0" smtClean="0"/>
              <a:t>0%</a:t>
            </a:r>
          </a:p>
          <a:p>
            <a:r>
              <a:rPr lang="zh-CN" altLang="en-US" sz="2400" kern="0" dirty="0" smtClean="0"/>
              <a:t>互动交流：</a:t>
            </a:r>
            <a:r>
              <a:rPr lang="zh-CN" altLang="en-US" sz="2400" kern="0" dirty="0"/>
              <a:t>约</a:t>
            </a:r>
            <a:r>
              <a:rPr lang="en-US" altLang="zh-CN" sz="2400" kern="0" dirty="0"/>
              <a:t>20%</a:t>
            </a:r>
          </a:p>
          <a:p>
            <a:r>
              <a:rPr lang="zh-CN" altLang="en-US" sz="2400" kern="0" dirty="0" smtClean="0"/>
              <a:t>课程实验：约</a:t>
            </a:r>
            <a:r>
              <a:rPr lang="en-US" altLang="zh-CN" sz="2400" kern="0" dirty="0"/>
              <a:t>1</a:t>
            </a:r>
            <a:r>
              <a:rPr lang="en-US" altLang="zh-CN" sz="2400" kern="0" dirty="0" smtClean="0"/>
              <a:t>0%</a:t>
            </a:r>
          </a:p>
          <a:p>
            <a:r>
              <a:rPr lang="zh-CN" altLang="en-US" sz="2400" kern="0" dirty="0" smtClean="0"/>
              <a:t>课程考试：约</a:t>
            </a:r>
            <a:r>
              <a:rPr lang="en-US" altLang="zh-CN" sz="2400" kern="0" dirty="0"/>
              <a:t>5</a:t>
            </a:r>
            <a:r>
              <a:rPr lang="en-US" altLang="zh-CN" sz="2400" kern="0" dirty="0" smtClean="0"/>
              <a:t>0%</a:t>
            </a:r>
          </a:p>
          <a:p>
            <a:endParaRPr lang="en-US" altLang="zh-CN" sz="2400" kern="0" dirty="0" smtClean="0"/>
          </a:p>
          <a:p>
            <a:pPr marL="0" indent="0">
              <a:buFontTx/>
              <a:buNone/>
            </a:pPr>
            <a:endParaRPr lang="en-US" altLang="zh-CN" sz="2400" kern="0" dirty="0" smtClean="0"/>
          </a:p>
          <a:p>
            <a:endParaRPr lang="zh-CN" altLang="en-US" sz="2400" kern="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810" y="1079810"/>
            <a:ext cx="3479800" cy="460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bkimg.cdn.bcebos.com/pic/9c16fdfaaf51f3de33da713099eef01f3a29797e?x-bce-process=image/resize,m_lfit,w_268,limit_1/format,f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954" y="2240323"/>
            <a:ext cx="2986013" cy="4133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0295590"/>
      </p:ext>
    </p:extLst>
  </p:cSld>
  <p:clrMapOvr>
    <a:masterClrMapping/>
  </p:clrMapOvr>
  <p:transition spd="med" advTm="5993">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69E394B-A0D8-4B52-9148-32BEB02706BB}" type="slidenum">
              <a:rPr lang="en-US"/>
              <a:pPr>
                <a:defRPr/>
              </a:pPr>
              <a:t>13</a:t>
            </a:fld>
            <a:endParaRPr lang="en-US"/>
          </a:p>
        </p:txBody>
      </p:sp>
      <p:sp>
        <p:nvSpPr>
          <p:cNvPr id="245764" name="Rectangle 4"/>
          <p:cNvSpPr>
            <a:spLocks noGrp="1" noChangeArrowheads="1"/>
          </p:cNvSpPr>
          <p:nvPr>
            <p:ph type="ctrTitle"/>
          </p:nvPr>
        </p:nvSpPr>
        <p:spPr>
          <a:xfrm>
            <a:off x="642938" y="1357313"/>
            <a:ext cx="7772400" cy="1470025"/>
          </a:xfrm>
        </p:spPr>
        <p:txBody>
          <a:bodyPr/>
          <a:lstStyle/>
          <a:p>
            <a:pPr algn="ctr">
              <a:defRPr/>
            </a:pPr>
            <a:r>
              <a:rPr lang="zh-CN" altLang="en-US" dirty="0" smtClean="0">
                <a:effectLst>
                  <a:outerShdw blurRad="38100" dist="38100" dir="2700000" algn="tl">
                    <a:srgbClr val="000000"/>
                  </a:outerShdw>
                </a:effectLst>
              </a:rPr>
              <a:t>第</a:t>
            </a:r>
            <a:r>
              <a:rPr lang="en-US" altLang="zh-CN" dirty="0" smtClean="0">
                <a:effectLst>
                  <a:outerShdw blurRad="38100" dist="38100" dir="2700000" algn="tl">
                    <a:srgbClr val="000000"/>
                  </a:outerShdw>
                </a:effectLst>
              </a:rPr>
              <a:t>1</a:t>
            </a:r>
            <a:r>
              <a:rPr lang="zh-CN" altLang="en-US" dirty="0" smtClean="0">
                <a:effectLst>
                  <a:outerShdw blurRad="38100" dist="38100" dir="2700000" algn="tl">
                    <a:srgbClr val="000000"/>
                  </a:outerShdw>
                </a:effectLst>
              </a:rPr>
              <a:t>章  物联网安全体系</a:t>
            </a:r>
          </a:p>
        </p:txBody>
      </p:sp>
      <p:sp>
        <p:nvSpPr>
          <p:cNvPr id="13316" name="Rectangle 5"/>
          <p:cNvSpPr>
            <a:spLocks noGrp="1" noChangeArrowheads="1"/>
          </p:cNvSpPr>
          <p:nvPr>
            <p:ph type="subTitle" idx="1"/>
          </p:nvPr>
        </p:nvSpPr>
        <p:spPr>
          <a:xfrm>
            <a:off x="1331913" y="3141663"/>
            <a:ext cx="6400800" cy="1752600"/>
          </a:xfrm>
        </p:spPr>
        <p:txBody>
          <a:bodyPr/>
          <a:lstStyle/>
          <a:p>
            <a:r>
              <a:rPr lang="zh-CN" altLang="en-US" dirty="0" smtClean="0"/>
              <a:t>桂小林</a:t>
            </a:r>
            <a:endParaRPr lang="en-US" altLang="zh-CN" dirty="0" smtClean="0"/>
          </a:p>
          <a:p>
            <a:r>
              <a:rPr lang="en-US" altLang="zh-CN" dirty="0" err="1" smtClean="0">
                <a:hlinkClick r:id="rId3"/>
              </a:rPr>
              <a:t>xlgui@xjtu.edu.cn</a:t>
            </a:r>
            <a:endParaRPr lang="en-US" altLang="zh-CN" dirty="0" smtClean="0"/>
          </a:p>
          <a:p>
            <a:r>
              <a:rPr lang="en-US" altLang="zh-CN" dirty="0" smtClean="0"/>
              <a:t>029-82668096</a:t>
            </a:r>
          </a:p>
          <a:p>
            <a:r>
              <a:rPr lang="zh-CN" altLang="en-US" dirty="0" smtClean="0"/>
              <a:t>西</a:t>
            </a:r>
            <a:r>
              <a:rPr lang="en-US" altLang="zh-CN" dirty="0" smtClean="0"/>
              <a:t>1</a:t>
            </a:r>
            <a:r>
              <a:rPr lang="zh-CN" altLang="en-US" dirty="0" smtClean="0"/>
              <a:t>楼</a:t>
            </a:r>
            <a:r>
              <a:rPr lang="en-US" altLang="zh-CN" dirty="0" smtClean="0"/>
              <a:t>-573</a:t>
            </a:r>
            <a:endParaRPr lang="zh-CN" altLang="en-US" dirty="0" smtClean="0"/>
          </a:p>
          <a:p>
            <a:r>
              <a:rPr lang="zh-CN" altLang="en-US" dirty="0" smtClean="0"/>
              <a:t>西安交通大学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63687"/>
    </mc:Choice>
    <mc:Fallback xmlns="">
      <p:transition advTm="6368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70B6B90-C069-4848-8041-DBA1EEFBC42F}" type="slidenum">
              <a:rPr lang="en-US"/>
              <a:pPr>
                <a:defRPr/>
              </a:pPr>
              <a:t>14</a:t>
            </a:fld>
            <a:endParaRPr lang="en-US"/>
          </a:p>
        </p:txBody>
      </p:sp>
      <p:sp>
        <p:nvSpPr>
          <p:cNvPr id="14339" name="Rectangle 2"/>
          <p:cNvSpPr>
            <a:spLocks noGrp="1" noChangeArrowheads="1"/>
          </p:cNvSpPr>
          <p:nvPr>
            <p:ph type="title"/>
          </p:nvPr>
        </p:nvSpPr>
        <p:spPr/>
        <p:txBody>
          <a:bodyPr/>
          <a:lstStyle/>
          <a:p>
            <a:r>
              <a:rPr lang="zh-CN" altLang="en-US" dirty="0" smtClean="0"/>
              <a:t>本章概述</a:t>
            </a:r>
          </a:p>
        </p:txBody>
      </p:sp>
      <p:sp>
        <p:nvSpPr>
          <p:cNvPr id="14340" name="Rectangle 3"/>
          <p:cNvSpPr>
            <a:spLocks noGrp="1" noChangeArrowheads="1"/>
          </p:cNvSpPr>
          <p:nvPr>
            <p:ph type="body" idx="1"/>
          </p:nvPr>
        </p:nvSpPr>
        <p:spPr/>
        <p:txBody>
          <a:bodyPr/>
          <a:lstStyle/>
          <a:p>
            <a:r>
              <a:rPr lang="zh-CN" altLang="en-US" dirty="0" smtClean="0"/>
              <a:t>本章主要论述</a:t>
            </a:r>
            <a:r>
              <a:rPr lang="zh-CN" altLang="en-US" dirty="0" smtClean="0">
                <a:solidFill>
                  <a:srgbClr val="FF3300"/>
                </a:solidFill>
              </a:rPr>
              <a:t>物</a:t>
            </a:r>
            <a:r>
              <a:rPr lang="zh-CN" altLang="en-US" dirty="0">
                <a:solidFill>
                  <a:srgbClr val="FF3300"/>
                </a:solidFill>
              </a:rPr>
              <a:t>联网的基本概念和特征</a:t>
            </a:r>
            <a:r>
              <a:rPr lang="en-US" altLang="zh-CN" dirty="0">
                <a:solidFill>
                  <a:srgbClr val="FF3300"/>
                </a:solidFill>
              </a:rPr>
              <a:t>,</a:t>
            </a:r>
            <a:r>
              <a:rPr lang="zh-CN" altLang="en-US" dirty="0">
                <a:solidFill>
                  <a:srgbClr val="FF3300"/>
                </a:solidFill>
              </a:rPr>
              <a:t>探讨物联网的信息安全现状、面临的信息安全威胁，总结物联网的信息安全</a:t>
            </a:r>
            <a:r>
              <a:rPr lang="zh-CN" altLang="en-US" dirty="0" smtClean="0">
                <a:solidFill>
                  <a:srgbClr val="FF3300"/>
                </a:solidFill>
              </a:rPr>
              <a:t>体系</a:t>
            </a:r>
            <a:r>
              <a:rPr lang="zh-CN" altLang="en-US" dirty="0" smtClean="0"/>
              <a:t>。</a:t>
            </a:r>
            <a:endParaRPr lang="en-US" altLang="zh-CN" dirty="0" smtClean="0"/>
          </a:p>
          <a:p>
            <a:r>
              <a:rPr lang="en-US" altLang="zh-CN" dirty="0" smtClean="0"/>
              <a:t>1.1</a:t>
            </a:r>
            <a:r>
              <a:rPr lang="zh-CN" altLang="en-US" dirty="0" smtClean="0"/>
              <a:t>物</a:t>
            </a:r>
            <a:r>
              <a:rPr lang="zh-CN" altLang="en-US" dirty="0"/>
              <a:t>联网的概念与特征</a:t>
            </a:r>
            <a:endParaRPr lang="en-US" altLang="zh-CN" dirty="0"/>
          </a:p>
          <a:p>
            <a:r>
              <a:rPr lang="zh-CN" altLang="zh-CN" dirty="0"/>
              <a:t>物联网（</a:t>
            </a:r>
            <a:r>
              <a:rPr lang="en-US" altLang="zh-CN" dirty="0"/>
              <a:t>Internet of Things</a:t>
            </a:r>
            <a:r>
              <a:rPr lang="zh-CN" altLang="zh-CN" dirty="0"/>
              <a:t>，</a:t>
            </a:r>
            <a:r>
              <a:rPr lang="en-US" altLang="zh-CN" dirty="0" err="1"/>
              <a:t>IoT</a:t>
            </a:r>
            <a:r>
              <a:rPr lang="zh-CN" altLang="zh-CN" dirty="0"/>
              <a:t>）代表了未来计算与通信技术发展的方向，被认为是继计算机、</a:t>
            </a:r>
            <a:r>
              <a:rPr lang="en-US" altLang="zh-CN" dirty="0"/>
              <a:t>Internet</a:t>
            </a:r>
            <a:r>
              <a:rPr lang="zh-CN" altLang="zh-CN" dirty="0"/>
              <a:t>之后，信息产业领域的第三次发展浪潮。</a:t>
            </a:r>
            <a:endParaRPr lang="zh-CN" altLang="en-US" dirty="0" smtClean="0"/>
          </a:p>
        </p:txBody>
      </p:sp>
    </p:spTree>
    <p:custDataLst>
      <p:tags r:id="rId1"/>
    </p:custDataLst>
    <p:extLst>
      <p:ext uri="{BB962C8B-B14F-4D97-AF65-F5344CB8AC3E}">
        <p14:creationId xmlns:p14="http://schemas.microsoft.com/office/powerpoint/2010/main" val="2955694195"/>
      </p:ext>
    </p:extLst>
  </p:cSld>
  <p:clrMapOvr>
    <a:masterClrMapping/>
  </p:clrMapOvr>
  <mc:AlternateContent xmlns:mc="http://schemas.openxmlformats.org/markup-compatibility/2006" xmlns:p14="http://schemas.microsoft.com/office/powerpoint/2010/main">
    <mc:Choice Requires="p14">
      <p:transition p14:dur="0" advTm="178317"/>
    </mc:Choice>
    <mc:Fallback xmlns="">
      <p:transition advTm="17831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a:t>
            </a:r>
            <a:r>
              <a:rPr lang="zh-CN" altLang="en-US" dirty="0"/>
              <a:t>物联网的概念与</a:t>
            </a:r>
            <a:r>
              <a:rPr lang="zh-CN" altLang="en-US" dirty="0" smtClean="0"/>
              <a:t>特征</a:t>
            </a:r>
            <a:endParaRPr lang="zh-CN" altLang="en-US" dirty="0"/>
          </a:p>
        </p:txBody>
      </p:sp>
      <p:sp>
        <p:nvSpPr>
          <p:cNvPr id="3" name="内容占位符 2"/>
          <p:cNvSpPr>
            <a:spLocks noGrp="1"/>
          </p:cNvSpPr>
          <p:nvPr>
            <p:ph idx="1"/>
          </p:nvPr>
        </p:nvSpPr>
        <p:spPr>
          <a:xfrm>
            <a:off x="381000" y="1268760"/>
            <a:ext cx="8458200" cy="4987925"/>
          </a:xfrm>
        </p:spPr>
        <p:txBody>
          <a:bodyPr/>
          <a:lstStyle/>
          <a:p>
            <a:r>
              <a:rPr lang="en-US" altLang="zh-CN" sz="2400" dirty="0" smtClean="0"/>
              <a:t>1.1.1 </a:t>
            </a:r>
            <a:r>
              <a:rPr lang="zh-CN" altLang="en-US" sz="2400" dirty="0" smtClean="0"/>
              <a:t>物联网的概念</a:t>
            </a:r>
            <a:endParaRPr lang="en-US" altLang="zh-CN" sz="2400" dirty="0" smtClean="0"/>
          </a:p>
          <a:p>
            <a:r>
              <a:rPr lang="zh-CN" altLang="zh-CN" sz="2400" dirty="0" smtClean="0"/>
              <a:t>尽管</a:t>
            </a:r>
            <a:r>
              <a:rPr lang="zh-CN" altLang="zh-CN" sz="2400" dirty="0"/>
              <a:t>物联网经过多年发展，但物联网的确切定义尚未统一</a:t>
            </a:r>
            <a:r>
              <a:rPr lang="zh-CN" altLang="zh-CN" sz="2400" dirty="0" smtClean="0"/>
              <a:t>。物联网一般的英文名称为“</a:t>
            </a:r>
            <a:r>
              <a:rPr lang="en-US" altLang="zh-CN" sz="2400" dirty="0" smtClean="0"/>
              <a:t>Internet of Things</a:t>
            </a:r>
            <a:r>
              <a:rPr lang="zh-CN" altLang="zh-CN" sz="2400" dirty="0" smtClean="0"/>
              <a:t>（</a:t>
            </a:r>
            <a:r>
              <a:rPr lang="en-US" altLang="zh-CN" sz="2400" dirty="0" err="1" smtClean="0"/>
              <a:t>IoT</a:t>
            </a:r>
            <a:r>
              <a:rPr lang="zh-CN" altLang="zh-CN" sz="2400" dirty="0" smtClean="0"/>
              <a:t>）”。随著人机物融合的深入，物联网也称为“</a:t>
            </a:r>
            <a:r>
              <a:rPr lang="en-US" altLang="zh-CN" sz="2400" dirty="0" smtClean="0"/>
              <a:t>Internet of </a:t>
            </a:r>
            <a:r>
              <a:rPr lang="en-US" altLang="zh-CN" sz="2400" dirty="0" err="1" smtClean="0"/>
              <a:t>Everythings</a:t>
            </a:r>
            <a:r>
              <a:rPr lang="zh-CN" altLang="zh-CN" sz="2400" dirty="0" smtClean="0"/>
              <a:t>（</a:t>
            </a:r>
            <a:r>
              <a:rPr lang="en-US" altLang="zh-CN" sz="2400" dirty="0" smtClean="0"/>
              <a:t>IoE</a:t>
            </a:r>
            <a:r>
              <a:rPr lang="zh-CN" altLang="zh-CN" sz="2400" dirty="0" smtClean="0"/>
              <a:t>）”。</a:t>
            </a:r>
          </a:p>
          <a:p>
            <a:r>
              <a:rPr lang="zh-CN" altLang="zh-CN" sz="2400" dirty="0" smtClean="0"/>
              <a:t>顾名思义，物联网就是一个将所有物体连接起来所组成的物</a:t>
            </a:r>
            <a:r>
              <a:rPr lang="en-US" altLang="zh-CN" sz="2400" dirty="0" smtClean="0"/>
              <a:t>-</a:t>
            </a:r>
            <a:r>
              <a:rPr lang="zh-CN" altLang="zh-CN" sz="2400" dirty="0" smtClean="0"/>
              <a:t>物相连的互联网络。物联网，作为新技术，定义千差万别。目前，一个普遍被大家接受的定义为：物联网是通过使用射频识别（</a:t>
            </a:r>
            <a:r>
              <a:rPr lang="en-US" altLang="zh-CN" sz="2400" dirty="0" smtClean="0"/>
              <a:t>RFID</a:t>
            </a:r>
            <a:r>
              <a:rPr lang="zh-CN" altLang="zh-CN" sz="2400" dirty="0" smtClean="0"/>
              <a:t>）、传感器、红外感应器、全球定位系统、激光扫描器等信息采集设备，</a:t>
            </a:r>
            <a:r>
              <a:rPr lang="zh-CN" altLang="zh-CN" sz="2400" b="1" dirty="0" smtClean="0">
                <a:solidFill>
                  <a:srgbClr val="FF0000"/>
                </a:solidFill>
              </a:rPr>
              <a:t>按约定的协议，把任何物品与互联网连接起来，进行信息交换和通讯，</a:t>
            </a:r>
            <a:r>
              <a:rPr lang="zh-CN" altLang="zh-CN" sz="2400" dirty="0" smtClean="0"/>
              <a:t>以实现智能化识别、定位、跟踪、监控和管理的一种网络（或系统）。</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15</a:t>
            </a:fld>
            <a:endParaRPr lang="en-US"/>
          </a:p>
        </p:txBody>
      </p:sp>
    </p:spTree>
    <p:extLst>
      <p:ext uri="{BB962C8B-B14F-4D97-AF65-F5344CB8AC3E}">
        <p14:creationId xmlns:p14="http://schemas.microsoft.com/office/powerpoint/2010/main" val="1734316488"/>
      </p:ext>
    </p:extLst>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ea typeface="宋体" pitchFamily="2" charset="-122"/>
              </a:rPr>
              <a:t>桂小林 </a:t>
            </a:r>
            <a:fld id="{B3A49807-A3CD-479E-87D5-78012EB3EFC9}" type="slidenum">
              <a:rPr lang="en-US" sz="1400" b="1">
                <a:solidFill>
                  <a:srgbClr val="FF3300"/>
                </a:solidFill>
                <a:effectLst>
                  <a:outerShdw blurRad="38100" dist="38100" dir="2700000" algn="tl">
                    <a:srgbClr val="C0C0C0"/>
                  </a:outerShdw>
                </a:effectLst>
                <a:ea typeface="宋体" pitchFamily="2" charset="-122"/>
              </a:rPr>
              <a:pPr algn="r">
                <a:defRPr/>
              </a:pPr>
              <a:t>16</a:t>
            </a:fld>
            <a:endParaRPr lang="en-US" sz="1400" b="1">
              <a:solidFill>
                <a:srgbClr val="FF3300"/>
              </a:solidFill>
              <a:effectLst>
                <a:outerShdw blurRad="38100" dist="38100" dir="2700000" algn="tl">
                  <a:srgbClr val="C0C0C0"/>
                </a:outerShdw>
              </a:effectLst>
              <a:ea typeface="宋体" pitchFamily="2" charset="-122"/>
            </a:endParaRPr>
          </a:p>
        </p:txBody>
      </p:sp>
      <p:sp>
        <p:nvSpPr>
          <p:cNvPr id="10243" name="Rectangle 2"/>
          <p:cNvSpPr>
            <a:spLocks noGrp="1" noChangeArrowheads="1"/>
          </p:cNvSpPr>
          <p:nvPr>
            <p:ph type="title" idx="4294967295"/>
          </p:nvPr>
        </p:nvSpPr>
        <p:spPr/>
        <p:txBody>
          <a:bodyPr/>
          <a:lstStyle/>
          <a:p>
            <a:r>
              <a:rPr lang="en-US" altLang="zh-CN" dirty="0" smtClean="0"/>
              <a:t>1.1</a:t>
            </a:r>
            <a:r>
              <a:rPr lang="zh-CN" altLang="en-US" dirty="0"/>
              <a:t>物联网的概念与</a:t>
            </a:r>
            <a:r>
              <a:rPr lang="zh-CN" altLang="en-US" dirty="0" smtClean="0"/>
              <a:t>特征</a:t>
            </a:r>
            <a:endParaRPr lang="zh-CN" altLang="zh-CN" dirty="0" smtClean="0"/>
          </a:p>
        </p:txBody>
      </p:sp>
      <p:sp>
        <p:nvSpPr>
          <p:cNvPr id="39940" name="Rectangle 3"/>
          <p:cNvSpPr>
            <a:spLocks noGrp="1" noChangeArrowheads="1"/>
          </p:cNvSpPr>
          <p:nvPr>
            <p:ph type="body" idx="4294967295"/>
          </p:nvPr>
        </p:nvSpPr>
        <p:spPr/>
        <p:txBody>
          <a:bodyPr/>
          <a:lstStyle/>
          <a:p>
            <a:r>
              <a:rPr lang="en-US" altLang="zh-CN" sz="2000" dirty="0" smtClean="0"/>
              <a:t>1.1.2 </a:t>
            </a:r>
            <a:r>
              <a:rPr lang="zh-CN" altLang="en-US" sz="2000" dirty="0" smtClean="0"/>
              <a:t>物联网的发展</a:t>
            </a:r>
            <a:endParaRPr lang="en-US" altLang="zh-CN" sz="2000" dirty="0" smtClean="0"/>
          </a:p>
          <a:p>
            <a:r>
              <a:rPr lang="en-US" altLang="zh-CN" sz="2000" dirty="0" smtClean="0"/>
              <a:t>1998</a:t>
            </a:r>
            <a:r>
              <a:rPr lang="zh-CN" altLang="en-US" sz="2000" dirty="0" smtClean="0"/>
              <a:t>年，麻省理工学院（</a:t>
            </a:r>
            <a:r>
              <a:rPr lang="en-US" altLang="zh-CN" sz="2000" dirty="0" smtClean="0"/>
              <a:t>MIT</a:t>
            </a:r>
            <a:r>
              <a:rPr lang="zh-CN" altLang="en-US" sz="2000" dirty="0" smtClean="0"/>
              <a:t>）提出基于</a:t>
            </a:r>
            <a:r>
              <a:rPr lang="en-US" altLang="zh-CN" sz="2000" dirty="0" smtClean="0"/>
              <a:t>RFID</a:t>
            </a:r>
            <a:r>
              <a:rPr lang="zh-CN" altLang="en-US" sz="2000" dirty="0" smtClean="0"/>
              <a:t>技术的唯一编号方案，即产品电子代码（</a:t>
            </a:r>
            <a:r>
              <a:rPr lang="en-US" altLang="zh-CN" sz="2000" dirty="0" smtClean="0">
                <a:solidFill>
                  <a:srgbClr val="FF0000"/>
                </a:solidFill>
              </a:rPr>
              <a:t>Electronic Product Code</a:t>
            </a:r>
            <a:r>
              <a:rPr lang="zh-CN" altLang="en-US" sz="2000" dirty="0" smtClean="0">
                <a:solidFill>
                  <a:srgbClr val="FF0000"/>
                </a:solidFill>
              </a:rPr>
              <a:t>，</a:t>
            </a:r>
            <a:r>
              <a:rPr lang="en-US" altLang="zh-CN" sz="2000" dirty="0" smtClean="0">
                <a:solidFill>
                  <a:srgbClr val="FF0000"/>
                </a:solidFill>
              </a:rPr>
              <a:t>EPC</a:t>
            </a:r>
            <a:r>
              <a:rPr lang="zh-CN" altLang="en-US" sz="2000" dirty="0" smtClean="0"/>
              <a:t>），并以</a:t>
            </a:r>
            <a:r>
              <a:rPr lang="en-US" altLang="zh-CN" sz="2000" dirty="0" smtClean="0"/>
              <a:t>EPC</a:t>
            </a:r>
            <a:r>
              <a:rPr lang="zh-CN" altLang="en-US" sz="2000" dirty="0" smtClean="0"/>
              <a:t>为基础，研究从网络上获取物品信息的自动识别技术。 </a:t>
            </a:r>
          </a:p>
          <a:p>
            <a:r>
              <a:rPr lang="en-US" altLang="zh-CN" sz="2000" dirty="0" smtClean="0"/>
              <a:t>1999</a:t>
            </a:r>
            <a:r>
              <a:rPr lang="zh-CN" altLang="en-US" sz="2000" dirty="0" smtClean="0"/>
              <a:t>年，美国自动识别技术（</a:t>
            </a:r>
            <a:r>
              <a:rPr lang="en-US" altLang="zh-CN" sz="2000" dirty="0" smtClean="0">
                <a:solidFill>
                  <a:srgbClr val="FF0000"/>
                </a:solidFill>
              </a:rPr>
              <a:t>AUTO-ID</a:t>
            </a:r>
            <a:r>
              <a:rPr lang="zh-CN" altLang="en-US" sz="2000" dirty="0" smtClean="0"/>
              <a:t>）实验室首先提出“物联网”的概念。 </a:t>
            </a:r>
          </a:p>
          <a:p>
            <a:r>
              <a:rPr lang="zh-CN" altLang="en-US" sz="2000" dirty="0" smtClean="0"/>
              <a:t>物联网概念的正式提出是在国际电信联盟（</a:t>
            </a:r>
            <a:r>
              <a:rPr lang="en-US" altLang="zh-CN" sz="2000" dirty="0" err="1" smtClean="0"/>
              <a:t>ITU</a:t>
            </a:r>
            <a:r>
              <a:rPr lang="zh-CN" altLang="en-US" sz="2000" dirty="0" smtClean="0"/>
              <a:t>）发布了</a:t>
            </a:r>
            <a:r>
              <a:rPr lang="en-US" altLang="zh-CN" sz="2000" dirty="0" smtClean="0"/>
              <a:t>《</a:t>
            </a:r>
            <a:r>
              <a:rPr lang="en-US" altLang="zh-CN" sz="2000" dirty="0" err="1" smtClean="0"/>
              <a:t>ITU</a:t>
            </a:r>
            <a:r>
              <a:rPr lang="zh-CN" altLang="en-US" sz="2000" dirty="0" smtClean="0"/>
              <a:t>互联网报告</a:t>
            </a:r>
            <a:r>
              <a:rPr lang="en-US" altLang="zh-CN" sz="2000" dirty="0" smtClean="0"/>
              <a:t>2005</a:t>
            </a:r>
            <a:r>
              <a:rPr lang="zh-CN" altLang="en-US" sz="2000" dirty="0" smtClean="0"/>
              <a:t>：“</a:t>
            </a:r>
            <a:r>
              <a:rPr lang="en-US" altLang="zh-CN" sz="2000" dirty="0" smtClean="0">
                <a:solidFill>
                  <a:srgbClr val="FF0000"/>
                </a:solidFill>
              </a:rPr>
              <a:t>The Internet of Things</a:t>
            </a:r>
            <a:r>
              <a:rPr lang="en-US" altLang="zh-CN" sz="2000" dirty="0" smtClean="0"/>
              <a:t>”》</a:t>
            </a:r>
            <a:r>
              <a:rPr lang="zh-CN" altLang="en-US" sz="2000" dirty="0" smtClean="0"/>
              <a:t>报告中。 </a:t>
            </a:r>
          </a:p>
          <a:p>
            <a:pPr>
              <a:lnSpc>
                <a:spcPct val="100000"/>
              </a:lnSpc>
            </a:pPr>
            <a:endParaRPr lang="zh-CN" altLang="en-US" sz="2000" dirty="0" smtClean="0"/>
          </a:p>
        </p:txBody>
      </p:sp>
      <p:pic>
        <p:nvPicPr>
          <p:cNvPr id="77826" name="Picture 2"/>
          <p:cNvPicPr>
            <a:picLocks noChangeAspect="1" noChangeArrowheads="1"/>
          </p:cNvPicPr>
          <p:nvPr/>
        </p:nvPicPr>
        <p:blipFill>
          <a:blip r:embed="rId2"/>
          <a:srcRect/>
          <a:stretch>
            <a:fillRect/>
          </a:stretch>
        </p:blipFill>
        <p:spPr bwMode="auto">
          <a:xfrm>
            <a:off x="395536" y="4547578"/>
            <a:ext cx="5294312" cy="2281238"/>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77827" name="Picture 3"/>
          <p:cNvPicPr>
            <a:picLocks noChangeAspect="1" noChangeArrowheads="1"/>
          </p:cNvPicPr>
          <p:nvPr/>
        </p:nvPicPr>
        <p:blipFill>
          <a:blip r:embed="rId3"/>
          <a:srcRect/>
          <a:stretch>
            <a:fillRect/>
          </a:stretch>
        </p:blipFill>
        <p:spPr bwMode="auto">
          <a:xfrm>
            <a:off x="5689848" y="4384675"/>
            <a:ext cx="2500313" cy="2473325"/>
          </a:xfrm>
          <a:prstGeom prst="rect">
            <a:avLst/>
          </a:prstGeom>
          <a:noFill/>
          <a:ln w="9525" cmpd="sng">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192183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FB6E358-B2C9-43F0-A2CD-854196FD1F74}" type="slidenum">
              <a:rPr lang="en-US" sz="1400" b="1">
                <a:solidFill>
                  <a:srgbClr val="FF3300"/>
                </a:solidFill>
                <a:effectLst>
                  <a:outerShdw blurRad="38100" dist="38100" dir="2700000" algn="tl">
                    <a:srgbClr val="C0C0C0"/>
                  </a:outerShdw>
                </a:effectLst>
              </a:rPr>
              <a:pPr algn="r">
                <a:defRPr/>
              </a:pPr>
              <a:t>17</a:t>
            </a:fld>
            <a:endParaRPr lang="en-US" sz="1400" b="1">
              <a:solidFill>
                <a:srgbClr val="FF3300"/>
              </a:solidFill>
              <a:effectLst>
                <a:outerShdw blurRad="38100" dist="38100" dir="2700000" algn="tl">
                  <a:srgbClr val="C0C0C0"/>
                </a:outerShdw>
              </a:effectLst>
            </a:endParaRPr>
          </a:p>
        </p:txBody>
      </p:sp>
      <p:sp>
        <p:nvSpPr>
          <p:cNvPr id="10244" name="Rectangle 2"/>
          <p:cNvSpPr>
            <a:spLocks noGrp="1" noChangeArrowheads="1"/>
          </p:cNvSpPr>
          <p:nvPr>
            <p:ph type="title" idx="4294967295"/>
          </p:nvPr>
        </p:nvSpPr>
        <p:spPr>
          <a:xfrm>
            <a:off x="457200" y="260350"/>
            <a:ext cx="8382000" cy="892175"/>
          </a:xfrm>
        </p:spPr>
        <p:txBody>
          <a:bodyPr/>
          <a:lstStyle/>
          <a:p>
            <a:r>
              <a:rPr lang="zh-CN" altLang="en-US" dirty="0" smtClean="0"/>
              <a:t>物联网应用：二维码支付系统</a:t>
            </a:r>
            <a:r>
              <a:rPr lang="en-US" altLang="zh-CN" dirty="0" smtClean="0"/>
              <a:t>【</a:t>
            </a:r>
            <a:r>
              <a:rPr lang="zh-CN" altLang="en-US" dirty="0" smtClean="0"/>
              <a:t>出示二维码</a:t>
            </a:r>
            <a:r>
              <a:rPr lang="en-US" altLang="zh-CN" dirty="0" smtClean="0"/>
              <a:t>】</a:t>
            </a:r>
            <a:endParaRPr lang="zh-CN" altLang="zh-CN" dirty="0" smtClean="0"/>
          </a:p>
        </p:txBody>
      </p:sp>
      <p:pic>
        <p:nvPicPr>
          <p:cNvPr id="10245" name="Picture 2" descr="https://timgsa.baidu.com/timg?image&amp;quality=80&amp;size=b9999_10000&amp;sec=1540203559035&amp;di=3128ab8be06b97314936f9933cbb9766&amp;imgtype=0&amp;src=http%3A%2F%2Fimage.uczzd.cn%2F4169013903199850250.jpeg%3Fid%3D0%26from%3Dex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661" y="1056870"/>
            <a:ext cx="8119339" cy="433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627784" y="5157192"/>
            <a:ext cx="5323954" cy="1446550"/>
          </a:xfrm>
          <a:prstGeom prst="rect">
            <a:avLst/>
          </a:prstGeom>
          <a:noFill/>
        </p:spPr>
        <p:txBody>
          <a:bodyPr>
            <a:spAutoFit/>
          </a:bodyPr>
          <a:lstStyle/>
          <a:p>
            <a:pPr algn="ctr">
              <a:defRPr/>
            </a:pPr>
            <a:r>
              <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如何实现二维码支付</a:t>
            </a:r>
            <a:r>
              <a:rPr lang="zh-CN" alt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？哪些环节有安全风险？</a:t>
            </a:r>
            <a:endParaRPr lang="zh-CN" alt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endParaRPr>
          </a:p>
        </p:txBody>
      </p:sp>
      <p:cxnSp>
        <p:nvCxnSpPr>
          <p:cNvPr id="4" name="直接连接符 3"/>
          <p:cNvCxnSpPr/>
          <p:nvPr/>
        </p:nvCxnSpPr>
        <p:spPr bwMode="auto">
          <a:xfrm flipH="1">
            <a:off x="684213" y="2205038"/>
            <a:ext cx="215900" cy="587375"/>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cxnSp>
        <p:nvCxnSpPr>
          <p:cNvPr id="6" name="直接连接符 5"/>
          <p:cNvCxnSpPr/>
          <p:nvPr/>
        </p:nvCxnSpPr>
        <p:spPr bwMode="auto">
          <a:xfrm>
            <a:off x="900113" y="2205038"/>
            <a:ext cx="647700" cy="587375"/>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409851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手机支付安全需求迫在眉睫</a:t>
            </a:r>
            <a:endParaRPr lang="zh-CN" altLang="en-US" dirty="0"/>
          </a:p>
        </p:txBody>
      </p:sp>
      <p:sp>
        <p:nvSpPr>
          <p:cNvPr id="3" name="内容占位符 2"/>
          <p:cNvSpPr>
            <a:spLocks noGrp="1"/>
          </p:cNvSpPr>
          <p:nvPr>
            <p:ph idx="1"/>
          </p:nvPr>
        </p:nvSpPr>
        <p:spPr/>
        <p:txBody>
          <a:bodyPr/>
          <a:lstStyle/>
          <a:p>
            <a:r>
              <a:rPr lang="zh-CN" altLang="en-US" dirty="0" smtClean="0"/>
              <a:t>在手机支付时，到底是密码支付安全还是指纹支付安全？</a:t>
            </a:r>
            <a:endParaRPr lang="en-US" altLang="zh-CN" dirty="0" smtClean="0"/>
          </a:p>
          <a:p>
            <a:endParaRPr lang="zh-CN" altLang="en-US" dirty="0" smtClean="0"/>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42078"/>
            <a:ext cx="3684879" cy="3587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925993"/>
            <a:ext cx="4546943" cy="3019170"/>
          </a:xfrm>
          <a:prstGeom prst="rect">
            <a:avLst/>
          </a:prstGeom>
        </p:spPr>
      </p:pic>
    </p:spTree>
    <p:extLst>
      <p:ext uri="{BB962C8B-B14F-4D97-AF65-F5344CB8AC3E}">
        <p14:creationId xmlns:p14="http://schemas.microsoft.com/office/powerpoint/2010/main" val="194335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1.1.3 </a:t>
            </a:r>
            <a:r>
              <a:rPr lang="zh-CN" altLang="zh-CN" dirty="0" smtClean="0"/>
              <a:t>物</a:t>
            </a:r>
            <a:r>
              <a:rPr lang="zh-CN" altLang="zh-CN" dirty="0"/>
              <a:t>联网的</a:t>
            </a:r>
            <a:r>
              <a:rPr lang="zh-CN" altLang="zh-CN" dirty="0" smtClean="0"/>
              <a:t>体系结构</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19</a:t>
            </a:fld>
            <a:endParaRPr lang="en-US"/>
          </a:p>
        </p:txBody>
      </p:sp>
      <p:pic>
        <p:nvPicPr>
          <p:cNvPr id="3074"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49694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287980"/>
      </p:ext>
    </p:extLst>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前导目录</a:t>
            </a:r>
            <a:endParaRPr lang="zh-CN" altLang="en-US" dirty="0"/>
          </a:p>
        </p:txBody>
      </p:sp>
      <p:sp>
        <p:nvSpPr>
          <p:cNvPr id="3" name="内容占位符 2"/>
          <p:cNvSpPr>
            <a:spLocks noGrp="1"/>
          </p:cNvSpPr>
          <p:nvPr>
            <p:ph idx="1"/>
          </p:nvPr>
        </p:nvSpPr>
        <p:spPr>
          <a:xfrm>
            <a:off x="381000" y="1196752"/>
            <a:ext cx="8458200" cy="4987925"/>
          </a:xfrm>
        </p:spPr>
        <p:txBody>
          <a:bodyPr/>
          <a:lstStyle/>
          <a:p>
            <a:r>
              <a:rPr lang="en-US" altLang="zh-CN" dirty="0" smtClean="0">
                <a:hlinkClick r:id="rId2" action="ppaction://hlinksldjump"/>
              </a:rPr>
              <a:t>1</a:t>
            </a:r>
            <a:r>
              <a:rPr lang="zh-CN" altLang="en-US" dirty="0" smtClean="0">
                <a:hlinkClick r:id="rId2" action="ppaction://hlinksldjump"/>
              </a:rPr>
              <a:t>、我们身边的存在的安全风险和问题</a:t>
            </a:r>
            <a:endParaRPr lang="en-US" altLang="zh-CN" dirty="0" smtClean="0"/>
          </a:p>
          <a:p>
            <a:r>
              <a:rPr lang="en-US" altLang="zh-CN" dirty="0" smtClean="0">
                <a:hlinkClick r:id="rId3" action="ppaction://hlinksldjump"/>
              </a:rPr>
              <a:t>2</a:t>
            </a:r>
            <a:r>
              <a:rPr lang="zh-CN" altLang="en-US" dirty="0" smtClean="0">
                <a:hlinkClick r:id="rId3" action="ppaction://hlinksldjump"/>
              </a:rPr>
              <a:t>、主要安全技术解析</a:t>
            </a:r>
            <a:r>
              <a:rPr lang="en-US" altLang="zh-CN" dirty="0" smtClean="0">
                <a:hlinkClick r:id="rId3" action="ppaction://hlinksldjump"/>
              </a:rPr>
              <a:t>-1</a:t>
            </a:r>
            <a:endParaRPr lang="en-US" altLang="zh-CN" dirty="0" smtClean="0"/>
          </a:p>
          <a:p>
            <a:r>
              <a:rPr lang="en-US" altLang="zh-CN" dirty="0" smtClean="0">
                <a:hlinkClick r:id="rId4" action="ppaction://hlinksldjump"/>
              </a:rPr>
              <a:t>3</a:t>
            </a:r>
            <a:r>
              <a:rPr lang="zh-CN" altLang="en-US" dirty="0" smtClean="0">
                <a:hlinkClick r:id="rId4" action="ppaction://hlinksldjump"/>
              </a:rPr>
              <a:t>、</a:t>
            </a:r>
            <a:r>
              <a:rPr lang="en-US" altLang="zh-CN" dirty="0" smtClean="0">
                <a:hlinkClick r:id="rId4" action="ppaction://hlinksldjump"/>
              </a:rPr>
              <a:t>《</a:t>
            </a:r>
            <a:r>
              <a:rPr lang="zh-CN" altLang="en-US" dirty="0" smtClean="0">
                <a:hlinkClick r:id="rId4" action="ppaction://hlinksldjump"/>
              </a:rPr>
              <a:t>物联网安全</a:t>
            </a:r>
            <a:r>
              <a:rPr lang="en-US" altLang="zh-CN" dirty="0" smtClean="0">
                <a:hlinkClick r:id="rId4" action="ppaction://hlinksldjump"/>
              </a:rPr>
              <a:t>》</a:t>
            </a:r>
            <a:r>
              <a:rPr lang="zh-CN" altLang="en-US" dirty="0" smtClean="0">
                <a:hlinkClick r:id="rId4" action="ppaction://hlinksldjump"/>
              </a:rPr>
              <a:t>与</a:t>
            </a:r>
            <a:r>
              <a:rPr lang="en-US" altLang="zh-CN" dirty="0" smtClean="0">
                <a:hlinkClick r:id="rId4" action="ppaction://hlinksldjump"/>
              </a:rPr>
              <a:t>《</a:t>
            </a:r>
            <a:r>
              <a:rPr lang="zh-CN" altLang="en-US" dirty="0" smtClean="0">
                <a:hlinkClick r:id="rId4" action="ppaction://hlinksldjump"/>
              </a:rPr>
              <a:t>网络安全</a:t>
            </a:r>
            <a:r>
              <a:rPr lang="en-US" altLang="zh-CN" dirty="0" smtClean="0">
                <a:hlinkClick r:id="rId4" action="ppaction://hlinksldjump"/>
              </a:rPr>
              <a:t>》</a:t>
            </a:r>
            <a:endParaRPr lang="en-US" altLang="zh-CN" dirty="0" smtClean="0"/>
          </a:p>
          <a:p>
            <a:r>
              <a:rPr lang="en-US" altLang="zh-CN" dirty="0" smtClean="0">
                <a:hlinkClick r:id="rId5" action="ppaction://hlinksldjump"/>
              </a:rPr>
              <a:t>4</a:t>
            </a:r>
            <a:r>
              <a:rPr lang="zh-CN" altLang="en-US" dirty="0" smtClean="0">
                <a:hlinkClick r:id="rId5" action="ppaction://hlinksldjump"/>
              </a:rPr>
              <a:t>、物联网信息安全是物联网工程专业的 核心知识体系</a:t>
            </a:r>
            <a:endParaRPr lang="en-US" altLang="zh-CN" dirty="0" smtClean="0"/>
          </a:p>
          <a:p>
            <a:r>
              <a:rPr lang="en-US" altLang="zh-CN" dirty="0" smtClean="0">
                <a:hlinkClick r:id="rId6" action="ppaction://hlinksldjump"/>
              </a:rPr>
              <a:t>5</a:t>
            </a:r>
            <a:r>
              <a:rPr lang="zh-CN" altLang="en-US" dirty="0" smtClean="0">
                <a:hlinkClick r:id="rId6" action="ppaction://hlinksldjump"/>
              </a:rPr>
              <a:t>、</a:t>
            </a:r>
            <a:r>
              <a:rPr lang="en-US" altLang="zh-CN" dirty="0" smtClean="0">
                <a:hlinkClick r:id="rId6" action="ppaction://hlinksldjump"/>
              </a:rPr>
              <a:t>《</a:t>
            </a:r>
            <a:r>
              <a:rPr lang="zh-CN" altLang="en-US" dirty="0" smtClean="0">
                <a:hlinkClick r:id="rId6" action="ppaction://hlinksldjump"/>
              </a:rPr>
              <a:t>物联网信息安全</a:t>
            </a:r>
            <a:r>
              <a:rPr lang="en-US" altLang="zh-CN" dirty="0" smtClean="0">
                <a:hlinkClick r:id="rId6" action="ppaction://hlinksldjump"/>
              </a:rPr>
              <a:t>》</a:t>
            </a:r>
            <a:r>
              <a:rPr lang="zh-CN" altLang="en-US" dirty="0" smtClean="0">
                <a:hlinkClick r:id="rId6" action="ppaction://hlinksldjump"/>
              </a:rPr>
              <a:t>课程大纲</a:t>
            </a:r>
            <a:endParaRPr lang="en-US" altLang="zh-CN" dirty="0" smtClean="0"/>
          </a:p>
          <a:p>
            <a:r>
              <a:rPr lang="en-US" altLang="zh-CN" dirty="0" smtClean="0">
                <a:hlinkClick r:id="rId7" action="ppaction://hlinksldjump"/>
              </a:rPr>
              <a:t>7</a:t>
            </a:r>
            <a:r>
              <a:rPr lang="zh-CN" altLang="en-US" dirty="0" smtClean="0">
                <a:hlinkClick r:id="rId7" action="ppaction://hlinksldjump"/>
              </a:rPr>
              <a:t>、课程考核方式</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a:t>
            </a:fld>
            <a:endParaRPr lang="en-US"/>
          </a:p>
        </p:txBody>
      </p:sp>
    </p:spTree>
    <p:extLst>
      <p:ext uri="{BB962C8B-B14F-4D97-AF65-F5344CB8AC3E}">
        <p14:creationId xmlns:p14="http://schemas.microsoft.com/office/powerpoint/2010/main" val="1798407738"/>
      </p:ext>
    </p:extLst>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1.1.4 </a:t>
            </a:r>
            <a:r>
              <a:rPr lang="zh-CN" altLang="zh-CN" dirty="0" smtClean="0"/>
              <a:t>物</a:t>
            </a:r>
            <a:r>
              <a:rPr lang="zh-CN" altLang="zh-CN" dirty="0"/>
              <a:t>联网的</a:t>
            </a:r>
            <a:r>
              <a:rPr lang="zh-CN" altLang="zh-CN" dirty="0" smtClean="0"/>
              <a:t>特征</a:t>
            </a:r>
            <a:endParaRPr lang="zh-CN" altLang="en-US" dirty="0"/>
          </a:p>
        </p:txBody>
      </p:sp>
      <p:sp>
        <p:nvSpPr>
          <p:cNvPr id="3" name="内容占位符 2"/>
          <p:cNvSpPr>
            <a:spLocks noGrp="1"/>
          </p:cNvSpPr>
          <p:nvPr>
            <p:ph idx="1"/>
          </p:nvPr>
        </p:nvSpPr>
        <p:spPr/>
        <p:txBody>
          <a:bodyPr/>
          <a:lstStyle/>
          <a:p>
            <a:r>
              <a:rPr lang="zh-CN" altLang="zh-CN" dirty="0"/>
              <a:t>物联网应该具备如下三个特征：一是全面感知；二是可靠传递；三是智能处理</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20</a:t>
            </a:fld>
            <a:endParaRPr lang="en-US"/>
          </a:p>
        </p:txBody>
      </p:sp>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7416824" cy="392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02742"/>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a:t>
            </a:r>
            <a:r>
              <a:rPr lang="zh-CN" altLang="en-US" dirty="0" smtClean="0"/>
              <a:t>物联网的安全问题分析 </a:t>
            </a:r>
            <a:endParaRPr lang="zh-CN" altLang="en-US" dirty="0"/>
          </a:p>
        </p:txBody>
      </p:sp>
      <p:sp>
        <p:nvSpPr>
          <p:cNvPr id="3" name="内容占位符 2"/>
          <p:cNvSpPr>
            <a:spLocks noGrp="1"/>
          </p:cNvSpPr>
          <p:nvPr>
            <p:ph idx="1"/>
          </p:nvPr>
        </p:nvSpPr>
        <p:spPr/>
        <p:txBody>
          <a:bodyPr/>
          <a:lstStyle/>
          <a:p>
            <a:r>
              <a:rPr lang="zh-CN" altLang="en-US" dirty="0" smtClean="0"/>
              <a:t>近</a:t>
            </a:r>
            <a:r>
              <a:rPr lang="en-US" altLang="zh-CN" dirty="0" smtClean="0"/>
              <a:t>20</a:t>
            </a:r>
            <a:r>
              <a:rPr lang="zh-CN" altLang="en-US" dirty="0" smtClean="0"/>
              <a:t>％的组织过去三年内遭受至少一次基于物联网的攻击（新华网，</a:t>
            </a:r>
            <a:r>
              <a:rPr lang="en-US" altLang="zh-CN" dirty="0" smtClean="0"/>
              <a:t>2018-09/06</a:t>
            </a:r>
            <a:r>
              <a:rPr lang="zh-CN" altLang="en-US" dirty="0" smtClean="0"/>
              <a:t>）</a:t>
            </a:r>
            <a:endParaRPr lang="en-US" altLang="zh-CN" dirty="0" smtClean="0"/>
          </a:p>
          <a:p>
            <a:r>
              <a:rPr lang="zh-CN" altLang="en-US" b="1" dirty="0" smtClean="0">
                <a:solidFill>
                  <a:srgbClr val="FF3300"/>
                </a:solidFill>
              </a:rPr>
              <a:t>当我们享受着物联网给生活带来的便利时，看不见的安全威胁可能已经发生。</a:t>
            </a:r>
          </a:p>
          <a:p>
            <a:r>
              <a:rPr lang="zh-CN" altLang="en-US" dirty="0" smtClean="0"/>
              <a:t>近年来，物联网技术不断发展与创新，深刻改变着传统产业形态和人们生活方式，随着数以亿计的设备接入物联网提供创新、互联的新服务，整个生态系统中的诈骗和攻击行为随之增加，对用户隐私、基础网络环境的安全冲击尤为突出。</a:t>
            </a:r>
          </a:p>
          <a:p>
            <a:endParaRPr lang="zh-CN" altLang="en-US" dirty="0" smtClean="0"/>
          </a:p>
          <a:p>
            <a:endParaRPr lang="zh-CN" altLang="en-US" dirty="0"/>
          </a:p>
        </p:txBody>
      </p:sp>
    </p:spTree>
    <p:extLst>
      <p:ext uri="{BB962C8B-B14F-4D97-AF65-F5344CB8AC3E}">
        <p14:creationId xmlns:p14="http://schemas.microsoft.com/office/powerpoint/2010/main" val="3222376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p:txBody>
          <a:bodyPr/>
          <a:lstStyle/>
          <a:p>
            <a:r>
              <a:rPr lang="zh-CN" altLang="en-US" sz="2400" dirty="0" smtClean="0"/>
              <a:t>物联网已经逐步成为网络安全“重灾区”，</a:t>
            </a:r>
            <a:r>
              <a:rPr lang="zh-CN" altLang="en-US" sz="2400" dirty="0"/>
              <a:t>但是</a:t>
            </a:r>
            <a:r>
              <a:rPr lang="zh-CN" altLang="en-US" sz="2400" dirty="0" smtClean="0"/>
              <a:t>物联网硬件设备厂商安全意识淡薄，安全投入不足的现状。如视频监控设备、交通感知设备。。。</a:t>
            </a:r>
            <a:endParaRPr lang="en-US" altLang="zh-CN" sz="2400" dirty="0" smtClean="0"/>
          </a:p>
          <a:p>
            <a:pPr lvl="1"/>
            <a:r>
              <a:rPr lang="zh-CN" altLang="en-US" sz="2000" dirty="0" smtClean="0"/>
              <a:t>出现了多起家用摄像头被黑客控制利用非法获取敏感视频对用户进行敲诈的情况。</a:t>
            </a:r>
            <a:endParaRPr lang="en-US" altLang="zh-CN" sz="2000" dirty="0" smtClean="0"/>
          </a:p>
          <a:p>
            <a:pPr lvl="1"/>
            <a:r>
              <a:rPr lang="en-US" altLang="zh-CN" sz="2000" dirty="0" smtClean="0">
                <a:solidFill>
                  <a:srgbClr val="FF3300"/>
                </a:solidFill>
                <a:effectLst>
                  <a:outerShdw blurRad="38100" dist="38100" dir="2700000" algn="tl">
                    <a:srgbClr val="000000">
                      <a:alpha val="43137"/>
                    </a:srgbClr>
                  </a:outerShdw>
                </a:effectLst>
              </a:rPr>
              <a:t>2017</a:t>
            </a:r>
            <a:r>
              <a:rPr lang="zh-CN" altLang="en-US" sz="2000" dirty="0" smtClean="0">
                <a:solidFill>
                  <a:srgbClr val="FF3300"/>
                </a:solidFill>
                <a:effectLst>
                  <a:outerShdw blurRad="38100" dist="38100" dir="2700000" algn="tl">
                    <a:srgbClr val="000000">
                      <a:alpha val="43137"/>
                    </a:srgbClr>
                  </a:outerShdw>
                </a:effectLst>
              </a:rPr>
              <a:t>年</a:t>
            </a:r>
            <a:r>
              <a:rPr lang="en-US" altLang="zh-CN" sz="2000" dirty="0" smtClean="0">
                <a:solidFill>
                  <a:srgbClr val="FF3300"/>
                </a:solidFill>
                <a:effectLst>
                  <a:outerShdw blurRad="38100" dist="38100" dir="2700000" algn="tl">
                    <a:srgbClr val="000000">
                      <a:alpha val="43137"/>
                    </a:srgbClr>
                  </a:outerShdw>
                </a:effectLst>
              </a:rPr>
              <a:t>8</a:t>
            </a:r>
            <a:r>
              <a:rPr lang="zh-CN" altLang="en-US" sz="2000" dirty="0" smtClean="0">
                <a:solidFill>
                  <a:srgbClr val="FF3300"/>
                </a:solidFill>
                <a:effectLst>
                  <a:outerShdw blurRad="38100" dist="38100" dir="2700000" algn="tl">
                    <a:srgbClr val="000000">
                      <a:alpha val="43137"/>
                    </a:srgbClr>
                  </a:outerShdw>
                </a:effectLst>
              </a:rPr>
              <a:t>月，浙江某地警方破获一个犯罪团伙，在网上制作和传播家庭摄像头破解入侵软件。</a:t>
            </a:r>
            <a:endParaRPr lang="en-US" altLang="zh-CN" sz="2000" dirty="0" smtClean="0">
              <a:solidFill>
                <a:srgbClr val="FF3300"/>
              </a:solidFill>
              <a:effectLst>
                <a:outerShdw blurRad="38100" dist="38100" dir="2700000" algn="tl">
                  <a:srgbClr val="000000">
                    <a:alpha val="43137"/>
                  </a:srgbClr>
                </a:outerShdw>
              </a:effectLst>
            </a:endParaRPr>
          </a:p>
          <a:p>
            <a:pPr lvl="1"/>
            <a:r>
              <a:rPr lang="zh-CN" altLang="en-US" sz="2000" dirty="0" smtClean="0">
                <a:solidFill>
                  <a:srgbClr val="FF3300"/>
                </a:solidFill>
                <a:effectLst>
                  <a:outerShdw blurRad="38100" dist="38100" dir="2700000" algn="tl">
                    <a:srgbClr val="000000">
                      <a:alpha val="43137"/>
                    </a:srgbClr>
                  </a:outerShdw>
                </a:effectLst>
              </a:rPr>
              <a:t>查获被破解入侵家庭摄像头</a:t>
            </a:r>
            <a:r>
              <a:rPr lang="en-US" altLang="zh-CN" sz="2000" dirty="0" smtClean="0">
                <a:solidFill>
                  <a:srgbClr val="FF3300"/>
                </a:solidFill>
                <a:effectLst>
                  <a:outerShdw blurRad="38100" dist="38100" dir="2700000" algn="tl">
                    <a:srgbClr val="000000">
                      <a:alpha val="43137"/>
                    </a:srgbClr>
                  </a:outerShdw>
                </a:effectLst>
              </a:rPr>
              <a:t>IP</a:t>
            </a:r>
            <a:r>
              <a:rPr lang="zh-CN" altLang="en-US" sz="2000" dirty="0" smtClean="0">
                <a:solidFill>
                  <a:srgbClr val="FF3300"/>
                </a:solidFill>
                <a:effectLst>
                  <a:outerShdw blurRad="38100" dist="38100" dir="2700000" algn="tl">
                    <a:srgbClr val="000000">
                      <a:alpha val="43137"/>
                    </a:srgbClr>
                  </a:outerShdw>
                </a:effectLst>
              </a:rPr>
              <a:t>近万个，涉及浙江、云南、江西等多个省份。</a:t>
            </a:r>
            <a:endParaRPr lang="en-US" altLang="zh-CN" sz="2000" dirty="0" smtClean="0">
              <a:solidFill>
                <a:srgbClr val="FF3300"/>
              </a:solidFill>
              <a:effectLst>
                <a:outerShdw blurRad="38100" dist="38100" dir="2700000" algn="tl">
                  <a:srgbClr val="000000">
                    <a:alpha val="43137"/>
                  </a:srgbClr>
                </a:outerShdw>
              </a:effectLst>
            </a:endParaRPr>
          </a:p>
          <a:p>
            <a:r>
              <a:rPr lang="zh-CN" altLang="en-US" sz="2400" dirty="0" smtClean="0"/>
              <a:t>在“</a:t>
            </a:r>
            <a:r>
              <a:rPr lang="en-US" altLang="zh-CN" sz="2400" dirty="0" smtClean="0"/>
              <a:t>2018 </a:t>
            </a:r>
            <a:r>
              <a:rPr lang="en-US" altLang="zh-CN" sz="2400" dirty="0" err="1" smtClean="0"/>
              <a:t>isc</a:t>
            </a:r>
            <a:r>
              <a:rPr lang="en-US" altLang="zh-CN" sz="2400" dirty="0" smtClean="0"/>
              <a:t>(</a:t>
            </a:r>
            <a:r>
              <a:rPr lang="zh-CN" altLang="en-US" sz="2400" dirty="0" smtClean="0"/>
              <a:t>互联网安全大会</a:t>
            </a:r>
            <a:r>
              <a:rPr lang="en-US" altLang="zh-CN" sz="2400" dirty="0" smtClean="0"/>
              <a:t>)</a:t>
            </a:r>
            <a:r>
              <a:rPr lang="zh-CN" altLang="en-US" sz="2400" dirty="0" smtClean="0"/>
              <a:t>”上，不少专家认为，物联网设备基数庞大，加上安全防护脆弱，可以预见的是，物联网威胁将逐渐成为互联网的常态。</a:t>
            </a:r>
            <a:endParaRPr lang="en-US" altLang="zh-CN" sz="2400" dirty="0" smtClean="0"/>
          </a:p>
          <a:p>
            <a:endParaRPr lang="zh-CN" altLang="en-US" sz="2400" dirty="0"/>
          </a:p>
        </p:txBody>
      </p:sp>
    </p:spTree>
    <p:extLst>
      <p:ext uri="{BB962C8B-B14F-4D97-AF65-F5344CB8AC3E}">
        <p14:creationId xmlns:p14="http://schemas.microsoft.com/office/powerpoint/2010/main" val="355146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a:xfrm>
            <a:off x="251520" y="1268760"/>
            <a:ext cx="8712968" cy="4987925"/>
          </a:xfrm>
        </p:spPr>
        <p:txBody>
          <a:bodyPr/>
          <a:lstStyle/>
          <a:p>
            <a:r>
              <a:rPr lang="zh-CN" altLang="en-US" b="1" dirty="0" smtClean="0"/>
              <a:t>消费物联网隐私泄露频发</a:t>
            </a:r>
            <a:r>
              <a:rPr lang="en-US" altLang="zh-CN" b="1" dirty="0" smtClean="0"/>
              <a:t>: </a:t>
            </a:r>
            <a:r>
              <a:rPr lang="zh-CN" altLang="en-US" dirty="0" smtClean="0"/>
              <a:t>消费物联网是以消费为主线，利用物联网智能设备极大改善或影响人们的消费习惯为目的生产打造的智能设备网络。</a:t>
            </a:r>
            <a:endParaRPr lang="en-US" altLang="zh-CN" dirty="0" smtClean="0"/>
          </a:p>
          <a:p>
            <a:pPr lvl="1"/>
            <a:r>
              <a:rPr lang="zh-CN" altLang="en-US" dirty="0" smtClean="0"/>
              <a:t>智能家居，智能穿戴设备如手环、眼镜、便携医疗设备是消费物联网的主要应用。消费物联网场景最贴近数量众多的终端销售者，因此也得到黑色产业链更多的关注。</a:t>
            </a:r>
            <a:endParaRPr lang="en-US" altLang="zh-CN" dirty="0" smtClean="0"/>
          </a:p>
          <a:p>
            <a:pPr lvl="1"/>
            <a:r>
              <a:rPr lang="zh-CN" altLang="en-US" dirty="0" smtClean="0">
                <a:solidFill>
                  <a:srgbClr val="FF3300"/>
                </a:solidFill>
              </a:rPr>
              <a:t>英国某医疗公司推出的便携式胰岛素泵就被黑客远程控制，黑客完全可以控制注射计量，而这直接影响使用者的生命安全。</a:t>
            </a:r>
            <a:endParaRPr lang="en-US" altLang="zh-CN" dirty="0" smtClean="0">
              <a:solidFill>
                <a:srgbClr val="FF3300"/>
              </a:solidFill>
            </a:endParaRPr>
          </a:p>
          <a:p>
            <a:pPr lvl="1"/>
            <a:r>
              <a:rPr lang="en-US" altLang="zh-CN" dirty="0" smtClean="0"/>
              <a:t>2017</a:t>
            </a:r>
            <a:r>
              <a:rPr lang="zh-CN" altLang="en-US" dirty="0" smtClean="0"/>
              <a:t>年，日本国内出现多起针对智能电视的勒索病毒事件。</a:t>
            </a:r>
          </a:p>
          <a:p>
            <a:endParaRPr lang="zh-CN" altLang="en-US" dirty="0"/>
          </a:p>
        </p:txBody>
      </p:sp>
    </p:spTree>
    <p:extLst>
      <p:ext uri="{BB962C8B-B14F-4D97-AF65-F5344CB8AC3E}">
        <p14:creationId xmlns:p14="http://schemas.microsoft.com/office/powerpoint/2010/main" val="258928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p:txBody>
          <a:bodyPr/>
          <a:lstStyle/>
          <a:p>
            <a:r>
              <a:rPr lang="zh-CN" altLang="en-US" dirty="0" smtClean="0"/>
              <a:t>对很多老百姓而言，安全威胁可能就潜伏在身边。一旦攻击者获得远程控制权限，即便是小小的摄像头也能够成为泄露用户隐私的元凶。</a:t>
            </a:r>
            <a:endParaRPr lang="en-US" altLang="zh-CN" dirty="0" smtClean="0"/>
          </a:p>
          <a:p>
            <a:r>
              <a:rPr lang="zh-CN" altLang="en-US" b="1" dirty="0" smtClean="0">
                <a:solidFill>
                  <a:srgbClr val="FF3300"/>
                </a:solidFill>
              </a:rPr>
              <a:t>最新的</a:t>
            </a:r>
            <a:r>
              <a:rPr lang="en-US" altLang="zh-CN" b="1" dirty="0" smtClean="0">
                <a:solidFill>
                  <a:srgbClr val="FF3300"/>
                </a:solidFill>
              </a:rPr>
              <a:t>Gartner</a:t>
            </a:r>
            <a:r>
              <a:rPr lang="zh-CN" altLang="en-US" b="1" dirty="0" smtClean="0">
                <a:solidFill>
                  <a:srgbClr val="FF3300"/>
                </a:solidFill>
              </a:rPr>
              <a:t>调查数据发现，近</a:t>
            </a:r>
            <a:r>
              <a:rPr lang="en-US" altLang="zh-CN" b="1" dirty="0" smtClean="0">
                <a:solidFill>
                  <a:srgbClr val="FF3300"/>
                </a:solidFill>
              </a:rPr>
              <a:t>20</a:t>
            </a:r>
            <a:r>
              <a:rPr lang="zh-CN" altLang="en-US" b="1" dirty="0" smtClean="0">
                <a:solidFill>
                  <a:srgbClr val="FF3300"/>
                </a:solidFill>
              </a:rPr>
              <a:t>％的组织在过去三年内遭受到至少一次基于物联网的攻击。</a:t>
            </a:r>
            <a:endParaRPr lang="en-US" altLang="zh-CN" b="1" dirty="0" smtClean="0">
              <a:solidFill>
                <a:srgbClr val="FF3300"/>
              </a:solidFill>
            </a:endParaRPr>
          </a:p>
          <a:p>
            <a:r>
              <a:rPr lang="zh-CN" altLang="en-US" dirty="0" smtClean="0"/>
              <a:t>为了防范这些威胁，</a:t>
            </a:r>
            <a:r>
              <a:rPr lang="en-US" altLang="zh-CN" dirty="0" smtClean="0"/>
              <a:t>Gartner</a:t>
            </a:r>
            <a:r>
              <a:rPr lang="zh-CN" altLang="en-US" dirty="0" smtClean="0"/>
              <a:t>预测全球物联网安全支出将在</a:t>
            </a:r>
            <a:r>
              <a:rPr lang="en-US" altLang="zh-CN" dirty="0" smtClean="0"/>
              <a:t>2018</a:t>
            </a:r>
            <a:r>
              <a:rPr lang="zh-CN" altLang="en-US" dirty="0" smtClean="0"/>
              <a:t>年达到</a:t>
            </a:r>
            <a:r>
              <a:rPr lang="en-US" altLang="zh-CN" dirty="0" smtClean="0"/>
              <a:t>15</a:t>
            </a:r>
            <a:r>
              <a:rPr lang="zh-CN" altLang="en-US" dirty="0" smtClean="0"/>
              <a:t>亿美元，比</a:t>
            </a:r>
            <a:r>
              <a:rPr lang="en-US" altLang="zh-CN" dirty="0" smtClean="0"/>
              <a:t>2017</a:t>
            </a:r>
            <a:r>
              <a:rPr lang="zh-CN" altLang="en-US" dirty="0" smtClean="0"/>
              <a:t>年的</a:t>
            </a:r>
            <a:r>
              <a:rPr lang="en-US" altLang="zh-CN" dirty="0" smtClean="0"/>
              <a:t>12</a:t>
            </a:r>
            <a:r>
              <a:rPr lang="zh-CN" altLang="en-US" dirty="0" smtClean="0"/>
              <a:t>亿美元增长</a:t>
            </a:r>
            <a:r>
              <a:rPr lang="en-US" altLang="zh-CN" dirty="0" smtClean="0"/>
              <a:t>28</a:t>
            </a:r>
            <a:r>
              <a:rPr lang="zh-CN" altLang="en-US" dirty="0" smtClean="0"/>
              <a:t>％，预计</a:t>
            </a:r>
            <a:r>
              <a:rPr lang="en-US" altLang="zh-CN" dirty="0" smtClean="0"/>
              <a:t>2021</a:t>
            </a:r>
            <a:r>
              <a:rPr lang="zh-CN" altLang="en-US" dirty="0" smtClean="0"/>
              <a:t>年物联网安全支出将达到</a:t>
            </a:r>
            <a:r>
              <a:rPr lang="en-US" altLang="zh-CN" dirty="0" smtClean="0"/>
              <a:t>31</a:t>
            </a:r>
            <a:r>
              <a:rPr lang="zh-CN" altLang="en-US" dirty="0" smtClean="0"/>
              <a:t>亿美元 。</a:t>
            </a:r>
            <a:endParaRPr lang="zh-CN" altLang="en-US" dirty="0"/>
          </a:p>
        </p:txBody>
      </p:sp>
    </p:spTree>
    <p:extLst>
      <p:ext uri="{BB962C8B-B14F-4D97-AF65-F5344CB8AC3E}">
        <p14:creationId xmlns:p14="http://schemas.microsoft.com/office/powerpoint/2010/main" val="351139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物联网成信息安全“重灾区” </a:t>
            </a:r>
            <a:endParaRPr lang="zh-CN" altLang="en-US" dirty="0"/>
          </a:p>
        </p:txBody>
      </p:sp>
      <p:sp>
        <p:nvSpPr>
          <p:cNvPr id="3" name="内容占位符 2"/>
          <p:cNvSpPr>
            <a:spLocks noGrp="1"/>
          </p:cNvSpPr>
          <p:nvPr>
            <p:ph idx="1"/>
          </p:nvPr>
        </p:nvSpPr>
        <p:spPr>
          <a:xfrm>
            <a:off x="381000" y="1268760"/>
            <a:ext cx="8583488" cy="4987925"/>
          </a:xfrm>
        </p:spPr>
        <p:txBody>
          <a:bodyPr/>
          <a:lstStyle/>
          <a:p>
            <a:r>
              <a:rPr lang="zh-CN" altLang="en-US" sz="2400" dirty="0" smtClean="0"/>
              <a:t>作为一种新技术，物联网的行业标准以及相关管理刚刚起步，但物联网基数大、扩散快、技术门槛低，已经成为互联网上不得不重视的安全问题。</a:t>
            </a:r>
            <a:endParaRPr lang="en-US" altLang="zh-CN" sz="2400" dirty="0" smtClean="0"/>
          </a:p>
          <a:p>
            <a:r>
              <a:rPr lang="en-US" altLang="zh-CN" sz="2400" dirty="0" smtClean="0"/>
              <a:t>360</a:t>
            </a:r>
            <a:r>
              <a:rPr lang="zh-CN" altLang="en-US" sz="2400" dirty="0" smtClean="0"/>
              <a:t>企业安全集团总裁吴云坤表示，目前针对消费物联网的主要威胁有如下几点。</a:t>
            </a:r>
            <a:endParaRPr lang="en-US" altLang="zh-CN" sz="2400" dirty="0" smtClean="0"/>
          </a:p>
          <a:p>
            <a:pPr lvl="1"/>
            <a:r>
              <a:rPr lang="zh-CN" altLang="en-US" sz="2000" dirty="0" smtClean="0"/>
              <a:t>第一，利用漏洞或者自动安装软件等隐秘行为窃取用户文件、视频等隐私；</a:t>
            </a:r>
            <a:endParaRPr lang="en-US" altLang="zh-CN" sz="2000" dirty="0" smtClean="0"/>
          </a:p>
          <a:p>
            <a:pPr lvl="1"/>
            <a:r>
              <a:rPr lang="zh-CN" altLang="en-US" sz="2000" dirty="0" smtClean="0"/>
              <a:t>第二，传播僵尸程序把智能设备变成被劫持利用的工具；</a:t>
            </a:r>
            <a:endParaRPr lang="en-US" altLang="zh-CN" sz="2000" dirty="0" smtClean="0"/>
          </a:p>
          <a:p>
            <a:pPr lvl="1"/>
            <a:r>
              <a:rPr lang="zh-CN" altLang="en-US" sz="2000" dirty="0" smtClean="0"/>
              <a:t>第三，黑客可以通过控制设备，反向攻击企业内部或其运行的云平台，进行数据窃取或破坏。</a:t>
            </a:r>
            <a:endParaRPr lang="zh-CN" altLang="en-US" sz="2000" dirty="0"/>
          </a:p>
        </p:txBody>
      </p:sp>
    </p:spTree>
    <p:extLst>
      <p:ext uri="{BB962C8B-B14F-4D97-AF65-F5344CB8AC3E}">
        <p14:creationId xmlns:p14="http://schemas.microsoft.com/office/powerpoint/2010/main" val="356156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A8A6B0CA-6772-407A-93FE-8FBD22D85A1F}" type="slidenum">
              <a:rPr lang="en-US"/>
              <a:pPr>
                <a:defRPr/>
              </a:pPr>
              <a:t>26</a:t>
            </a:fld>
            <a:endParaRPr lang="en-US"/>
          </a:p>
        </p:txBody>
      </p:sp>
      <p:sp>
        <p:nvSpPr>
          <p:cNvPr id="251906" name="Rectangle 2"/>
          <p:cNvSpPr>
            <a:spLocks noGrp="1" noChangeArrowheads="1"/>
          </p:cNvSpPr>
          <p:nvPr>
            <p:ph type="title"/>
          </p:nvPr>
        </p:nvSpPr>
        <p:spPr/>
        <p:txBody>
          <a:bodyPr/>
          <a:lstStyle/>
          <a:p>
            <a:pPr>
              <a:defRPr/>
            </a:pPr>
            <a:r>
              <a:rPr lang="en-US" altLang="zh-CN" dirty="0" smtClean="0">
                <a:effectLst>
                  <a:outerShdw blurRad="38100" dist="38100" dir="2700000" algn="tl">
                    <a:srgbClr val="000000"/>
                  </a:outerShdw>
                </a:effectLst>
              </a:rPr>
              <a:t>1.2 </a:t>
            </a:r>
            <a:r>
              <a:rPr lang="zh-CN" altLang="en-US" dirty="0" smtClean="0">
                <a:effectLst>
                  <a:outerShdw blurRad="38100" dist="38100" dir="2700000" algn="tl">
                    <a:srgbClr val="000000"/>
                  </a:outerShdw>
                </a:effectLst>
              </a:rPr>
              <a:t>物联网安全问题分析</a:t>
            </a:r>
          </a:p>
        </p:txBody>
      </p:sp>
      <p:sp>
        <p:nvSpPr>
          <p:cNvPr id="40964" name="Rectangle 3"/>
          <p:cNvSpPr>
            <a:spLocks noGrp="1" noChangeArrowheads="1"/>
          </p:cNvSpPr>
          <p:nvPr>
            <p:ph type="body" idx="1"/>
          </p:nvPr>
        </p:nvSpPr>
        <p:spPr/>
        <p:txBody>
          <a:bodyPr/>
          <a:lstStyle/>
          <a:p>
            <a:r>
              <a:rPr lang="zh-CN" altLang="en-US" smtClean="0"/>
              <a:t>物联网安全问题的来源是多方面的，包括传统的网络安全问题、计算系统的安全问题和物联网感知过程中的特殊安全问题等。 </a:t>
            </a:r>
          </a:p>
          <a:p>
            <a:pPr lvl="1"/>
            <a:r>
              <a:rPr lang="en-US" altLang="zh-CN" smtClean="0"/>
              <a:t>1</a:t>
            </a:r>
            <a:r>
              <a:rPr lang="zh-CN" altLang="en-US" smtClean="0"/>
              <a:t>、物联网标签扫描引起的信息泄露问题</a:t>
            </a:r>
          </a:p>
          <a:p>
            <a:pPr lvl="1"/>
            <a:r>
              <a:rPr lang="en-US" altLang="zh-CN" smtClean="0"/>
              <a:t>2</a:t>
            </a:r>
            <a:r>
              <a:rPr lang="zh-CN" altLang="en-US" smtClean="0"/>
              <a:t>、物联网射频标受到恶意攻击的问题</a:t>
            </a:r>
          </a:p>
          <a:p>
            <a:pPr lvl="1"/>
            <a:r>
              <a:rPr lang="en-US" altLang="zh-CN" smtClean="0"/>
              <a:t>3</a:t>
            </a:r>
            <a:r>
              <a:rPr lang="zh-CN" altLang="en-US" smtClean="0"/>
              <a:t>、标签用户可能被跟踪定位的问题</a:t>
            </a:r>
          </a:p>
          <a:p>
            <a:pPr lvl="1"/>
            <a:r>
              <a:rPr lang="en-US" altLang="zh-CN" smtClean="0"/>
              <a:t>4</a:t>
            </a:r>
            <a:r>
              <a:rPr lang="zh-CN" altLang="en-US" smtClean="0"/>
              <a:t>、物联网的不安全因素可能通过互联网进行扩散的问题</a:t>
            </a:r>
          </a:p>
          <a:p>
            <a:pPr lvl="1"/>
            <a:r>
              <a:rPr lang="en-US" altLang="zh-CN" smtClean="0"/>
              <a:t>5</a:t>
            </a:r>
            <a:r>
              <a:rPr lang="zh-CN" altLang="en-US" smtClean="0"/>
              <a:t>、物联网加密机制有待健全的问题</a:t>
            </a:r>
          </a:p>
          <a:p>
            <a:pPr lvl="1"/>
            <a:r>
              <a:rPr lang="en-US" altLang="zh-CN" smtClean="0"/>
              <a:t>6</a:t>
            </a:r>
            <a:r>
              <a:rPr lang="zh-CN" altLang="en-US" smtClean="0"/>
              <a:t>、物联网的安全隐患会加剧工业控制网络的安全威胁</a:t>
            </a:r>
          </a:p>
        </p:txBody>
      </p:sp>
    </p:spTree>
    <p:extLst>
      <p:ext uri="{BB962C8B-B14F-4D97-AF65-F5344CB8AC3E}">
        <p14:creationId xmlns:p14="http://schemas.microsoft.com/office/powerpoint/2010/main" val="121390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0C61352-CF43-4058-99C4-D5E81C6ED6FC}" type="slidenum">
              <a:rPr lang="en-US"/>
              <a:pPr>
                <a:defRPr/>
              </a:pPr>
              <a:t>27</a:t>
            </a:fld>
            <a:endParaRPr lang="en-US"/>
          </a:p>
        </p:txBody>
      </p:sp>
      <p:sp>
        <p:nvSpPr>
          <p:cNvPr id="41987" name="Rectangle 2"/>
          <p:cNvSpPr>
            <a:spLocks noGrp="1" noChangeArrowheads="1"/>
          </p:cNvSpPr>
          <p:nvPr>
            <p:ph type="title"/>
          </p:nvPr>
        </p:nvSpPr>
        <p:spPr/>
        <p:txBody>
          <a:bodyPr/>
          <a:lstStyle/>
          <a:p>
            <a:pPr marL="609600" indent="-609600"/>
            <a:r>
              <a:rPr lang="en-US" altLang="zh-CN" dirty="0" smtClean="0"/>
              <a:t>1.2.2 </a:t>
            </a:r>
            <a:r>
              <a:rPr lang="zh-CN" altLang="en-US" dirty="0" smtClean="0"/>
              <a:t>物联网的安全特征</a:t>
            </a:r>
            <a:endParaRPr lang="zh-CN" altLang="en-US" b="0" dirty="0" smtClean="0"/>
          </a:p>
        </p:txBody>
      </p:sp>
      <p:sp>
        <p:nvSpPr>
          <p:cNvPr id="41988" name="Rectangle 3"/>
          <p:cNvSpPr>
            <a:spLocks noGrp="1" noChangeArrowheads="1"/>
          </p:cNvSpPr>
          <p:nvPr>
            <p:ph type="body" idx="1"/>
          </p:nvPr>
        </p:nvSpPr>
        <p:spPr/>
        <p:txBody>
          <a:bodyPr/>
          <a:lstStyle/>
          <a:p>
            <a:r>
              <a:rPr lang="zh-CN" altLang="en-US" smtClean="0"/>
              <a:t>（</a:t>
            </a:r>
            <a:r>
              <a:rPr lang="en-US" altLang="zh-CN" smtClean="0"/>
              <a:t>1</a:t>
            </a:r>
            <a:r>
              <a:rPr lang="zh-CN" altLang="en-US" smtClean="0"/>
              <a:t>）已有的对传感网、互联网、移动网、安全多方计算、云计算等的一些安全解决方案在物联网环境中可以部分使用，但另外部分可能不再适用。</a:t>
            </a:r>
          </a:p>
          <a:p>
            <a:pPr lvl="1"/>
            <a:r>
              <a:rPr lang="zh-CN" altLang="en-US" smtClean="0"/>
              <a:t>首先，物联网所对应的传感网的数量和终端物体的规模是单个传感网所无法相比的；</a:t>
            </a:r>
          </a:p>
          <a:p>
            <a:pPr lvl="1"/>
            <a:r>
              <a:rPr lang="zh-CN" altLang="en-US" smtClean="0"/>
              <a:t>其次，物联网所联接的终端设备或器件的处理能力将有很大差异，它们之间可能需要相互作用；</a:t>
            </a:r>
          </a:p>
          <a:p>
            <a:pPr lvl="1"/>
            <a:r>
              <a:rPr lang="zh-CN" altLang="en-US" smtClean="0"/>
              <a:t>再次，物联网所处理的数据量将比现在的互联网和移动网都大得多。</a:t>
            </a:r>
          </a:p>
        </p:txBody>
      </p:sp>
    </p:spTree>
    <p:extLst>
      <p:ext uri="{BB962C8B-B14F-4D97-AF65-F5344CB8AC3E}">
        <p14:creationId xmlns:p14="http://schemas.microsoft.com/office/powerpoint/2010/main" val="252945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553B739F-89E1-49CD-BA30-45BA2A0D4110}" type="slidenum">
              <a:rPr lang="en-US"/>
              <a:pPr>
                <a:defRPr/>
              </a:pPr>
              <a:t>28</a:t>
            </a:fld>
            <a:endParaRPr lang="en-US"/>
          </a:p>
        </p:txBody>
      </p:sp>
      <p:sp>
        <p:nvSpPr>
          <p:cNvPr id="43011" name="Rectangle 2"/>
          <p:cNvSpPr>
            <a:spLocks noGrp="1" noChangeArrowheads="1"/>
          </p:cNvSpPr>
          <p:nvPr>
            <p:ph type="title"/>
          </p:nvPr>
        </p:nvSpPr>
        <p:spPr/>
        <p:txBody>
          <a:bodyPr/>
          <a:lstStyle/>
          <a:p>
            <a:r>
              <a:rPr lang="zh-CN" altLang="en-US" smtClean="0"/>
              <a:t>物联网的安全特征</a:t>
            </a:r>
          </a:p>
        </p:txBody>
      </p:sp>
      <p:sp>
        <p:nvSpPr>
          <p:cNvPr id="43012" name="Rectangle 3"/>
          <p:cNvSpPr>
            <a:spLocks noGrp="1" noChangeArrowheads="1"/>
          </p:cNvSpPr>
          <p:nvPr>
            <p:ph type="body" idx="1"/>
          </p:nvPr>
        </p:nvSpPr>
        <p:spPr/>
        <p:txBody>
          <a:bodyPr/>
          <a:lstStyle/>
          <a:p>
            <a:pPr>
              <a:lnSpc>
                <a:spcPct val="100000"/>
              </a:lnSpc>
            </a:pPr>
            <a:r>
              <a:rPr lang="zh-CN" altLang="en-US" smtClean="0"/>
              <a:t>（</a:t>
            </a:r>
            <a:r>
              <a:rPr lang="en-US" altLang="zh-CN" smtClean="0"/>
              <a:t>2</a:t>
            </a:r>
            <a:r>
              <a:rPr lang="zh-CN" altLang="en-US" smtClean="0"/>
              <a:t>）即使分别保证了感知控制层、数据传输层和智能处理层的安全，也不能保证物联网的安全。</a:t>
            </a:r>
          </a:p>
          <a:p>
            <a:pPr lvl="1">
              <a:lnSpc>
                <a:spcPct val="110000"/>
              </a:lnSpc>
            </a:pPr>
            <a:r>
              <a:rPr lang="zh-CN" altLang="en-US" smtClean="0"/>
              <a:t>这是因为物联网是融合几个层次于一体的大系统，许多安全问题来源于系统整合；</a:t>
            </a:r>
          </a:p>
          <a:p>
            <a:pPr lvl="1">
              <a:lnSpc>
                <a:spcPct val="110000"/>
              </a:lnSpc>
            </a:pPr>
            <a:r>
              <a:rPr lang="zh-CN" altLang="en-US" smtClean="0"/>
              <a:t>物联网的数据共享对安全性提出了更高的要求；</a:t>
            </a:r>
          </a:p>
          <a:p>
            <a:pPr lvl="1">
              <a:lnSpc>
                <a:spcPct val="110000"/>
              </a:lnSpc>
            </a:pPr>
            <a:r>
              <a:rPr lang="zh-CN" altLang="en-US" smtClean="0"/>
              <a:t>物联网的应用将对安全提出了新要求，比如隐私保护不不是单一层次的安全需求，但却是物联网应用系统不可或缺的安全需求。</a:t>
            </a:r>
          </a:p>
          <a:p>
            <a:pPr lvl="1">
              <a:lnSpc>
                <a:spcPct val="110000"/>
              </a:lnSpc>
            </a:pPr>
            <a:r>
              <a:rPr lang="zh-CN" altLang="en-US" smtClean="0"/>
              <a:t>鉴于以上原因，对物联网的发展需要重新规划并制定可持续发展的安全架构，使物联网在发展和应用过程中，其安全防护措施能够不断完善。</a:t>
            </a:r>
          </a:p>
        </p:txBody>
      </p:sp>
    </p:spTree>
    <p:extLst>
      <p:ext uri="{BB962C8B-B14F-4D97-AF65-F5344CB8AC3E}">
        <p14:creationId xmlns:p14="http://schemas.microsoft.com/office/powerpoint/2010/main" val="154798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AE8E826-3989-410F-B93D-2F1D18C045F7}" type="slidenum">
              <a:rPr lang="en-US"/>
              <a:pPr>
                <a:defRPr/>
              </a:pPr>
              <a:t>29</a:t>
            </a:fld>
            <a:endParaRPr lang="en-US"/>
          </a:p>
        </p:txBody>
      </p:sp>
      <p:sp>
        <p:nvSpPr>
          <p:cNvPr id="44035" name="Rectangle 2"/>
          <p:cNvSpPr>
            <a:spLocks noGrp="1" noChangeArrowheads="1"/>
          </p:cNvSpPr>
          <p:nvPr>
            <p:ph type="title"/>
          </p:nvPr>
        </p:nvSpPr>
        <p:spPr/>
        <p:txBody>
          <a:bodyPr/>
          <a:lstStyle/>
          <a:p>
            <a:pPr marL="609600" indent="-609600"/>
            <a:r>
              <a:rPr lang="en-US" altLang="zh-CN" dirty="0" smtClean="0"/>
              <a:t>1.2.3 </a:t>
            </a:r>
            <a:r>
              <a:rPr lang="zh-CN" altLang="en-US" dirty="0" smtClean="0"/>
              <a:t>物联网的安全需求</a:t>
            </a:r>
            <a:endParaRPr lang="zh-CN" altLang="en-US" b="0" dirty="0" smtClean="0"/>
          </a:p>
        </p:txBody>
      </p:sp>
      <p:sp>
        <p:nvSpPr>
          <p:cNvPr id="44036" name="Rectangle 3"/>
          <p:cNvSpPr>
            <a:spLocks noGrp="1" noChangeArrowheads="1"/>
          </p:cNvSpPr>
          <p:nvPr>
            <p:ph type="body" idx="1"/>
          </p:nvPr>
        </p:nvSpPr>
        <p:spPr>
          <a:xfrm>
            <a:off x="381000" y="1412875"/>
            <a:ext cx="8458200" cy="5184775"/>
          </a:xfrm>
        </p:spPr>
        <p:txBody>
          <a:bodyPr/>
          <a:lstStyle/>
          <a:p>
            <a:pPr marL="533400" indent="-533400"/>
            <a:r>
              <a:rPr lang="zh-CN" altLang="en-US" sz="2400" smtClean="0"/>
              <a:t>不管安全威胁的来源与途径的多样化和来源的普遍化，我们可以将物联网的安全需求归结为如下几个方面：</a:t>
            </a:r>
            <a:r>
              <a:rPr lang="zh-CN" altLang="en-US" sz="2400" smtClean="0">
                <a:solidFill>
                  <a:srgbClr val="FF3300"/>
                </a:solidFill>
              </a:rPr>
              <a:t>物联网接入安全、物联网通信安全、物联网数据隐私安全和物联网计算系统安全</a:t>
            </a:r>
            <a:r>
              <a:rPr lang="zh-CN" altLang="en-US" sz="2400" smtClean="0"/>
              <a:t>等几个方面。</a:t>
            </a:r>
          </a:p>
          <a:p>
            <a:pPr marL="533400" indent="-533400"/>
            <a:r>
              <a:rPr lang="zh-CN" altLang="en-US" sz="2400" b="1" smtClean="0"/>
              <a:t>物联网接入安全</a:t>
            </a:r>
            <a:endParaRPr lang="zh-CN" altLang="en-US" sz="2400" smtClean="0"/>
          </a:p>
          <a:p>
            <a:pPr marL="533400" indent="-533400"/>
            <a:r>
              <a:rPr lang="zh-CN" altLang="en-US" sz="2400" smtClean="0"/>
              <a:t>在接入安全中，感知层的接入安全是重点。首先，一个感知节点不能被未经过认证授权的节点或系统访问，这涉及到感知节点的信任管理、身份认证、访问控制等方面的安全需求。因此，传感器网络除了可能遭受同现有网络相同的安全威胁外，还可能受到恶意节点的攻击、传输的数据被监听或破坏、数据的一致性差等安全威胁。</a:t>
            </a:r>
          </a:p>
        </p:txBody>
      </p:sp>
    </p:spTree>
    <p:extLst>
      <p:ext uri="{BB962C8B-B14F-4D97-AF65-F5344CB8AC3E}">
        <p14:creationId xmlns:p14="http://schemas.microsoft.com/office/powerpoint/2010/main" val="394306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、我们身边的存在的安全风险和问题</a:t>
            </a:r>
            <a:endParaRPr lang="zh-CN" altLang="en-US" dirty="0"/>
          </a:p>
        </p:txBody>
      </p:sp>
      <p:sp>
        <p:nvSpPr>
          <p:cNvPr id="3" name="内容占位符 2"/>
          <p:cNvSpPr>
            <a:spLocks noGrp="1"/>
          </p:cNvSpPr>
          <p:nvPr>
            <p:ph idx="1"/>
          </p:nvPr>
        </p:nvSpPr>
        <p:spPr>
          <a:xfrm>
            <a:off x="381000" y="1196752"/>
            <a:ext cx="8458200" cy="4987925"/>
          </a:xfrm>
        </p:spPr>
        <p:txBody>
          <a:bodyPr/>
          <a:lstStyle/>
          <a:p>
            <a:r>
              <a:rPr lang="zh-CN" altLang="en-US" dirty="0" smtClean="0"/>
              <a:t>手机丢失？风险很大</a:t>
            </a:r>
            <a:endParaRPr lang="en-US" altLang="zh-CN" dirty="0" smtClean="0"/>
          </a:p>
          <a:p>
            <a:pPr lvl="1"/>
            <a:r>
              <a:rPr lang="zh-CN" altLang="en-US" dirty="0" smtClean="0"/>
              <a:t>绑定身份、绑定理财、绑定银行卡，。。。</a:t>
            </a:r>
            <a:endParaRPr lang="en-US" altLang="zh-CN" dirty="0" smtClean="0"/>
          </a:p>
          <a:p>
            <a:r>
              <a:rPr lang="zh-CN" altLang="en-US" dirty="0" smtClean="0"/>
              <a:t>手机解锁</a:t>
            </a:r>
            <a:endParaRPr lang="en-US" altLang="zh-CN" dirty="0" smtClean="0"/>
          </a:p>
          <a:p>
            <a:pPr lvl="1"/>
            <a:r>
              <a:rPr lang="zh-CN" altLang="en-US" dirty="0" smtClean="0"/>
              <a:t>密码，图案，指纹，人脸，。。。</a:t>
            </a:r>
            <a:endParaRPr lang="en-US" altLang="zh-CN" dirty="0" smtClean="0"/>
          </a:p>
          <a:p>
            <a:r>
              <a:rPr lang="zh-CN" altLang="en-US" dirty="0" smtClean="0"/>
              <a:t>收到广告推送</a:t>
            </a:r>
            <a:endParaRPr lang="en-US" altLang="zh-CN" dirty="0" smtClean="0"/>
          </a:p>
          <a:p>
            <a:pPr lvl="1"/>
            <a:r>
              <a:rPr lang="zh-CN" altLang="en-US" dirty="0" smtClean="0"/>
              <a:t>身份隐私泄露，位置隐私</a:t>
            </a:r>
            <a:endParaRPr lang="en-US" altLang="zh-CN" dirty="0" smtClean="0"/>
          </a:p>
          <a:p>
            <a:r>
              <a:rPr lang="zh-CN" altLang="en-US" dirty="0" smtClean="0"/>
              <a:t>文件丢失、损坏、被盗</a:t>
            </a:r>
            <a:endParaRPr lang="en-US" altLang="zh-CN" dirty="0" smtClean="0"/>
          </a:p>
          <a:p>
            <a:pPr lvl="1"/>
            <a:r>
              <a:rPr lang="zh-CN" altLang="en-US" dirty="0" smtClean="0"/>
              <a:t>病毒、木马、。。。</a:t>
            </a:r>
            <a:endParaRPr lang="en-US" altLang="zh-CN" dirty="0" smtClean="0"/>
          </a:p>
          <a:p>
            <a:r>
              <a:rPr lang="zh-CN" altLang="en-US" dirty="0" smtClean="0"/>
              <a:t>网络卡顿</a:t>
            </a:r>
            <a:endParaRPr lang="en-US" altLang="zh-CN" dirty="0" smtClean="0"/>
          </a:p>
          <a:p>
            <a:pPr lvl="1"/>
            <a:r>
              <a:rPr lang="zh-CN" altLang="en-US" dirty="0" smtClean="0"/>
              <a:t>外围入侵围攻（</a:t>
            </a:r>
            <a:r>
              <a:rPr lang="en-US" altLang="zh-CN" dirty="0" smtClean="0"/>
              <a:t>DDOS</a:t>
            </a:r>
            <a:r>
              <a:rPr lang="zh-CN" altLang="en-US" dirty="0" smtClean="0"/>
              <a:t>）</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a:t>
            </a:fld>
            <a:endParaRPr lang="en-US"/>
          </a:p>
        </p:txBody>
      </p:sp>
      <p:sp>
        <p:nvSpPr>
          <p:cNvPr id="5" name="矩形 4"/>
          <p:cNvSpPr/>
          <p:nvPr/>
        </p:nvSpPr>
        <p:spPr>
          <a:xfrm>
            <a:off x="4860032" y="1196752"/>
            <a:ext cx="3587842"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手机支付（二维码）风险</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05276373"/>
      </p:ext>
    </p:extLst>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4046E9F5-1D70-463C-80A9-78E9EC72D034}" type="slidenum">
              <a:rPr lang="en-US"/>
              <a:pPr>
                <a:defRPr/>
              </a:pPr>
              <a:t>30</a:t>
            </a:fld>
            <a:endParaRPr lang="en-US"/>
          </a:p>
        </p:txBody>
      </p:sp>
      <p:sp>
        <p:nvSpPr>
          <p:cNvPr id="45059" name="Rectangle 2"/>
          <p:cNvSpPr>
            <a:spLocks noGrp="1" noChangeArrowheads="1"/>
          </p:cNvSpPr>
          <p:nvPr>
            <p:ph type="title"/>
          </p:nvPr>
        </p:nvSpPr>
        <p:spPr/>
        <p:txBody>
          <a:bodyPr/>
          <a:lstStyle/>
          <a:p>
            <a:r>
              <a:rPr lang="zh-CN" altLang="en-US" smtClean="0"/>
              <a:t>物联网的安全需求</a:t>
            </a:r>
          </a:p>
        </p:txBody>
      </p:sp>
      <p:sp>
        <p:nvSpPr>
          <p:cNvPr id="45060" name="Rectangle 3"/>
          <p:cNvSpPr>
            <a:spLocks noGrp="1" noChangeArrowheads="1"/>
          </p:cNvSpPr>
          <p:nvPr>
            <p:ph type="body" idx="1"/>
          </p:nvPr>
        </p:nvSpPr>
        <p:spPr/>
        <p:txBody>
          <a:bodyPr/>
          <a:lstStyle/>
          <a:p>
            <a:pPr>
              <a:lnSpc>
                <a:spcPct val="90000"/>
              </a:lnSpc>
            </a:pPr>
            <a:r>
              <a:rPr lang="zh-CN" altLang="en-US" sz="2400" b="1" smtClean="0"/>
              <a:t>物联网通信安全</a:t>
            </a:r>
            <a:endParaRPr lang="zh-CN" altLang="en-US" sz="2400" smtClean="0"/>
          </a:p>
          <a:p>
            <a:pPr>
              <a:lnSpc>
                <a:spcPct val="90000"/>
              </a:lnSpc>
            </a:pPr>
            <a:r>
              <a:rPr lang="zh-CN" altLang="en-US" sz="2400" smtClean="0"/>
              <a:t>由于物联网中的通信终端呈指数增长，而现有的通信网络承载能力有限，当大量的网络终端节点接入现有网络时，将会给通信网络带来更多的安全威胁。</a:t>
            </a:r>
          </a:p>
          <a:p>
            <a:pPr lvl="1">
              <a:lnSpc>
                <a:spcPct val="100000"/>
              </a:lnSpc>
            </a:pPr>
            <a:r>
              <a:rPr lang="zh-CN" altLang="en-US" sz="2000" smtClean="0"/>
              <a:t>首先，大量终端节点的接入肯定会带来网络拥塞，而网络拥塞会给攻击者带来可趁之机，从而对服务器产生拒绝服务攻击；</a:t>
            </a:r>
          </a:p>
          <a:p>
            <a:pPr lvl="1">
              <a:lnSpc>
                <a:spcPct val="100000"/>
              </a:lnSpc>
            </a:pPr>
            <a:r>
              <a:rPr lang="zh-CN" altLang="en-US" sz="2000" smtClean="0"/>
              <a:t>其次，由于物联网中的设备传输的数据量较小，一般不会采用复杂的加密算法来保护数据，从而可能导致数据在传输的过程中遭到攻击和破坏；</a:t>
            </a:r>
          </a:p>
          <a:p>
            <a:pPr lvl="1">
              <a:lnSpc>
                <a:spcPct val="100000"/>
              </a:lnSpc>
            </a:pPr>
            <a:r>
              <a:rPr lang="zh-CN" altLang="en-US" sz="2000" smtClean="0"/>
              <a:t>最后，感知层和网络层的融合也会带来一些安全问题。</a:t>
            </a:r>
          </a:p>
          <a:p>
            <a:pPr lvl="1">
              <a:lnSpc>
                <a:spcPct val="100000"/>
              </a:lnSpc>
            </a:pPr>
            <a:r>
              <a:rPr lang="zh-CN" altLang="en-US" sz="2000" smtClean="0"/>
              <a:t>另外，在实际应用中，大量使用无线传输技术，而且大多数设备都处于无人值守的状态，使得信息安全得不到保障，很容易被窃取和恶意跟踪。而隐私信息的外泄和恶意跟踪给用户带来了极大的安全隐患。</a:t>
            </a:r>
          </a:p>
        </p:txBody>
      </p:sp>
    </p:spTree>
    <p:extLst>
      <p:ext uri="{BB962C8B-B14F-4D97-AF65-F5344CB8AC3E}">
        <p14:creationId xmlns:p14="http://schemas.microsoft.com/office/powerpoint/2010/main" val="129417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24D2F8D-A383-4429-BB24-D30DA62F80E2}" type="slidenum">
              <a:rPr lang="en-US"/>
              <a:pPr>
                <a:defRPr/>
              </a:pPr>
              <a:t>31</a:t>
            </a:fld>
            <a:endParaRPr lang="en-US"/>
          </a:p>
        </p:txBody>
      </p:sp>
      <p:sp>
        <p:nvSpPr>
          <p:cNvPr id="46083" name="Rectangle 2"/>
          <p:cNvSpPr>
            <a:spLocks noGrp="1" noChangeArrowheads="1"/>
          </p:cNvSpPr>
          <p:nvPr>
            <p:ph type="title"/>
          </p:nvPr>
        </p:nvSpPr>
        <p:spPr/>
        <p:txBody>
          <a:bodyPr/>
          <a:lstStyle/>
          <a:p>
            <a:r>
              <a:rPr lang="en-US" altLang="zh-CN" dirty="0" smtClean="0"/>
              <a:t>1.2.4 </a:t>
            </a:r>
            <a:r>
              <a:rPr lang="zh-CN" altLang="en-US" dirty="0" smtClean="0"/>
              <a:t>物联网的安全需求</a:t>
            </a:r>
          </a:p>
        </p:txBody>
      </p:sp>
      <p:sp>
        <p:nvSpPr>
          <p:cNvPr id="46084" name="Rectangle 3"/>
          <p:cNvSpPr>
            <a:spLocks noGrp="1" noChangeArrowheads="1"/>
          </p:cNvSpPr>
          <p:nvPr>
            <p:ph type="body" idx="1"/>
          </p:nvPr>
        </p:nvSpPr>
        <p:spPr/>
        <p:txBody>
          <a:bodyPr/>
          <a:lstStyle/>
          <a:p>
            <a:r>
              <a:rPr lang="zh-CN" altLang="en-US" sz="2400" b="1" smtClean="0"/>
              <a:t>物联网数据处理安全</a:t>
            </a:r>
            <a:endParaRPr lang="zh-CN" altLang="en-US" sz="2400" smtClean="0"/>
          </a:p>
          <a:p>
            <a:r>
              <a:rPr lang="zh-CN" altLang="en-US" sz="2400" smtClean="0"/>
              <a:t>随着物联网的发展和普及，数据呈现爆炸式增长，个人和企业追求更高的计算性能，软、硬件维护费用日益增加，使得个人和企业的设备已无法满足需求。因此云计算、网格计算、普适计算、云计算等应运而生。虽然这些新型计算模式解决了个人和企业的设备需求，但同时也使他们承担着对数据失去直接控制的危险。</a:t>
            </a:r>
          </a:p>
          <a:p>
            <a:r>
              <a:rPr lang="zh-CN" altLang="en-US" sz="2400" smtClean="0"/>
              <a:t>因此，针对数据处理中的外包数据的安全隐私保护技术显得尤为重要了。由于传统的加密算法在对密文的计算、检索方面表现的差强人意，故需要研究可在密文状态下进行检索和运算的加密算法就显得十分必要了。</a:t>
            </a:r>
          </a:p>
        </p:txBody>
      </p:sp>
    </p:spTree>
    <p:extLst>
      <p:ext uri="{BB962C8B-B14F-4D97-AF65-F5344CB8AC3E}">
        <p14:creationId xmlns:p14="http://schemas.microsoft.com/office/powerpoint/2010/main" val="247596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61D1276-4646-438B-A50B-704776E8FADD}" type="slidenum">
              <a:rPr lang="en-US"/>
              <a:pPr>
                <a:defRPr/>
              </a:pPr>
              <a:t>32</a:t>
            </a:fld>
            <a:endParaRPr lang="en-US"/>
          </a:p>
        </p:txBody>
      </p:sp>
      <p:sp>
        <p:nvSpPr>
          <p:cNvPr id="47107" name="Rectangle 2"/>
          <p:cNvSpPr>
            <a:spLocks noGrp="1" noChangeArrowheads="1"/>
          </p:cNvSpPr>
          <p:nvPr>
            <p:ph type="title"/>
          </p:nvPr>
        </p:nvSpPr>
        <p:spPr/>
        <p:txBody>
          <a:bodyPr/>
          <a:lstStyle/>
          <a:p>
            <a:r>
              <a:rPr lang="zh-CN" altLang="en-US" smtClean="0"/>
              <a:t>物联网的安全需求</a:t>
            </a:r>
          </a:p>
        </p:txBody>
      </p:sp>
      <p:sp>
        <p:nvSpPr>
          <p:cNvPr id="47108" name="Rectangle 3"/>
          <p:cNvSpPr>
            <a:spLocks noGrp="1" noChangeArrowheads="1"/>
          </p:cNvSpPr>
          <p:nvPr>
            <p:ph type="body" idx="1"/>
          </p:nvPr>
        </p:nvSpPr>
        <p:spPr/>
        <p:txBody>
          <a:bodyPr/>
          <a:lstStyle/>
          <a:p>
            <a:r>
              <a:rPr lang="zh-CN" altLang="en-US" b="1" smtClean="0"/>
              <a:t>物联网应用安全</a:t>
            </a:r>
            <a:endParaRPr lang="zh-CN" altLang="en-US" smtClean="0"/>
          </a:p>
          <a:p>
            <a:r>
              <a:rPr lang="zh-CN" altLang="en-US" smtClean="0"/>
              <a:t>物联网的应用领域非常广泛，渗透到了现实生活中的各行各业，由于物联网本身的特殊性，其应用安全问题除了现有网络应用中常见的安全威胁外，还存在更为特殊的应用安全问题。</a:t>
            </a:r>
          </a:p>
          <a:p>
            <a:r>
              <a:rPr lang="zh-CN" altLang="en-US" smtClean="0"/>
              <a:t>物联网应用中，除了传统网络的安全需求（如认证、授权、审计等）外，还包括物联网应用数据的隐私安全需求和服务质量需求，应用部署安全需求等。</a:t>
            </a:r>
          </a:p>
        </p:txBody>
      </p:sp>
    </p:spTree>
    <p:extLst>
      <p:ext uri="{BB962C8B-B14F-4D97-AF65-F5344CB8AC3E}">
        <p14:creationId xmlns:p14="http://schemas.microsoft.com/office/powerpoint/2010/main" val="3152607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r>
              <a:rPr lang="en-US" altLang="zh-CN" dirty="0" smtClean="0"/>
              <a:t>1.3 </a:t>
            </a:r>
            <a:r>
              <a:rPr lang="zh-CN" altLang="zh-CN" dirty="0" smtClean="0"/>
              <a:t>物</a:t>
            </a:r>
            <a:r>
              <a:rPr lang="zh-CN" altLang="zh-CN" dirty="0"/>
              <a:t>联网安全</a:t>
            </a:r>
            <a:r>
              <a:rPr lang="zh-CN" altLang="zh-CN" dirty="0" smtClean="0"/>
              <a:t>体系</a:t>
            </a:r>
            <a:endParaRPr lang="zh-CN" altLang="en-US" dirty="0"/>
          </a:p>
        </p:txBody>
      </p:sp>
      <p:sp>
        <p:nvSpPr>
          <p:cNvPr id="3" name="内容占位符 2"/>
          <p:cNvSpPr>
            <a:spLocks noGrp="1"/>
          </p:cNvSpPr>
          <p:nvPr>
            <p:ph idx="1"/>
          </p:nvPr>
        </p:nvSpPr>
        <p:spPr/>
        <p:txBody>
          <a:bodyPr/>
          <a:lstStyle/>
          <a:p>
            <a:r>
              <a:rPr lang="zh-CN" altLang="zh-CN" dirty="0"/>
              <a:t>物联网根据从不同角度，可以构建不同的安全体系架构。参照物联网体系架构，我们可以将物联网的信息安全体系划分为一个四层体系架构</a:t>
            </a:r>
            <a:r>
              <a:rPr lang="zh-CN" altLang="zh-CN" dirty="0" smtClean="0"/>
              <a:t>：</a:t>
            </a:r>
            <a:endParaRPr lang="en-US" altLang="zh-CN" dirty="0" smtClean="0"/>
          </a:p>
          <a:p>
            <a:pPr lvl="1"/>
            <a:r>
              <a:rPr lang="zh-CN" altLang="zh-CN" dirty="0" smtClean="0"/>
              <a:t>物</a:t>
            </a:r>
            <a:r>
              <a:rPr lang="zh-CN" altLang="zh-CN" dirty="0"/>
              <a:t>联网感知安全、物联网传输安全、物联网数据安全、和物联网应用安全</a:t>
            </a:r>
            <a:r>
              <a:rPr lang="zh-CN" altLang="zh-CN" dirty="0" smtClean="0"/>
              <a:t>。</a:t>
            </a:r>
            <a:endParaRPr lang="en-US" altLang="zh-CN" dirty="0" smtClean="0"/>
          </a:p>
          <a:p>
            <a:r>
              <a:rPr lang="zh-CN" altLang="zh-CN" dirty="0" smtClean="0"/>
              <a:t>在</a:t>
            </a:r>
            <a:r>
              <a:rPr lang="zh-CN" altLang="zh-CN" dirty="0"/>
              <a:t>每个层次，均要使用到多种信息安全技术，如身份认证、访问控制、数据加密、数字签名、安全协议等。</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33</a:t>
            </a:fld>
            <a:endParaRPr lang="en-US"/>
          </a:p>
        </p:txBody>
      </p:sp>
    </p:spTree>
    <p:extLst>
      <p:ext uri="{BB962C8B-B14F-4D97-AF65-F5344CB8AC3E}">
        <p14:creationId xmlns:p14="http://schemas.microsoft.com/office/powerpoint/2010/main" val="1493438868"/>
      </p:ext>
    </p:extLst>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物联网安全体系</a:t>
            </a:r>
            <a:endParaRPr lang="zh-CN" altLang="en-US" dirty="0"/>
          </a:p>
        </p:txBody>
      </p:sp>
      <p:sp>
        <p:nvSpPr>
          <p:cNvPr id="3" name="内容占位符 2"/>
          <p:cNvSpPr>
            <a:spLocks noGrp="1"/>
          </p:cNvSpPr>
          <p:nvPr>
            <p:ph idx="1"/>
          </p:nvPr>
        </p:nvSpPr>
        <p:spPr/>
        <p:txBody>
          <a:bodyPr/>
          <a:lstStyle/>
          <a:p>
            <a:r>
              <a:rPr lang="en-US" altLang="zh-CN" b="1" dirty="0"/>
              <a:t>1</a:t>
            </a:r>
            <a:r>
              <a:rPr lang="zh-CN" altLang="zh-CN" b="1" dirty="0"/>
              <a:t>、物联网感知安全</a:t>
            </a:r>
            <a:endParaRPr lang="zh-CN" altLang="zh-CN" dirty="0"/>
          </a:p>
          <a:p>
            <a:r>
              <a:rPr lang="zh-CN" altLang="zh-CN" dirty="0"/>
              <a:t>物联网的感知节点接入和用户接入离不开身份认证和访问控制等信息安全技术。</a:t>
            </a:r>
          </a:p>
          <a:p>
            <a:r>
              <a:rPr lang="en-US" altLang="zh-CN" b="1" dirty="0"/>
              <a:t>2</a:t>
            </a:r>
            <a:r>
              <a:rPr lang="zh-CN" altLang="zh-CN" b="1" dirty="0"/>
              <a:t>、物联网数据安全</a:t>
            </a:r>
            <a:endParaRPr lang="zh-CN" altLang="zh-CN" dirty="0"/>
          </a:p>
          <a:p>
            <a:r>
              <a:rPr lang="zh-CN" altLang="zh-CN" dirty="0"/>
              <a:t>物联网的保密性要求信息具有只能被授权用户使用，不被泄漏的特征</a:t>
            </a:r>
            <a:r>
              <a:rPr lang="zh-CN" altLang="zh-CN" dirty="0" smtClean="0"/>
              <a:t>。</a:t>
            </a:r>
            <a:endParaRPr lang="en-US" altLang="zh-CN" dirty="0" smtClean="0"/>
          </a:p>
          <a:p>
            <a:r>
              <a:rPr lang="zh-CN" altLang="zh-CN" dirty="0" smtClean="0"/>
              <a:t>常用</a:t>
            </a:r>
            <a:r>
              <a:rPr lang="zh-CN" altLang="zh-CN" dirty="0"/>
              <a:t>的保密技术包括防侦</a:t>
            </a:r>
            <a:r>
              <a:rPr lang="zh-CN" altLang="zh-CN" dirty="0" smtClean="0"/>
              <a:t>收、防辐射、</a:t>
            </a:r>
            <a:r>
              <a:rPr lang="zh-CN" altLang="zh-CN" dirty="0"/>
              <a:t>信息</a:t>
            </a:r>
            <a:r>
              <a:rPr lang="zh-CN" altLang="zh-CN" dirty="0" smtClean="0"/>
              <a:t>加密、</a:t>
            </a:r>
            <a:r>
              <a:rPr lang="zh-CN" altLang="zh-CN" dirty="0"/>
              <a:t>物理</a:t>
            </a:r>
            <a:r>
              <a:rPr lang="zh-CN" altLang="zh-CN" dirty="0" smtClean="0"/>
              <a:t>保密。</a:t>
            </a:r>
            <a:endParaRPr lang="zh-CN" altLang="zh-CN" dirty="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34</a:t>
            </a:fld>
            <a:endParaRPr lang="en-US"/>
          </a:p>
        </p:txBody>
      </p:sp>
    </p:spTree>
    <p:extLst>
      <p:ext uri="{BB962C8B-B14F-4D97-AF65-F5344CB8AC3E}">
        <p14:creationId xmlns:p14="http://schemas.microsoft.com/office/powerpoint/2010/main" val="2692553102"/>
      </p:ext>
    </p:extLst>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物联网安全体系</a:t>
            </a:r>
            <a:endParaRPr lang="zh-CN" altLang="en-US" dirty="0"/>
          </a:p>
        </p:txBody>
      </p:sp>
      <p:sp>
        <p:nvSpPr>
          <p:cNvPr id="3" name="内容占位符 2"/>
          <p:cNvSpPr>
            <a:spLocks noGrp="1"/>
          </p:cNvSpPr>
          <p:nvPr>
            <p:ph idx="1"/>
          </p:nvPr>
        </p:nvSpPr>
        <p:spPr>
          <a:xfrm>
            <a:off x="381000" y="1249387"/>
            <a:ext cx="8458200" cy="4987925"/>
          </a:xfrm>
        </p:spPr>
        <p:txBody>
          <a:bodyPr/>
          <a:lstStyle/>
          <a:p>
            <a:r>
              <a:rPr lang="x-none" altLang="zh-CN" b="1" dirty="0"/>
              <a:t>3、</a:t>
            </a:r>
            <a:r>
              <a:rPr lang="zh-CN" altLang="zh-CN" b="1" dirty="0"/>
              <a:t>物联网</a:t>
            </a:r>
            <a:r>
              <a:rPr lang="x-none" altLang="zh-CN" b="1" dirty="0"/>
              <a:t>安全控制</a:t>
            </a:r>
            <a:endParaRPr lang="zh-CN" altLang="zh-CN" dirty="0"/>
          </a:p>
          <a:p>
            <a:r>
              <a:rPr lang="zh-CN" altLang="zh-CN" sz="2400" dirty="0"/>
              <a:t>物联网安全控制要求信息具有不可抵赖性，即信息交互过程中所有参与者都不可能否认或者抵赖曾经完成的操作和承诺的特性</a:t>
            </a:r>
            <a:r>
              <a:rPr lang="zh-CN" altLang="zh-CN" sz="2400" dirty="0" smtClean="0"/>
              <a:t>。</a:t>
            </a:r>
            <a:endParaRPr lang="zh-CN" altLang="zh-CN" sz="2400" dirty="0"/>
          </a:p>
          <a:p>
            <a:r>
              <a:rPr lang="x-none" altLang="zh-CN" b="1" dirty="0"/>
              <a:t>4、</a:t>
            </a:r>
            <a:r>
              <a:rPr lang="zh-CN" altLang="zh-CN" b="1" dirty="0"/>
              <a:t>物联网</a:t>
            </a:r>
            <a:r>
              <a:rPr lang="x-none" altLang="zh-CN" b="1" dirty="0"/>
              <a:t>安全审计</a:t>
            </a:r>
            <a:endParaRPr lang="zh-CN" altLang="zh-CN" dirty="0"/>
          </a:p>
          <a:p>
            <a:r>
              <a:rPr lang="zh-CN" altLang="zh-CN" sz="2400" dirty="0"/>
              <a:t>物联网安全审计要求物联网具有保密性与完整性。保密性要求信息不能被泄漏给未授权的用户；完整性要求信息不受各种原因的破坏</a:t>
            </a:r>
            <a:r>
              <a:rPr lang="zh-CN" altLang="zh-CN" sz="2400" dirty="0" smtClean="0"/>
              <a:t>。</a:t>
            </a:r>
            <a:endParaRPr lang="zh-CN" altLang="zh-CN" sz="2400" dirty="0"/>
          </a:p>
          <a:p>
            <a:r>
              <a:rPr lang="x-none" altLang="zh-CN" b="1" u="sng" dirty="0"/>
              <a:t>5、</a:t>
            </a:r>
            <a:r>
              <a:rPr lang="zh-CN" altLang="zh-CN" b="1" u="sng" dirty="0"/>
              <a:t>物联网</a:t>
            </a:r>
            <a:r>
              <a:rPr lang="x-none" altLang="zh-CN" b="1" u="sng" dirty="0"/>
              <a:t>隐私安全</a:t>
            </a:r>
            <a:endParaRPr lang="zh-CN" altLang="zh-CN" dirty="0"/>
          </a:p>
          <a:p>
            <a:r>
              <a:rPr lang="zh-CN" altLang="zh-CN" sz="2400" dirty="0"/>
              <a:t>除去上述安全指标之外，物联网中还需要考虑隐私的问题。</a:t>
            </a:r>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35</a:t>
            </a:fld>
            <a:endParaRPr lang="en-US"/>
          </a:p>
        </p:txBody>
      </p:sp>
    </p:spTree>
    <p:extLst>
      <p:ext uri="{BB962C8B-B14F-4D97-AF65-F5344CB8AC3E}">
        <p14:creationId xmlns:p14="http://schemas.microsoft.com/office/powerpoint/2010/main" val="1509785435"/>
      </p:ext>
    </p:extLst>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BBD69B4B-D02E-40D1-9E2D-820F6CF70516}" type="slidenum">
              <a:rPr lang="en-US"/>
              <a:pPr>
                <a:defRPr/>
              </a:pPr>
              <a:t>36</a:t>
            </a:fld>
            <a:endParaRPr lang="en-US"/>
          </a:p>
        </p:txBody>
      </p:sp>
      <p:sp>
        <p:nvSpPr>
          <p:cNvPr id="44035" name="Rectangle 2"/>
          <p:cNvSpPr>
            <a:spLocks noGrp="1" noChangeArrowheads="1"/>
          </p:cNvSpPr>
          <p:nvPr>
            <p:ph type="title"/>
          </p:nvPr>
        </p:nvSpPr>
        <p:spPr/>
        <p:txBody>
          <a:bodyPr/>
          <a:lstStyle/>
          <a:p>
            <a:pPr marL="609600" indent="-609600"/>
            <a:r>
              <a:rPr lang="zh-CN" altLang="en-US" dirty="0"/>
              <a:t>本章</a:t>
            </a:r>
            <a:r>
              <a:rPr lang="zh-CN" altLang="en-US" dirty="0" smtClean="0"/>
              <a:t>小结</a:t>
            </a:r>
            <a:endParaRPr lang="zh-CN" altLang="en-US" b="0" dirty="0" smtClean="0"/>
          </a:p>
        </p:txBody>
      </p:sp>
      <p:sp>
        <p:nvSpPr>
          <p:cNvPr id="44036" name="Rectangle 3"/>
          <p:cNvSpPr>
            <a:spLocks noGrp="1" noChangeArrowheads="1"/>
          </p:cNvSpPr>
          <p:nvPr>
            <p:ph type="body" idx="1"/>
          </p:nvPr>
        </p:nvSpPr>
        <p:spPr/>
        <p:txBody>
          <a:bodyPr/>
          <a:lstStyle/>
          <a:p>
            <a:r>
              <a:rPr lang="zh-CN" altLang="en-US" dirty="0">
                <a:ea typeface="楷体_GB2312" pitchFamily="49" charset="-122"/>
              </a:rPr>
              <a:t>本章对物联网和信息安全的概念进行了详细描述，明确了物联网和信息安全的定义。详述了物联网的概念、特征与体系结构，分析了物联网面临的信息安全威胁，讨论了信息安全的概念和物联网环境下的信息安全技术。</a:t>
            </a:r>
            <a:endParaRPr lang="zh-CN" altLang="en-US" dirty="0" smtClean="0">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D1723DAA-3DEA-41B1-818C-9F741C87EF48}" type="slidenum">
              <a:rPr lang="en-US"/>
              <a:pPr>
                <a:defRPr/>
              </a:pPr>
              <a:t>37</a:t>
            </a:fld>
            <a:endParaRPr lang="en-US"/>
          </a:p>
        </p:txBody>
      </p:sp>
      <p:sp>
        <p:nvSpPr>
          <p:cNvPr id="46083"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46084" name="Rectangle 5"/>
          <p:cNvSpPr>
            <a:spLocks noGrp="1" noChangeArrowheads="1"/>
          </p:cNvSpPr>
          <p:nvPr>
            <p:ph type="subTitle" idx="1"/>
          </p:nvPr>
        </p:nvSpPr>
        <p:spPr/>
        <p:txBody>
          <a:bodyPr/>
          <a:lstStyle/>
          <a:p>
            <a:r>
              <a:rPr lang="en-US" altLang="zh-CN" smtClean="0"/>
              <a:t>Q,A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52438" y="188913"/>
            <a:ext cx="8382000" cy="892175"/>
          </a:xfrm>
        </p:spPr>
        <p:txBody>
          <a:bodyPr/>
          <a:lstStyle/>
          <a:p>
            <a:r>
              <a:rPr lang="en-US" altLang="zh-CN" dirty="0" smtClean="0"/>
              <a:t>2</a:t>
            </a:r>
            <a:r>
              <a:rPr lang="zh-CN" altLang="en-US" dirty="0" smtClean="0"/>
              <a:t>、主要安全技术解析</a:t>
            </a:r>
            <a:r>
              <a:rPr lang="en-US" altLang="zh-CN" dirty="0" smtClean="0"/>
              <a:t>-1</a:t>
            </a:r>
            <a:endParaRPr lang="zh-CN" altLang="en-US" dirty="0" smtClean="0"/>
          </a:p>
        </p:txBody>
      </p:sp>
      <p:sp>
        <p:nvSpPr>
          <p:cNvPr id="6147" name="内容占位符 2"/>
          <p:cNvSpPr>
            <a:spLocks noGrp="1"/>
          </p:cNvSpPr>
          <p:nvPr>
            <p:ph idx="1"/>
          </p:nvPr>
        </p:nvSpPr>
        <p:spPr>
          <a:xfrm>
            <a:off x="428625" y="1125538"/>
            <a:ext cx="8458200" cy="5076825"/>
          </a:xfrm>
        </p:spPr>
        <p:txBody>
          <a:bodyPr/>
          <a:lstStyle/>
          <a:p>
            <a:r>
              <a:rPr lang="zh-CN" altLang="en-US" dirty="0"/>
              <a:t>身份</a:t>
            </a:r>
            <a:r>
              <a:rPr lang="zh-CN" altLang="en-US" dirty="0" smtClean="0"/>
              <a:t>认证：是否允许进入？</a:t>
            </a:r>
            <a:r>
              <a:rPr lang="zh-CN" altLang="en-US" dirty="0" smtClean="0">
                <a:solidFill>
                  <a:srgbClr val="FF0000"/>
                </a:solidFill>
              </a:rPr>
              <a:t>（身份控制）</a:t>
            </a:r>
            <a:endParaRPr lang="en-US" altLang="zh-CN" dirty="0" smtClean="0">
              <a:solidFill>
                <a:srgbClr val="FF0000"/>
              </a:solidFill>
            </a:endParaRPr>
          </a:p>
          <a:p>
            <a:r>
              <a:rPr lang="zh-CN" altLang="en-US" dirty="0"/>
              <a:t>访问</a:t>
            </a:r>
            <a:r>
              <a:rPr lang="zh-CN" altLang="en-US" dirty="0" smtClean="0"/>
              <a:t>控制：可以访问什么？</a:t>
            </a:r>
            <a:r>
              <a:rPr lang="zh-CN" altLang="en-US" dirty="0" smtClean="0">
                <a:solidFill>
                  <a:srgbClr val="FF0000"/>
                </a:solidFill>
              </a:rPr>
              <a:t>（资源</a:t>
            </a:r>
            <a:r>
              <a:rPr lang="zh-CN" altLang="en-US" dirty="0">
                <a:solidFill>
                  <a:srgbClr val="FF0000"/>
                </a:solidFill>
              </a:rPr>
              <a:t>控制</a:t>
            </a:r>
            <a:r>
              <a:rPr lang="zh-CN" altLang="en-US" dirty="0" smtClean="0">
                <a:solidFill>
                  <a:srgbClr val="FF0000"/>
                </a:solidFill>
              </a:rPr>
              <a:t>）</a:t>
            </a:r>
            <a:r>
              <a:rPr lang="en-US" altLang="zh-CN" dirty="0" smtClean="0"/>
              <a:t>	</a:t>
            </a:r>
          </a:p>
          <a:p>
            <a:r>
              <a:rPr lang="zh-CN" altLang="en-US" dirty="0" smtClean="0"/>
              <a:t>入侵</a:t>
            </a:r>
            <a:r>
              <a:rPr lang="zh-CN" altLang="en-US" dirty="0"/>
              <a:t>检测</a:t>
            </a:r>
            <a:r>
              <a:rPr lang="zh-CN" altLang="en-US" dirty="0" smtClean="0"/>
              <a:t>：内</a:t>
            </a:r>
            <a:r>
              <a:rPr lang="zh-CN" altLang="en-US" dirty="0"/>
              <a:t>攻击</a:t>
            </a:r>
            <a:r>
              <a:rPr lang="zh-CN" altLang="en-US" sz="2000" dirty="0"/>
              <a:t>（病毒、木马）</a:t>
            </a:r>
            <a:r>
              <a:rPr lang="zh-CN" altLang="en-US" dirty="0"/>
              <a:t>、外攻击</a:t>
            </a:r>
          </a:p>
          <a:p>
            <a:pPr lvl="1"/>
            <a:r>
              <a:rPr lang="zh-CN" altLang="en-US" dirty="0" smtClean="0"/>
              <a:t>是否被攻击？是否被窃听</a:t>
            </a:r>
            <a:r>
              <a:rPr lang="zh-CN" altLang="en-US" dirty="0"/>
              <a:t>、</a:t>
            </a:r>
            <a:r>
              <a:rPr lang="zh-CN" altLang="en-US" dirty="0" smtClean="0"/>
              <a:t>盗用、</a:t>
            </a:r>
            <a:r>
              <a:rPr lang="zh-CN" altLang="en-US" dirty="0"/>
              <a:t>假冒？是否被破坏？</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4D276913-8821-4BDF-8967-4A33AA0A9F2B}" type="slidenum">
              <a:rPr lang="en-US" smtClean="0"/>
              <a:pPr>
                <a:defRPr/>
              </a:pPr>
              <a:t>4</a:t>
            </a:fld>
            <a:endParaRPr lang="en-US"/>
          </a:p>
        </p:txBody>
      </p:sp>
    </p:spTree>
    <p:custDataLst>
      <p:tags r:id="rId1"/>
    </p:custDataLst>
    <p:extLst>
      <p:ext uri="{BB962C8B-B14F-4D97-AF65-F5344CB8AC3E}">
        <p14:creationId xmlns:p14="http://schemas.microsoft.com/office/powerpoint/2010/main" val="2991617603"/>
      </p:ext>
    </p:extLst>
  </p:cSld>
  <p:clrMapOvr>
    <a:masterClrMapping/>
  </p:clrMapOvr>
  <p:transition spd="med" advTm="1126475">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52438" y="188913"/>
            <a:ext cx="8382000" cy="892175"/>
          </a:xfrm>
        </p:spPr>
        <p:txBody>
          <a:bodyPr/>
          <a:lstStyle/>
          <a:p>
            <a:r>
              <a:rPr lang="en-US" altLang="zh-CN" dirty="0" smtClean="0"/>
              <a:t>2</a:t>
            </a:r>
            <a:r>
              <a:rPr lang="zh-CN" altLang="en-US" dirty="0" smtClean="0"/>
              <a:t>、主要安全技术解析</a:t>
            </a:r>
            <a:r>
              <a:rPr lang="en-US" altLang="zh-CN" dirty="0" smtClean="0"/>
              <a:t>-2</a:t>
            </a:r>
            <a:endParaRPr lang="zh-CN" altLang="en-US" dirty="0" smtClean="0"/>
          </a:p>
        </p:txBody>
      </p:sp>
      <p:sp>
        <p:nvSpPr>
          <p:cNvPr id="6147" name="内容占位符 2"/>
          <p:cNvSpPr>
            <a:spLocks noGrp="1"/>
          </p:cNvSpPr>
          <p:nvPr>
            <p:ph idx="1"/>
          </p:nvPr>
        </p:nvSpPr>
        <p:spPr>
          <a:xfrm>
            <a:off x="428625" y="1125538"/>
            <a:ext cx="8458200" cy="5076825"/>
          </a:xfrm>
        </p:spPr>
        <p:txBody>
          <a:bodyPr/>
          <a:lstStyle/>
          <a:p>
            <a:r>
              <a:rPr lang="zh-CN" altLang="en-US" dirty="0" smtClean="0"/>
              <a:t>隐私保护：是否需要保密？</a:t>
            </a:r>
            <a:endParaRPr lang="en-US" altLang="zh-CN" dirty="0" smtClean="0"/>
          </a:p>
          <a:p>
            <a:pPr lvl="1"/>
            <a:r>
              <a:rPr lang="zh-CN" altLang="en-US" dirty="0" smtClean="0"/>
              <a:t>加密、混淆</a:t>
            </a:r>
            <a:endParaRPr lang="en-US" altLang="zh-CN" dirty="0" smtClean="0"/>
          </a:p>
          <a:p>
            <a:r>
              <a:rPr lang="zh-CN" altLang="en-US" dirty="0" smtClean="0"/>
              <a:t>内容审计：内容是否合法？</a:t>
            </a:r>
            <a:endParaRPr lang="en-US" altLang="zh-CN" dirty="0" smtClean="0"/>
          </a:p>
          <a:p>
            <a:r>
              <a:rPr lang="zh-CN" altLang="en-US" dirty="0" smtClean="0"/>
              <a:t>取证追责：违法追踪？（签名、区块链）</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4D276913-8821-4BDF-8967-4A33AA0A9F2B}" type="slidenum">
              <a:rPr lang="en-US" smtClean="0"/>
              <a:pPr>
                <a:defRPr/>
              </a:pPr>
              <a:t>5</a:t>
            </a:fld>
            <a:endParaRPr lang="en-US"/>
          </a:p>
        </p:txBody>
      </p:sp>
    </p:spTree>
    <p:custDataLst>
      <p:tags r:id="rId1"/>
    </p:custDataLst>
    <p:extLst>
      <p:ext uri="{BB962C8B-B14F-4D97-AF65-F5344CB8AC3E}">
        <p14:creationId xmlns:p14="http://schemas.microsoft.com/office/powerpoint/2010/main" val="674489984"/>
      </p:ext>
    </p:extLst>
  </p:cSld>
  <p:clrMapOvr>
    <a:masterClrMapping/>
  </p:clrMapOvr>
  <mc:AlternateContent xmlns:mc="http://schemas.openxmlformats.org/markup-compatibility/2006" xmlns:p14="http://schemas.microsoft.com/office/powerpoint/2010/main">
    <mc:Choice Requires="p14">
      <p:transition spd="slow" p14:dur="999" advTm="1126475"/>
    </mc:Choice>
    <mc:Fallback xmlns="">
      <p:transition spd="slow" advTm="11264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6</a:t>
            </a:fld>
            <a:endParaRPr lang="en-US"/>
          </a:p>
        </p:txBody>
      </p:sp>
      <p:sp>
        <p:nvSpPr>
          <p:cNvPr id="6" name="TextBox 5"/>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你认为</a:t>
            </a:r>
            <a:endParaRPr lang="en-US" altLang="zh-CN" sz="2600" b="1" dirty="0" smtClean="0">
              <a:solidFill>
                <a:srgbClr val="000000"/>
              </a:solidFill>
              <a:latin typeface="Microsoft Yahei"/>
              <a:ea typeface="Microsoft Yahei"/>
              <a:sym typeface="Microsoft Yahei"/>
            </a:endParaRPr>
          </a:p>
          <a:p>
            <a:r>
              <a:rPr lang="zh-CN" altLang="en-US" sz="2600" b="1" dirty="0" smtClean="0">
                <a:solidFill>
                  <a:srgbClr val="000000"/>
                </a:solidFill>
                <a:latin typeface="Microsoft Yahei"/>
                <a:ea typeface="Microsoft Yahei"/>
                <a:sym typeface="Microsoft Yahei"/>
              </a:rPr>
              <a:t>下面哪个技术在进行身份认证是最可靠的？</a:t>
            </a:r>
            <a:endParaRPr lang="zh-CN" altLang="en-US" sz="2600" b="1" dirty="0">
              <a:solidFill>
                <a:srgbClr val="000000"/>
              </a:solidFill>
              <a:latin typeface="Microsoft Yahei"/>
              <a:ea typeface="Microsoft Yahei"/>
              <a:sym typeface="Microsoft Yahei"/>
            </a:endParaRPr>
          </a:p>
        </p:txBody>
      </p:sp>
      <p:sp>
        <p:nvSpPr>
          <p:cNvPr id="7" name="TextBox 6"/>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密码（口令）</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指纹</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人脸</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声纹</a:t>
            </a:r>
            <a:endParaRPr lang="zh-CN" altLang="en-US" sz="2600" dirty="0">
              <a:solidFill>
                <a:srgbClr val="000000"/>
              </a:solidFill>
              <a:latin typeface="Microsoft Yahei"/>
              <a:ea typeface="Microsoft Yahei"/>
              <a:sym typeface="Microsoft Yahei"/>
            </a:endParaRPr>
          </a:p>
        </p:txBody>
      </p:sp>
      <p:sp>
        <p:nvSpPr>
          <p:cNvPr id="11" name="椭圆 10"/>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椭圆 13"/>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5" name="圆角矩形 14"/>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pSp>
        <p:nvGrpSpPr>
          <p:cNvPr id="20" name="组合 19"/>
          <p:cNvGrpSpPr/>
          <p:nvPr>
            <p:custDataLst>
              <p:tags r:id="rId12"/>
            </p:custDataLst>
          </p:nvPr>
        </p:nvGrpSpPr>
        <p:grpSpPr>
          <a:xfrm>
            <a:off x="0" y="0"/>
            <a:ext cx="9144000" cy="635000"/>
            <a:chOff x="0" y="0"/>
            <a:chExt cx="9144000" cy="635000"/>
          </a:xfrm>
        </p:grpSpPr>
        <p:sp>
          <p:nvSpPr>
            <p:cNvPr id="16"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8"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9"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5" name="图片 4"/>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342469948"/>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1B270436-2A9A-4FE4-A093-A0402995318D}" type="slidenum">
              <a:rPr lang="en-US"/>
              <a:pPr>
                <a:defRPr/>
              </a:pPr>
              <a:t>7</a:t>
            </a:fld>
            <a:endParaRPr lang="en-US"/>
          </a:p>
        </p:txBody>
      </p:sp>
      <p:sp>
        <p:nvSpPr>
          <p:cNvPr id="4099" name="Rectangle 2"/>
          <p:cNvSpPr>
            <a:spLocks noGrp="1" noChangeArrowheads="1"/>
          </p:cNvSpPr>
          <p:nvPr>
            <p:ph type="title"/>
          </p:nvPr>
        </p:nvSpPr>
        <p:spPr/>
        <p:txBody>
          <a:bodyPr/>
          <a:lstStyle/>
          <a:p>
            <a:r>
              <a:rPr lang="en-US" altLang="zh-CN" dirty="0" smtClean="0"/>
              <a:t>3</a:t>
            </a:r>
            <a:r>
              <a:rPr lang="zh-CN" altLang="en-US" dirty="0" smtClean="0"/>
              <a:t>、</a:t>
            </a:r>
            <a:r>
              <a:rPr lang="en-US" altLang="zh-CN" dirty="0" smtClean="0"/>
              <a:t>《</a:t>
            </a:r>
            <a:r>
              <a:rPr lang="zh-CN" altLang="en-US" dirty="0" smtClean="0"/>
              <a:t>物联网安全</a:t>
            </a:r>
            <a:r>
              <a:rPr lang="en-US" altLang="zh-CN" dirty="0" smtClean="0"/>
              <a:t>》</a:t>
            </a:r>
            <a:r>
              <a:rPr lang="zh-CN" altLang="en-US" dirty="0" smtClean="0"/>
              <a:t>与</a:t>
            </a:r>
            <a:r>
              <a:rPr lang="en-US" altLang="zh-CN" dirty="0" smtClean="0"/>
              <a:t>《</a:t>
            </a:r>
            <a:r>
              <a:rPr lang="zh-CN" altLang="en-US" dirty="0" smtClean="0"/>
              <a:t>网络安全</a:t>
            </a:r>
            <a:r>
              <a:rPr lang="en-US" altLang="zh-CN" dirty="0" smtClean="0"/>
              <a:t>》</a:t>
            </a:r>
            <a:endParaRPr lang="zh-CN" altLang="en-US" dirty="0" smtClean="0"/>
          </a:p>
        </p:txBody>
      </p:sp>
      <p:sp>
        <p:nvSpPr>
          <p:cNvPr id="239619" name="Rectangle 3"/>
          <p:cNvSpPr>
            <a:spLocks noGrp="1" noChangeArrowheads="1"/>
          </p:cNvSpPr>
          <p:nvPr>
            <p:ph type="body" idx="1"/>
          </p:nvPr>
        </p:nvSpPr>
        <p:spPr>
          <a:xfrm>
            <a:off x="381000" y="1214438"/>
            <a:ext cx="8583613" cy="5454650"/>
          </a:xfrm>
        </p:spPr>
        <p:txBody>
          <a:bodyPr/>
          <a:lstStyle/>
          <a:p>
            <a:pPr>
              <a:defRPr/>
            </a:pPr>
            <a:r>
              <a:rPr lang="en-US" altLang="zh-CN" sz="2000" b="1" dirty="0" smtClean="0">
                <a:solidFill>
                  <a:srgbClr val="FF3300"/>
                </a:solidFill>
                <a:effectLst>
                  <a:outerShdw blurRad="38100" dist="38100" dir="2700000" algn="tl">
                    <a:srgbClr val="C0C0C0"/>
                  </a:outerShdw>
                </a:effectLst>
                <a:ea typeface="楷体" pitchFamily="49" charset="-122"/>
              </a:rPr>
              <a:t>《</a:t>
            </a:r>
            <a:r>
              <a:rPr lang="zh-CN" altLang="en-US" sz="2000" b="1" dirty="0" smtClean="0">
                <a:solidFill>
                  <a:srgbClr val="FF3300"/>
                </a:solidFill>
                <a:effectLst>
                  <a:outerShdw blurRad="38100" dist="38100" dir="2700000" algn="tl">
                    <a:srgbClr val="C0C0C0"/>
                  </a:outerShdw>
                </a:effectLst>
                <a:ea typeface="楷体" pitchFamily="49" charset="-122"/>
              </a:rPr>
              <a:t>网络安全</a:t>
            </a:r>
            <a:r>
              <a:rPr lang="en-US" altLang="zh-CN" sz="2400" dirty="0" smtClean="0"/>
              <a:t>》</a:t>
            </a:r>
            <a:r>
              <a:rPr lang="zh-CN" altLang="en-US" sz="2400" dirty="0" smtClean="0"/>
              <a:t>课程可否替换</a:t>
            </a:r>
            <a:r>
              <a:rPr lang="en-US" altLang="zh-CN" sz="2400" dirty="0" smtClean="0"/>
              <a:t>《</a:t>
            </a:r>
            <a:r>
              <a:rPr lang="zh-CN" altLang="en-US" sz="2000" dirty="0" smtClean="0"/>
              <a:t>物联网安全</a:t>
            </a:r>
            <a:r>
              <a:rPr lang="en-US" altLang="zh-CN" sz="2400" dirty="0" smtClean="0"/>
              <a:t>》</a:t>
            </a:r>
            <a:r>
              <a:rPr lang="zh-CN" altLang="en-US" sz="2400" dirty="0" smtClean="0"/>
              <a:t>？</a:t>
            </a:r>
          </a:p>
          <a:p>
            <a:pPr lvl="1">
              <a:defRPr/>
            </a:pPr>
            <a:r>
              <a:rPr lang="zh-CN" altLang="en-US" sz="2000" dirty="0" smtClean="0"/>
              <a:t>早期的想法：可以替换，或部分替换</a:t>
            </a:r>
          </a:p>
          <a:p>
            <a:pPr lvl="1">
              <a:defRPr/>
            </a:pPr>
            <a:r>
              <a:rPr lang="zh-CN" altLang="en-US" sz="2000" dirty="0" smtClean="0"/>
              <a:t>现在的想法：不可替换，或部分替换，但有其特殊性（</a:t>
            </a:r>
            <a:r>
              <a:rPr lang="en-US" altLang="zh-CN" sz="2000" dirty="0" smtClean="0"/>
              <a:t>RFID</a:t>
            </a:r>
            <a:r>
              <a:rPr lang="zh-CN" altLang="en-US" sz="2000" dirty="0" smtClean="0"/>
              <a:t>）</a:t>
            </a:r>
          </a:p>
          <a:p>
            <a:pPr>
              <a:defRPr/>
            </a:pPr>
            <a:r>
              <a:rPr lang="en-US" altLang="zh-CN" sz="2400" dirty="0" smtClean="0"/>
              <a:t>《</a:t>
            </a:r>
            <a:r>
              <a:rPr lang="zh-CN" altLang="en-US" sz="2400" dirty="0" smtClean="0"/>
              <a:t>物联网安全</a:t>
            </a:r>
            <a:r>
              <a:rPr lang="en-US" altLang="zh-CN" sz="2400" dirty="0" smtClean="0"/>
              <a:t>》</a:t>
            </a:r>
            <a:r>
              <a:rPr lang="zh-CN" altLang="en-US" sz="2400" dirty="0" smtClean="0"/>
              <a:t>涵盖</a:t>
            </a:r>
            <a:r>
              <a:rPr lang="en-US" altLang="zh-CN" sz="2400" dirty="0" smtClean="0"/>
              <a:t>《</a:t>
            </a:r>
            <a:r>
              <a:rPr lang="zh-CN" altLang="en-US" sz="2400" dirty="0" smtClean="0"/>
              <a:t>网络安全</a:t>
            </a:r>
            <a:r>
              <a:rPr lang="en-US" altLang="zh-CN" sz="2400" dirty="0" smtClean="0"/>
              <a:t>》</a:t>
            </a:r>
            <a:r>
              <a:rPr lang="zh-CN" altLang="en-US" sz="2400" dirty="0" smtClean="0"/>
              <a:t>，并有所拓展。</a:t>
            </a:r>
          </a:p>
          <a:p>
            <a:pPr lvl="1">
              <a:defRPr/>
            </a:pPr>
            <a:r>
              <a:rPr lang="zh-CN" altLang="en-US" sz="2000" dirty="0" smtClean="0"/>
              <a:t>二者差异：“专用</a:t>
            </a:r>
            <a:r>
              <a:rPr lang="en-US" altLang="zh-CN" sz="2000" dirty="0" smtClean="0"/>
              <a:t>”</a:t>
            </a:r>
            <a:r>
              <a:rPr lang="zh-CN" altLang="en-US" sz="2000" dirty="0" smtClean="0"/>
              <a:t>、“通用</a:t>
            </a:r>
            <a:r>
              <a:rPr lang="en-US" altLang="zh-CN" sz="2000" dirty="0" smtClean="0"/>
              <a:t>”</a:t>
            </a:r>
            <a:r>
              <a:rPr lang="zh-CN" altLang="en-US" sz="2000" dirty="0" smtClean="0"/>
              <a:t>的关系</a:t>
            </a:r>
            <a:endParaRPr lang="en-US" altLang="zh-CN" sz="2000" dirty="0" smtClean="0"/>
          </a:p>
          <a:p>
            <a:pPr lvl="1">
              <a:defRPr/>
            </a:pPr>
            <a:r>
              <a:rPr lang="zh-CN" altLang="en-US" sz="2000" dirty="0" smtClean="0"/>
              <a:t>二者协同：通用寓于“专用”</a:t>
            </a:r>
          </a:p>
          <a:p>
            <a:pPr lvl="1">
              <a:defRPr/>
            </a:pPr>
            <a:r>
              <a:rPr lang="zh-CN" altLang="en-US" sz="2000" dirty="0" smtClean="0"/>
              <a:t>二者贯通：有“通用”才能有“专用”</a:t>
            </a:r>
          </a:p>
          <a:p>
            <a:pPr>
              <a:defRPr/>
            </a:pPr>
            <a:r>
              <a:rPr lang="en-US" altLang="zh-CN" sz="2400" dirty="0" smtClean="0"/>
              <a:t>《</a:t>
            </a:r>
            <a:r>
              <a:rPr lang="zh-CN" altLang="en-US" sz="2400" dirty="0" smtClean="0"/>
              <a:t>物联网安全</a:t>
            </a:r>
            <a:r>
              <a:rPr lang="en-US" altLang="zh-CN" sz="2400" dirty="0" smtClean="0"/>
              <a:t>》</a:t>
            </a:r>
            <a:r>
              <a:rPr lang="zh-CN" altLang="en-US" sz="2400" dirty="0" smtClean="0"/>
              <a:t>已经上升为新的研究热点</a:t>
            </a:r>
          </a:p>
          <a:p>
            <a:pPr lvl="1">
              <a:defRPr/>
            </a:pPr>
            <a:r>
              <a:rPr lang="zh-CN" altLang="en-US" sz="2000" dirty="0" smtClean="0"/>
              <a:t>感知中的安全</a:t>
            </a:r>
            <a:r>
              <a:rPr lang="en-US" altLang="zh-CN" sz="2000" dirty="0" smtClean="0"/>
              <a:t>: RFID</a:t>
            </a:r>
            <a:r>
              <a:rPr lang="zh-CN" altLang="en-US" sz="2000" dirty="0" smtClean="0"/>
              <a:t>、短距离通讯、监听、假冒等</a:t>
            </a:r>
            <a:endParaRPr lang="en-US" altLang="zh-CN" sz="2000" dirty="0" smtClean="0"/>
          </a:p>
          <a:p>
            <a:pPr lvl="1">
              <a:defRPr/>
            </a:pPr>
            <a:r>
              <a:rPr lang="zh-CN" altLang="en-US" sz="2000" dirty="0" smtClean="0"/>
              <a:t>数据传输与处理中的安全：大数据、多维、时间序列带来的挑战</a:t>
            </a:r>
          </a:p>
          <a:p>
            <a:pPr lvl="1">
              <a:defRPr/>
            </a:pPr>
            <a:r>
              <a:rPr lang="zh-CN" altLang="en-US" sz="2000" dirty="0" smtClean="0"/>
              <a:t>应用中的安全：开放、跨域、共享、云带来的挑战</a:t>
            </a:r>
          </a:p>
        </p:txBody>
      </p:sp>
    </p:spTree>
    <p:custDataLst>
      <p:tags r:id="rId1"/>
    </p:custDataLst>
    <p:extLst>
      <p:ext uri="{BB962C8B-B14F-4D97-AF65-F5344CB8AC3E}">
        <p14:creationId xmlns:p14="http://schemas.microsoft.com/office/powerpoint/2010/main" val="3171367176"/>
      </p:ext>
    </p:extLst>
  </p:cSld>
  <p:clrMapOvr>
    <a:masterClrMapping/>
  </p:clrMapOvr>
  <p:transition spd="med" advTm="534465">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9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96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96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96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96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96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91D2A5B3-C20F-47E6-9DBE-D7F97E513219}" type="slidenum">
              <a:rPr lang="en-US"/>
              <a:pPr>
                <a:defRPr/>
              </a:pPr>
              <a:t>8</a:t>
            </a:fld>
            <a:endParaRPr lang="en-US"/>
          </a:p>
        </p:txBody>
      </p:sp>
      <p:sp>
        <p:nvSpPr>
          <p:cNvPr id="5123" name="Rectangle 2"/>
          <p:cNvSpPr>
            <a:spLocks noGrp="1" noChangeArrowheads="1"/>
          </p:cNvSpPr>
          <p:nvPr>
            <p:ph type="title"/>
          </p:nvPr>
        </p:nvSpPr>
        <p:spPr>
          <a:xfrm>
            <a:off x="457200" y="304800"/>
            <a:ext cx="8472488" cy="892175"/>
          </a:xfrm>
        </p:spPr>
        <p:txBody>
          <a:bodyPr/>
          <a:lstStyle/>
          <a:p>
            <a:r>
              <a:rPr lang="en-US" altLang="zh-CN" sz="2800" dirty="0" smtClean="0"/>
              <a:t>4</a:t>
            </a:r>
            <a:r>
              <a:rPr lang="zh-CN" altLang="en-US" sz="2800" dirty="0" smtClean="0"/>
              <a:t>、物联网信息安全是物联网工程专业的</a:t>
            </a:r>
            <a:r>
              <a:rPr lang="en-US" altLang="zh-CN" sz="2800" dirty="0" smtClean="0"/>
              <a:t/>
            </a:r>
            <a:br>
              <a:rPr lang="en-US" altLang="zh-CN" sz="2800" dirty="0" smtClean="0"/>
            </a:br>
            <a:r>
              <a:rPr lang="zh-CN" altLang="en-US" sz="2800" dirty="0" smtClean="0"/>
              <a:t>核心知识体系</a:t>
            </a:r>
            <a:endParaRPr lang="zh-CN" altLang="en-US" dirty="0" smtClean="0"/>
          </a:p>
        </p:txBody>
      </p:sp>
      <p:sp>
        <p:nvSpPr>
          <p:cNvPr id="5124" name="Rectangle 3"/>
          <p:cNvSpPr>
            <a:spLocks noGrp="1" noChangeArrowheads="1"/>
          </p:cNvSpPr>
          <p:nvPr>
            <p:ph type="body" idx="1"/>
          </p:nvPr>
        </p:nvSpPr>
        <p:spPr>
          <a:xfrm>
            <a:off x="381000" y="1196752"/>
            <a:ext cx="8458200" cy="5445347"/>
          </a:xfrm>
        </p:spPr>
        <p:txBody>
          <a:bodyPr/>
          <a:lstStyle/>
          <a:p>
            <a:endParaRPr lang="zh-CN" altLang="en-US" smtClean="0"/>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20896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9" name="Rectangle 5"/>
          <p:cNvSpPr>
            <a:spLocks noChangeArrowheads="1"/>
          </p:cNvSpPr>
          <p:nvPr/>
        </p:nvSpPr>
        <p:spPr bwMode="auto">
          <a:xfrm>
            <a:off x="4284663" y="4437063"/>
            <a:ext cx="4464050" cy="1439862"/>
          </a:xfrm>
          <a:prstGeom prst="rect">
            <a:avLst/>
          </a:prstGeom>
          <a:noFill/>
          <a:ln w="76200" cmpd="tri">
            <a:solidFill>
              <a:schemeClr val="hlink"/>
            </a:solidFill>
            <a:miter lim="800000"/>
            <a:headEnd/>
            <a:tailEnd/>
          </a:ln>
          <a:effectLst>
            <a:outerShdw dist="17961" dir="2700000" algn="ctr" rotWithShape="0">
              <a:schemeClr val="hlink">
                <a:gamma/>
                <a:shade val="60000"/>
                <a:invGamma/>
              </a:schemeClr>
            </a:outerShdw>
          </a:effectLst>
        </p:spPr>
        <p:txBody>
          <a:bodyPr wrap="none" anchor="ctr"/>
          <a:lstStyle/>
          <a:p>
            <a:pPr>
              <a:defRPr/>
            </a:pPr>
            <a:endParaRPr lang="zh-CN" altLang="en-US"/>
          </a:p>
        </p:txBody>
      </p:sp>
    </p:spTree>
    <p:extLst>
      <p:ext uri="{BB962C8B-B14F-4D97-AF65-F5344CB8AC3E}">
        <p14:creationId xmlns:p14="http://schemas.microsoft.com/office/powerpoint/2010/main" val="1204401649"/>
      </p:ext>
    </p:extLst>
  </p:cSld>
  <p:clrMapOvr>
    <a:masterClrMapping/>
  </p:clrMapOvr>
  <p:transition spd="med" advTm="73164">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p:txBody>
          <a:bodyPr/>
          <a:lstStyle/>
          <a:p>
            <a:pPr>
              <a:defRPr/>
            </a:pPr>
            <a:r>
              <a:rPr lang="zh-CN" altLang="en-US"/>
              <a:t>西安交通大学 桂小林 </a:t>
            </a:r>
            <a:fld id="{5F3D90EF-8D24-416F-90DC-D3F1481D7AA5}" type="slidenum">
              <a:rPr lang="en-US"/>
              <a:pPr>
                <a:defRPr/>
              </a:pPr>
              <a:t>9</a:t>
            </a:fld>
            <a:endParaRPr lang="en-US"/>
          </a:p>
        </p:txBody>
      </p:sp>
      <p:sp>
        <p:nvSpPr>
          <p:cNvPr id="27955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B678707-55D6-4614-BBB6-7612B01C8964}" type="slidenum">
              <a:rPr lang="en-US" sz="1400" b="1">
                <a:solidFill>
                  <a:srgbClr val="FF3300"/>
                </a:solidFill>
                <a:effectLst>
                  <a:outerShdw blurRad="38100" dist="38100" dir="2700000" algn="tl">
                    <a:srgbClr val="C0C0C0"/>
                  </a:outerShdw>
                </a:effectLst>
              </a:rPr>
              <a:pPr algn="r">
                <a:defRPr/>
              </a:pPr>
              <a:t>9</a:t>
            </a:fld>
            <a:endParaRPr lang="en-US" sz="1400" b="1">
              <a:solidFill>
                <a:srgbClr val="FF3300"/>
              </a:solidFill>
              <a:effectLst>
                <a:outerShdw blurRad="38100" dist="38100" dir="2700000" algn="tl">
                  <a:srgbClr val="C0C0C0"/>
                </a:outerShdw>
              </a:effectLst>
            </a:endParaRPr>
          </a:p>
        </p:txBody>
      </p:sp>
      <p:sp>
        <p:nvSpPr>
          <p:cNvPr id="7172" name="Rectangle 2"/>
          <p:cNvSpPr>
            <a:spLocks noGrp="1" noChangeArrowheads="1"/>
          </p:cNvSpPr>
          <p:nvPr>
            <p:ph type="title" idx="4294967295"/>
          </p:nvPr>
        </p:nvSpPr>
        <p:spPr/>
        <p:txBody>
          <a:bodyPr/>
          <a:lstStyle/>
          <a:p>
            <a:r>
              <a:rPr lang="en-US" altLang="zh-CN" dirty="0" smtClean="0"/>
              <a:t>5</a:t>
            </a:r>
            <a:r>
              <a:rPr lang="zh-CN" altLang="en-US" dirty="0" smtClean="0"/>
              <a:t>、</a:t>
            </a:r>
            <a:r>
              <a:rPr lang="en-US" altLang="zh-CN" dirty="0" smtClean="0"/>
              <a:t>《</a:t>
            </a:r>
            <a:r>
              <a:rPr lang="zh-CN" altLang="en-US" dirty="0" smtClean="0"/>
              <a:t>物联网信息安全</a:t>
            </a:r>
            <a:r>
              <a:rPr lang="en-US" altLang="zh-CN" dirty="0" smtClean="0"/>
              <a:t>》</a:t>
            </a:r>
            <a:r>
              <a:rPr lang="zh-CN" altLang="en-US" dirty="0" smtClean="0"/>
              <a:t>课程目标</a:t>
            </a:r>
          </a:p>
        </p:txBody>
      </p:sp>
      <p:sp>
        <p:nvSpPr>
          <p:cNvPr id="7173" name="Rectangle 3"/>
          <p:cNvSpPr>
            <a:spLocks noGrp="1" noChangeArrowheads="1"/>
          </p:cNvSpPr>
          <p:nvPr>
            <p:ph type="body" idx="4294967295"/>
          </p:nvPr>
        </p:nvSpPr>
        <p:spPr>
          <a:xfrm>
            <a:off x="357188" y="1214438"/>
            <a:ext cx="8458200" cy="4987925"/>
          </a:xfrm>
          <a:noFill/>
        </p:spPr>
        <p:txBody>
          <a:bodyPr/>
          <a:lstStyle/>
          <a:p>
            <a:pPr>
              <a:lnSpc>
                <a:spcPct val="100000"/>
              </a:lnSpc>
            </a:pPr>
            <a:r>
              <a:rPr lang="zh-CN" altLang="en-US" dirty="0" smtClean="0"/>
              <a:t>本课程</a:t>
            </a:r>
            <a:r>
              <a:rPr lang="zh-CN" altLang="en-US" dirty="0"/>
              <a:t>是</a:t>
            </a:r>
            <a:r>
              <a:rPr lang="zh-CN" altLang="en-US" dirty="0" smtClean="0"/>
              <a:t>物联网工程专业的核心专业课程</a:t>
            </a:r>
            <a:endParaRPr lang="en-US" altLang="zh-CN" dirty="0" smtClean="0"/>
          </a:p>
          <a:p>
            <a:pPr lvl="1"/>
            <a:r>
              <a:rPr lang="zh-CN" altLang="zh-CN" sz="2000" b="1" dirty="0"/>
              <a:t>课程目标</a:t>
            </a:r>
            <a:r>
              <a:rPr lang="en-US" altLang="zh-CN" sz="2000" b="1" dirty="0"/>
              <a:t>1</a:t>
            </a:r>
            <a:r>
              <a:rPr lang="zh-CN" altLang="zh-CN" sz="2000" b="1" dirty="0"/>
              <a:t>：</a:t>
            </a:r>
            <a:r>
              <a:rPr lang="zh-CN" altLang="zh-CN" sz="2000" dirty="0"/>
              <a:t>掌握物联网信息安全的概念和特征，理解物联网安全体系的重要性，能够在物联网系统设计时综合考虑工程经济、安全和隐私问题。</a:t>
            </a:r>
          </a:p>
          <a:p>
            <a:pPr lvl="1"/>
            <a:r>
              <a:rPr lang="zh-CN" altLang="zh-CN" sz="2000" b="1" dirty="0"/>
              <a:t>课程目标</a:t>
            </a:r>
            <a:r>
              <a:rPr lang="en-US" altLang="zh-CN" sz="2000" b="1" dirty="0"/>
              <a:t>2</a:t>
            </a:r>
            <a:r>
              <a:rPr lang="zh-CN" altLang="zh-CN" sz="2000" b="1" dirty="0"/>
              <a:t>：</a:t>
            </a:r>
            <a:r>
              <a:rPr lang="zh-CN" altLang="zh-CN" sz="2000" dirty="0">
                <a:solidFill>
                  <a:srgbClr val="FF0000"/>
                </a:solidFill>
              </a:rPr>
              <a:t>掌握密码学、身份认证和访问控制等信 息安全基础理论，并能够在物联网信息系统中进行应用。</a:t>
            </a:r>
          </a:p>
          <a:p>
            <a:pPr lvl="1"/>
            <a:r>
              <a:rPr lang="zh-CN" altLang="zh-CN" sz="2000" b="1" dirty="0"/>
              <a:t>课程目标</a:t>
            </a:r>
            <a:r>
              <a:rPr lang="en-US" altLang="zh-CN" sz="2000" b="1" dirty="0"/>
              <a:t>3</a:t>
            </a:r>
            <a:r>
              <a:rPr lang="zh-CN" altLang="zh-CN" sz="2000" b="1" dirty="0"/>
              <a:t>：</a:t>
            </a:r>
            <a:r>
              <a:rPr lang="en-US" altLang="zh-CN" sz="2000" b="1" dirty="0"/>
              <a:t>   </a:t>
            </a:r>
            <a:r>
              <a:rPr lang="zh-CN" altLang="zh-CN" sz="2000" dirty="0"/>
              <a:t>掌握</a:t>
            </a:r>
            <a:r>
              <a:rPr lang="en-US" altLang="zh-CN" sz="2000" dirty="0"/>
              <a:t>RFID</a:t>
            </a:r>
            <a:r>
              <a:rPr lang="zh-CN" altLang="zh-CN" sz="2000" dirty="0"/>
              <a:t>和二维码的安全隐私保护原理与方法，能够利用</a:t>
            </a:r>
            <a:r>
              <a:rPr lang="en-US" altLang="zh-CN" sz="2000" dirty="0"/>
              <a:t>HASH</a:t>
            </a:r>
            <a:r>
              <a:rPr lang="zh-CN" altLang="zh-CN" sz="2000" dirty="0"/>
              <a:t>、密码学理论、</a:t>
            </a:r>
            <a:r>
              <a:rPr lang="en-US" altLang="zh-CN" sz="2000" dirty="0"/>
              <a:t>RFID</a:t>
            </a:r>
            <a:r>
              <a:rPr lang="zh-CN" altLang="zh-CN" sz="2000" dirty="0"/>
              <a:t>安全机制与协议来实现物联网的身份识别与保护。</a:t>
            </a:r>
          </a:p>
          <a:p>
            <a:pPr lvl="1"/>
            <a:r>
              <a:rPr lang="zh-CN" altLang="zh-CN" sz="2000" b="1" dirty="0"/>
              <a:t>课程目标</a:t>
            </a:r>
            <a:r>
              <a:rPr lang="en-US" altLang="zh-CN" sz="2000" b="1" dirty="0"/>
              <a:t>4</a:t>
            </a:r>
            <a:r>
              <a:rPr lang="zh-CN" altLang="zh-CN" sz="2000" b="1" dirty="0"/>
              <a:t>：</a:t>
            </a:r>
            <a:r>
              <a:rPr lang="zh-CN" altLang="zh-CN" sz="2000" dirty="0">
                <a:solidFill>
                  <a:srgbClr val="FF0000"/>
                </a:solidFill>
              </a:rPr>
              <a:t>掌握物联网信息安全中的系统安全方法和数据隐私保护机制，能够利用入侵检测、病毒查杀、</a:t>
            </a:r>
            <a:r>
              <a:rPr lang="en-US" altLang="zh-CN" sz="2000" dirty="0">
                <a:solidFill>
                  <a:srgbClr val="FF0000"/>
                </a:solidFill>
              </a:rPr>
              <a:t>k-</a:t>
            </a:r>
            <a:r>
              <a:rPr lang="zh-CN" altLang="zh-CN" sz="2000" dirty="0">
                <a:solidFill>
                  <a:srgbClr val="FF0000"/>
                </a:solidFill>
              </a:rPr>
              <a:t>匿名等技术保护物联网系统安全。</a:t>
            </a:r>
          </a:p>
          <a:p>
            <a:pPr>
              <a:lnSpc>
                <a:spcPct val="100000"/>
              </a:lnSpc>
            </a:pPr>
            <a:endParaRPr lang="zh-CN" altLang="en-US" dirty="0" smtClean="0"/>
          </a:p>
        </p:txBody>
      </p:sp>
    </p:spTree>
    <p:custDataLst>
      <p:tags r:id="rId1"/>
    </p:custDataLst>
    <p:extLst>
      <p:ext uri="{BB962C8B-B14F-4D97-AF65-F5344CB8AC3E}">
        <p14:creationId xmlns:p14="http://schemas.microsoft.com/office/powerpoint/2010/main" val="871799840"/>
      </p:ext>
    </p:extLst>
  </p:cSld>
  <p:clrMapOvr>
    <a:masterClrMapping/>
  </p:clrMapOvr>
  <p:transition spd="med" advTm="233309">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0.9|1.4|0.8"/>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4.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TIMING" val="|21.8|121.3|229.9|146|17.8|190.4|197.9"/>
</p:tagLst>
</file>

<file path=ppt/tags/tag20.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21.xml><?xml version="1.0" encoding="utf-8"?>
<p:tagLst xmlns:a="http://schemas.openxmlformats.org/drawingml/2006/main" xmlns:r="http://schemas.openxmlformats.org/officeDocument/2006/relationships" xmlns:p="http://schemas.openxmlformats.org/presentationml/2006/main">
  <p:tag name="TIMING" val="|15.9|23.2|33.5|92|68.4|9.4|29.6|48.9|33|126.6|32.9"/>
</p:tagLst>
</file>

<file path=ppt/tags/tag22.xml><?xml version="1.0" encoding="utf-8"?>
<p:tagLst xmlns:a="http://schemas.openxmlformats.org/drawingml/2006/main" xmlns:r="http://schemas.openxmlformats.org/officeDocument/2006/relationships" xmlns:p="http://schemas.openxmlformats.org/presentationml/2006/main">
  <p:tag name="TIMING" val="|14.3|1|0.8|3.6|46.8|5.1"/>
</p:tagLst>
</file>

<file path=ppt/tags/tag23.xml><?xml version="1.0" encoding="utf-8"?>
<p:tagLst xmlns:a="http://schemas.openxmlformats.org/drawingml/2006/main" xmlns:r="http://schemas.openxmlformats.org/officeDocument/2006/relationships" xmlns:p="http://schemas.openxmlformats.org/presentationml/2006/main">
  <p:tag name="TIMING" val="|2.3|0.9"/>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4|0.5|0.4"/>
</p:tagLst>
</file>

<file path=ppt/tags/tag26.xml><?xml version="1.0" encoding="utf-8"?>
<p:tagLst xmlns:a="http://schemas.openxmlformats.org/drawingml/2006/main" xmlns:r="http://schemas.openxmlformats.org/officeDocument/2006/relationships" xmlns:p="http://schemas.openxmlformats.org/presentationml/2006/main">
  <p:tag name="TIMING" val="|20.2|0.7|0.6|38.4|2.9"/>
</p:tagLst>
</file>

<file path=ppt/tags/tag27.xml><?xml version="1.0" encoding="utf-8"?>
<p:tagLst xmlns:a="http://schemas.openxmlformats.org/drawingml/2006/main" xmlns:r="http://schemas.openxmlformats.org/officeDocument/2006/relationships" xmlns:p="http://schemas.openxmlformats.org/presentationml/2006/main">
  <p:tag name="TIMING" val="|0.9|6.3|122.3"/>
</p:tagLst>
</file>

<file path=ppt/tags/tag3.xml><?xml version="1.0" encoding="utf-8"?>
<p:tagLst xmlns:a="http://schemas.openxmlformats.org/drawingml/2006/main" xmlns:r="http://schemas.openxmlformats.org/officeDocument/2006/relationships" xmlns:p="http://schemas.openxmlformats.org/presentationml/2006/main">
  <p:tag name="TIMING" val="|21.8|121.3|229.9|146|17.8|190.4|197.9"/>
</p:tagLst>
</file>

<file path=ppt/tags/tag4.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5.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9.xml><?xml version="1.0" encoding="utf-8"?>
<p:tagLst xmlns:a="http://schemas.openxmlformats.org/drawingml/2006/main" xmlns:r="http://schemas.openxmlformats.org/officeDocument/2006/relationships" xmlns:p="http://schemas.openxmlformats.org/presentationml/2006/main">
  <p:tag name="RAINPROBLEM" val="ProblemItem"/>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TotalTime>
  <Pages>0</Pages>
  <Words>3433</Words>
  <Characters>0</Characters>
  <Application>Microsoft Office PowerPoint</Application>
  <DocSecurity>0</DocSecurity>
  <PresentationFormat>全屏显示(4:3)</PresentationFormat>
  <Lines>0</Lines>
  <Paragraphs>267</Paragraphs>
  <Slides>37</Slides>
  <Notes>0</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默认设计模板</vt:lpstr>
      <vt:lpstr>PowerPoint 演示文稿</vt:lpstr>
      <vt:lpstr>前导目录</vt:lpstr>
      <vt:lpstr>1、我们身边的存在的安全风险和问题</vt:lpstr>
      <vt:lpstr>2、主要安全技术解析-1</vt:lpstr>
      <vt:lpstr>2、主要安全技术解析-2</vt:lpstr>
      <vt:lpstr>PowerPoint 演示文稿</vt:lpstr>
      <vt:lpstr>3、《物联网安全》与《网络安全》</vt:lpstr>
      <vt:lpstr>4、物联网信息安全是物联网工程专业的 核心知识体系</vt:lpstr>
      <vt:lpstr>5、《物联网信息安全》课程目标</vt:lpstr>
      <vt:lpstr>6、课程教学内容与学时初步安排-1</vt:lpstr>
      <vt:lpstr>课程教学内容与学时初步安排-2</vt:lpstr>
      <vt:lpstr>7、课程考核方式</vt:lpstr>
      <vt:lpstr>第1章  物联网安全体系</vt:lpstr>
      <vt:lpstr>本章概述</vt:lpstr>
      <vt:lpstr>1.1物联网的概念与特征</vt:lpstr>
      <vt:lpstr>1.1物联网的概念与特征</vt:lpstr>
      <vt:lpstr>物联网应用：二维码支付系统【出示二维码】</vt:lpstr>
      <vt:lpstr>手机支付安全需求迫在眉睫</vt:lpstr>
      <vt:lpstr>1.1.3 物联网的体系结构</vt:lpstr>
      <vt:lpstr>1.1.4 物联网的特征</vt:lpstr>
      <vt:lpstr>1.2 物联网的安全问题分析 </vt:lpstr>
      <vt:lpstr>物联网成信息安全“重灾区” </vt:lpstr>
      <vt:lpstr>物联网成信息安全“重灾区” </vt:lpstr>
      <vt:lpstr>物联网成信息安全“重灾区” </vt:lpstr>
      <vt:lpstr>物联网成信息安全“重灾区” </vt:lpstr>
      <vt:lpstr>1.2 物联网安全问题分析</vt:lpstr>
      <vt:lpstr>1.2.2 物联网的安全特征</vt:lpstr>
      <vt:lpstr>物联网的安全特征</vt:lpstr>
      <vt:lpstr>1.2.3 物联网的安全需求</vt:lpstr>
      <vt:lpstr>物联网的安全需求</vt:lpstr>
      <vt:lpstr>1.2.4 物联网的安全需求</vt:lpstr>
      <vt:lpstr>物联网的安全需求</vt:lpstr>
      <vt:lpstr>1.3 物联网安全体系</vt:lpstr>
      <vt:lpstr>物联网安全体系</vt:lpstr>
      <vt:lpstr>物联网安全体系</vt:lpstr>
      <vt:lpstr>本章小结</vt:lpstr>
      <vt:lpstr>THANKS！</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586</cp:revision>
  <dcterms:created xsi:type="dcterms:W3CDTF">2004-05-18T02:59:53Z</dcterms:created>
  <dcterms:modified xsi:type="dcterms:W3CDTF">2021-01-04T01:19:34Z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