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505" r:id="rId2"/>
    <p:sldId id="342" r:id="rId3"/>
    <p:sldId id="480" r:id="rId4"/>
    <p:sldId id="596" r:id="rId5"/>
    <p:sldId id="431" r:id="rId6"/>
    <p:sldId id="598" r:id="rId7"/>
    <p:sldId id="599" r:id="rId8"/>
    <p:sldId id="600" r:id="rId9"/>
    <p:sldId id="597" r:id="rId10"/>
    <p:sldId id="601" r:id="rId11"/>
    <p:sldId id="602" r:id="rId12"/>
    <p:sldId id="603" r:id="rId13"/>
    <p:sldId id="604" r:id="rId14"/>
    <p:sldId id="605" r:id="rId15"/>
    <p:sldId id="606" r:id="rId16"/>
    <p:sldId id="607" r:id="rId17"/>
    <p:sldId id="608" r:id="rId18"/>
    <p:sldId id="609" r:id="rId19"/>
    <p:sldId id="610" r:id="rId20"/>
    <p:sldId id="611" r:id="rId21"/>
    <p:sldId id="648" r:id="rId22"/>
    <p:sldId id="649" r:id="rId23"/>
    <p:sldId id="650" r:id="rId24"/>
    <p:sldId id="651" r:id="rId25"/>
    <p:sldId id="652" r:id="rId26"/>
    <p:sldId id="653" r:id="rId27"/>
    <p:sldId id="655" r:id="rId28"/>
    <p:sldId id="654" r:id="rId29"/>
    <p:sldId id="656" r:id="rId30"/>
    <p:sldId id="657" r:id="rId31"/>
    <p:sldId id="658" r:id="rId32"/>
    <p:sldId id="659" r:id="rId33"/>
    <p:sldId id="660" r:id="rId34"/>
    <p:sldId id="661" r:id="rId35"/>
    <p:sldId id="662" r:id="rId36"/>
    <p:sldId id="663" r:id="rId37"/>
    <p:sldId id="664" r:id="rId38"/>
    <p:sldId id="612" r:id="rId39"/>
    <p:sldId id="684" r:id="rId40"/>
    <p:sldId id="667" r:id="rId41"/>
    <p:sldId id="668" r:id="rId42"/>
    <p:sldId id="616" r:id="rId43"/>
    <p:sldId id="685" r:id="rId44"/>
    <p:sldId id="617" r:id="rId45"/>
    <p:sldId id="618" r:id="rId46"/>
    <p:sldId id="620" r:id="rId47"/>
    <p:sldId id="621" r:id="rId48"/>
    <p:sldId id="622" r:id="rId49"/>
    <p:sldId id="623" r:id="rId50"/>
    <p:sldId id="624" r:id="rId51"/>
    <p:sldId id="625" r:id="rId52"/>
    <p:sldId id="626" r:id="rId53"/>
    <p:sldId id="627" r:id="rId54"/>
    <p:sldId id="628" r:id="rId55"/>
    <p:sldId id="629" r:id="rId56"/>
    <p:sldId id="630" r:id="rId57"/>
    <p:sldId id="631" r:id="rId58"/>
    <p:sldId id="632" r:id="rId59"/>
    <p:sldId id="634" r:id="rId60"/>
    <p:sldId id="635" r:id="rId61"/>
    <p:sldId id="636" r:id="rId62"/>
    <p:sldId id="638" r:id="rId63"/>
    <p:sldId id="639" r:id="rId64"/>
    <p:sldId id="640" r:id="rId65"/>
    <p:sldId id="641" r:id="rId66"/>
    <p:sldId id="642" r:id="rId67"/>
    <p:sldId id="643" r:id="rId68"/>
    <p:sldId id="683" r:id="rId69"/>
    <p:sldId id="682" r:id="rId70"/>
    <p:sldId id="644" r:id="rId71"/>
    <p:sldId id="645" r:id="rId72"/>
    <p:sldId id="646" r:id="rId73"/>
    <p:sldId id="647" r:id="rId74"/>
    <p:sldId id="669" r:id="rId75"/>
    <p:sldId id="670" r:id="rId76"/>
    <p:sldId id="671" r:id="rId77"/>
    <p:sldId id="672" r:id="rId78"/>
    <p:sldId id="674" r:id="rId79"/>
    <p:sldId id="673" r:id="rId80"/>
    <p:sldId id="675" r:id="rId81"/>
    <p:sldId id="676" r:id="rId82"/>
    <p:sldId id="677" r:id="rId83"/>
    <p:sldId id="678" r:id="rId84"/>
    <p:sldId id="679" r:id="rId85"/>
    <p:sldId id="680" r:id="rId86"/>
    <p:sldId id="681" r:id="rId87"/>
    <p:sldId id="441" r:id="rId8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7" autoAdjust="0"/>
  </p:normalViewPr>
  <p:slideViewPr>
    <p:cSldViewPr>
      <p:cViewPr varScale="1">
        <p:scale>
          <a:sx n="83" d="100"/>
          <a:sy n="83" d="100"/>
        </p:scale>
        <p:origin x="-14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91140"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79FD586F-4E07-421E-A0F7-115A67128031}" type="slidenum">
              <a:rPr lang="en-US"/>
              <a:pPr>
                <a:defRPr/>
              </a:pPr>
              <a:t>‹#›</a:t>
            </a:fld>
            <a:endParaRPr lang="en-US"/>
          </a:p>
        </p:txBody>
      </p:sp>
    </p:spTree>
    <p:extLst>
      <p:ext uri="{BB962C8B-B14F-4D97-AF65-F5344CB8AC3E}">
        <p14:creationId xmlns:p14="http://schemas.microsoft.com/office/powerpoint/2010/main" val="2067928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xfrm>
            <a:off x="992188" y="768350"/>
            <a:ext cx="5114925" cy="3836988"/>
          </a:xfrm>
        </p:spPr>
      </p:sp>
      <p:sp>
        <p:nvSpPr>
          <p:cNvPr id="921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ECD58C25-9AA7-4668-BBBE-F87D72BBAD4A}" type="slidenum">
              <a:rPr lang="en-US" altLang="zh-CN" sz="1300" smtClean="0"/>
              <a:pPr eaLnBrk="1" hangingPunct="1">
                <a:spcBef>
                  <a:spcPct val="0"/>
                </a:spcBef>
              </a:pPr>
              <a:t>39</a:t>
            </a:fld>
            <a:endParaRPr lang="en-US" altLang="zh-CN"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31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31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4B0517DF-7558-4E0B-B076-FEE5E089D36E}" type="slidenum">
              <a:rPr lang="zh-CN" altLang="en-US" sz="1300" smtClean="0">
                <a:latin typeface="Arial" charset="0"/>
              </a:rPr>
              <a:pPr eaLnBrk="1" hangingPunct="1">
                <a:spcBef>
                  <a:spcPct val="0"/>
                </a:spcBef>
              </a:pPr>
              <a:t>53</a:t>
            </a:fld>
            <a:endParaRPr lang="zh-CN" altLang="en-US" sz="13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42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AE3FDF01-C6F1-4FC9-AE15-018ABC637C1E}" type="slidenum">
              <a:rPr lang="zh-CN" altLang="en-US" sz="1300" smtClean="0">
                <a:latin typeface="Arial" charset="0"/>
              </a:rPr>
              <a:pPr eaLnBrk="1" hangingPunct="1">
                <a:spcBef>
                  <a:spcPct val="0"/>
                </a:spcBef>
              </a:pPr>
              <a:t>57</a:t>
            </a:fld>
            <a:endParaRPr lang="en-US" altLang="zh-CN" sz="13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52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52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38B1E8C3-6890-47D3-8226-EEE1D332CF10}" type="slidenum">
              <a:rPr lang="zh-CN" altLang="en-US" sz="1300" smtClean="0">
                <a:latin typeface="Arial" charset="0"/>
              </a:rPr>
              <a:pPr eaLnBrk="1" hangingPunct="1">
                <a:spcBef>
                  <a:spcPct val="0"/>
                </a:spcBef>
              </a:pPr>
              <a:t>62</a:t>
            </a:fld>
            <a:endParaRPr lang="en-US" altLang="zh-CN" sz="13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xfrm>
            <a:off x="992188" y="768350"/>
            <a:ext cx="5114925" cy="3836988"/>
          </a:xfrm>
        </p:spPr>
      </p:sp>
      <p:sp>
        <p:nvSpPr>
          <p:cNvPr id="962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a:p>
            <a:r>
              <a:rPr lang="zh-CN" altLang="zh-CN" smtClean="0"/>
              <a:t>图</a:t>
            </a:r>
            <a:r>
              <a:rPr lang="en-US" altLang="zh-CN" smtClean="0"/>
              <a:t>3-14 </a:t>
            </a:r>
            <a:r>
              <a:rPr lang="zh-CN" altLang="zh-CN" smtClean="0"/>
              <a:t>加密检索模型</a:t>
            </a:r>
          </a:p>
          <a:p>
            <a:endParaRPr lang="zh-CN" altLang="en-US" smtClean="0"/>
          </a:p>
        </p:txBody>
      </p:sp>
      <p:sp>
        <p:nvSpPr>
          <p:cNvPr id="962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53099555-6B01-4CB8-980C-3832A4651EFE}" type="slidenum">
              <a:rPr lang="en-US" altLang="zh-CN" sz="1300" smtClean="0"/>
              <a:pPr eaLnBrk="1" hangingPunct="1">
                <a:spcBef>
                  <a:spcPct val="0"/>
                </a:spcBef>
              </a:pPr>
              <a:t>78</a:t>
            </a:fld>
            <a:endParaRPr lang="en-US" altLang="zh-CN"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992188" y="768350"/>
            <a:ext cx="5114925" cy="3836988"/>
          </a:xfrm>
        </p:spPr>
      </p:sp>
      <p:sp>
        <p:nvSpPr>
          <p:cNvPr id="972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a:p>
            <a:r>
              <a:rPr lang="zh-CN" altLang="zh-CN" smtClean="0"/>
              <a:t>图</a:t>
            </a:r>
            <a:r>
              <a:rPr lang="en-US" altLang="zh-CN" smtClean="0"/>
              <a:t>3-14 </a:t>
            </a:r>
            <a:r>
              <a:rPr lang="zh-CN" altLang="zh-CN" smtClean="0"/>
              <a:t>加密检索模型</a:t>
            </a:r>
          </a:p>
          <a:p>
            <a:endParaRPr lang="zh-CN" altLang="en-US" smtClean="0"/>
          </a:p>
        </p:txBody>
      </p:sp>
      <p:sp>
        <p:nvSpPr>
          <p:cNvPr id="972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F02A3A9D-3A3B-47F0-A07B-25C06ECCE6A6}" type="slidenum">
              <a:rPr lang="en-US" altLang="zh-CN" sz="1300" smtClean="0"/>
              <a:pPr eaLnBrk="1" hangingPunct="1">
                <a:spcBef>
                  <a:spcPct val="0"/>
                </a:spcBef>
              </a:pPr>
              <a:t>79</a:t>
            </a:fld>
            <a:endParaRPr lang="en-US" altLang="zh-CN"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D11D664-7C22-44B4-BE33-80B78246250A}" type="slidenum">
              <a:rPr lang="en-US"/>
              <a:pPr>
                <a:defRPr/>
              </a:pPr>
              <a:t>‹#›</a:t>
            </a:fld>
            <a:endParaRPr lang="en-US"/>
          </a:p>
        </p:txBody>
      </p:sp>
    </p:spTree>
    <p:extLst>
      <p:ext uri="{BB962C8B-B14F-4D97-AF65-F5344CB8AC3E}">
        <p14:creationId xmlns:p14="http://schemas.microsoft.com/office/powerpoint/2010/main" val="3770792924"/>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689C462-8BF4-447B-AFEA-9D4D43E2A1B8}" type="slidenum">
              <a:rPr lang="en-US"/>
              <a:pPr>
                <a:defRPr/>
              </a:pPr>
              <a:t>‹#›</a:t>
            </a:fld>
            <a:endParaRPr lang="en-US"/>
          </a:p>
        </p:txBody>
      </p:sp>
    </p:spTree>
    <p:extLst>
      <p:ext uri="{BB962C8B-B14F-4D97-AF65-F5344CB8AC3E}">
        <p14:creationId xmlns:p14="http://schemas.microsoft.com/office/powerpoint/2010/main" val="2360691635"/>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8AA0D2A-566D-4A98-B605-2A9798065E3C}" type="slidenum">
              <a:rPr lang="en-US"/>
              <a:pPr>
                <a:defRPr/>
              </a:pPr>
              <a:t>‹#›</a:t>
            </a:fld>
            <a:endParaRPr lang="en-US"/>
          </a:p>
        </p:txBody>
      </p:sp>
    </p:spTree>
    <p:extLst>
      <p:ext uri="{BB962C8B-B14F-4D97-AF65-F5344CB8AC3E}">
        <p14:creationId xmlns:p14="http://schemas.microsoft.com/office/powerpoint/2010/main" val="95853763"/>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4870DFE6-2268-4E6B-A116-F57144FDB7AC}" type="slidenum">
              <a:rPr lang="en-US"/>
              <a:pPr>
                <a:defRPr/>
              </a:pPr>
              <a:t>‹#›</a:t>
            </a:fld>
            <a:endParaRPr lang="en-US"/>
          </a:p>
        </p:txBody>
      </p:sp>
    </p:spTree>
    <p:extLst>
      <p:ext uri="{BB962C8B-B14F-4D97-AF65-F5344CB8AC3E}">
        <p14:creationId xmlns:p14="http://schemas.microsoft.com/office/powerpoint/2010/main" val="44354567"/>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16E1A28-DE57-41ED-AAAA-D3DE85E47B24}" type="slidenum">
              <a:rPr lang="en-US"/>
              <a:pPr>
                <a:defRPr/>
              </a:pPr>
              <a:t>‹#›</a:t>
            </a:fld>
            <a:endParaRPr lang="en-US"/>
          </a:p>
        </p:txBody>
      </p:sp>
    </p:spTree>
    <p:extLst>
      <p:ext uri="{BB962C8B-B14F-4D97-AF65-F5344CB8AC3E}">
        <p14:creationId xmlns:p14="http://schemas.microsoft.com/office/powerpoint/2010/main" val="234450533"/>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100F863-5A9A-4EB1-8B29-4D354854448B}" type="slidenum">
              <a:rPr lang="en-US"/>
              <a:pPr>
                <a:defRPr/>
              </a:pPr>
              <a:t>‹#›</a:t>
            </a:fld>
            <a:endParaRPr lang="en-US"/>
          </a:p>
        </p:txBody>
      </p:sp>
    </p:spTree>
    <p:extLst>
      <p:ext uri="{BB962C8B-B14F-4D97-AF65-F5344CB8AC3E}">
        <p14:creationId xmlns:p14="http://schemas.microsoft.com/office/powerpoint/2010/main" val="2516302046"/>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0D598A53-71DE-4737-868F-E5180A074BD4}" type="slidenum">
              <a:rPr lang="en-US"/>
              <a:pPr>
                <a:defRPr/>
              </a:pPr>
              <a:t>‹#›</a:t>
            </a:fld>
            <a:endParaRPr lang="en-US"/>
          </a:p>
        </p:txBody>
      </p:sp>
    </p:spTree>
    <p:extLst>
      <p:ext uri="{BB962C8B-B14F-4D97-AF65-F5344CB8AC3E}">
        <p14:creationId xmlns:p14="http://schemas.microsoft.com/office/powerpoint/2010/main" val="2560140404"/>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587416BE-0AFC-42A0-A401-A538B28CA525}" type="slidenum">
              <a:rPr lang="en-US"/>
              <a:pPr>
                <a:defRPr/>
              </a:pPr>
              <a:t>‹#›</a:t>
            </a:fld>
            <a:endParaRPr lang="en-US"/>
          </a:p>
        </p:txBody>
      </p:sp>
    </p:spTree>
    <p:extLst>
      <p:ext uri="{BB962C8B-B14F-4D97-AF65-F5344CB8AC3E}">
        <p14:creationId xmlns:p14="http://schemas.microsoft.com/office/powerpoint/2010/main" val="2452656707"/>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7244F1E5-9BA6-4196-AC96-91AEAE8BA21A}" type="slidenum">
              <a:rPr lang="en-US"/>
              <a:pPr>
                <a:defRPr/>
              </a:pPr>
              <a:t>‹#›</a:t>
            </a:fld>
            <a:endParaRPr lang="en-US"/>
          </a:p>
        </p:txBody>
      </p:sp>
    </p:spTree>
    <p:extLst>
      <p:ext uri="{BB962C8B-B14F-4D97-AF65-F5344CB8AC3E}">
        <p14:creationId xmlns:p14="http://schemas.microsoft.com/office/powerpoint/2010/main" val="95319558"/>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688CD7D6-D25B-4506-A4CA-2DFC281200F3}" type="slidenum">
              <a:rPr lang="en-US"/>
              <a:pPr>
                <a:defRPr/>
              </a:pPr>
              <a:t>‹#›</a:t>
            </a:fld>
            <a:endParaRPr lang="en-US"/>
          </a:p>
        </p:txBody>
      </p:sp>
    </p:spTree>
    <p:extLst>
      <p:ext uri="{BB962C8B-B14F-4D97-AF65-F5344CB8AC3E}">
        <p14:creationId xmlns:p14="http://schemas.microsoft.com/office/powerpoint/2010/main" val="2224530678"/>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B1A6F4D-15A0-4FDF-B3A4-B31E372732CF}" type="slidenum">
              <a:rPr lang="en-US"/>
              <a:pPr>
                <a:defRPr/>
              </a:pPr>
              <a:t>‹#›</a:t>
            </a:fld>
            <a:endParaRPr lang="en-US"/>
          </a:p>
        </p:txBody>
      </p:sp>
    </p:spTree>
    <p:extLst>
      <p:ext uri="{BB962C8B-B14F-4D97-AF65-F5344CB8AC3E}">
        <p14:creationId xmlns:p14="http://schemas.microsoft.com/office/powerpoint/2010/main" val="3575943692"/>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21A0648C-BA9E-4002-BA61-08023EAD59DD}" type="slidenum">
              <a:rPr lang="en-US"/>
              <a:pPr>
                <a:defRPr/>
              </a:pPr>
              <a:t>‹#›</a:t>
            </a:fld>
            <a:endParaRPr lang="en-US"/>
          </a:p>
        </p:txBody>
      </p:sp>
    </p:spTree>
    <p:extLst>
      <p:ext uri="{BB962C8B-B14F-4D97-AF65-F5344CB8AC3E}">
        <p14:creationId xmlns:p14="http://schemas.microsoft.com/office/powerpoint/2010/main" val="2247990004"/>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4398C6AB-59B6-4FB7-9FEE-77729BE6A729}"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7.emf"/><Relationship Id="rId4" Type="http://schemas.openxmlformats.org/officeDocument/2006/relationships/oleObject" Target="../embeddings/oleObject6.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3.wmf"/></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idx="4294967295"/>
          </p:nvPr>
        </p:nvSpPr>
        <p:spPr>
          <a:xfrm>
            <a:off x="685800" y="2130425"/>
            <a:ext cx="7772400" cy="1470025"/>
          </a:xfrm>
        </p:spPr>
        <p:txBody>
          <a:bodyPr/>
          <a:lstStyle/>
          <a:p>
            <a:pPr algn="ctr"/>
            <a:r>
              <a:rPr lang="zh-CN" altLang="en-US" sz="4400" dirty="0" smtClean="0">
                <a:solidFill>
                  <a:srgbClr val="FF0000"/>
                </a:solidFill>
              </a:rPr>
              <a:t>物联网信息安全</a:t>
            </a:r>
            <a:r>
              <a:rPr lang="en-US" altLang="zh-CN" dirty="0" smtClean="0"/>
              <a:t/>
            </a:r>
            <a:br>
              <a:rPr lang="en-US" altLang="zh-CN" dirty="0" smtClean="0"/>
            </a:br>
            <a:r>
              <a:rPr lang="zh-CN" altLang="en-US" dirty="0" smtClean="0"/>
              <a:t>（第</a:t>
            </a:r>
            <a:r>
              <a:rPr lang="en-US" altLang="zh-CN" dirty="0" smtClean="0"/>
              <a:t>6</a:t>
            </a:r>
            <a:r>
              <a:rPr lang="zh-CN" altLang="en-US" dirty="0" smtClean="0"/>
              <a:t>章 物联网隐私保护）</a:t>
            </a:r>
          </a:p>
        </p:txBody>
      </p:sp>
      <p:sp>
        <p:nvSpPr>
          <p:cNvPr id="2051" name="Rectangle 5"/>
          <p:cNvSpPr>
            <a:spLocks noGrp="1" noChangeArrowheads="1"/>
          </p:cNvSpPr>
          <p:nvPr>
            <p:ph type="subTitle" idx="4294967295"/>
          </p:nvPr>
        </p:nvSpPr>
        <p:spPr>
          <a:xfrm>
            <a:off x="1371600" y="3886200"/>
            <a:ext cx="6400800" cy="1752600"/>
          </a:xfrm>
          <a:noFill/>
        </p:spPr>
        <p:txBody>
          <a:bodyPr/>
          <a:lstStyle/>
          <a:p>
            <a:pPr marL="0" indent="0" algn="ctr">
              <a:buFontTx/>
              <a:buNone/>
            </a:pPr>
            <a:r>
              <a:rPr lang="zh-CN" altLang="en-US" dirty="0" smtClean="0"/>
              <a:t>桂小林</a:t>
            </a:r>
            <a:endParaRPr lang="en-US" altLang="zh-CN" dirty="0" smtClean="0"/>
          </a:p>
          <a:p>
            <a:pPr marL="0" indent="0" algn="ctr">
              <a:buFontTx/>
              <a:buNone/>
            </a:pPr>
            <a:r>
              <a:rPr lang="zh-CN" altLang="en-US" dirty="0"/>
              <a:t>西安交通大学</a:t>
            </a:r>
            <a:endParaRPr lang="zh-CN" altLang="en-US" dirty="0" smtClean="0"/>
          </a:p>
          <a:p>
            <a:pPr marL="0" indent="0" algn="ctr">
              <a:buFontTx/>
              <a:buNone/>
            </a:pPr>
            <a:r>
              <a:rPr lang="en-US" altLang="zh-CN" dirty="0" smtClean="0"/>
              <a:t>2020.12.16</a:t>
            </a: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738D466-8A7D-4D0D-8492-76EFDD6E735E}" type="slidenum">
              <a:rPr lang="en-US" sz="1400" b="1">
                <a:solidFill>
                  <a:srgbClr val="FF3300"/>
                </a:solidFill>
                <a:effectLst>
                  <a:outerShdw blurRad="38100" dist="38100" dir="2700000" algn="tl">
                    <a:srgbClr val="C0C0C0"/>
                  </a:outerShdw>
                </a:effectLst>
              </a:rPr>
              <a:pPr algn="r">
                <a:defRPr/>
              </a:pPr>
              <a:t>10</a:t>
            </a:fld>
            <a:endParaRPr lang="en-US" sz="1400" b="1" dirty="0">
              <a:solidFill>
                <a:srgbClr val="FF3300"/>
              </a:solidFill>
              <a:effectLst>
                <a:outerShdw blurRad="38100" dist="38100" dir="2700000" algn="tl">
                  <a:srgbClr val="C0C0C0"/>
                </a:outerShdw>
              </a:effectLst>
            </a:endParaRPr>
          </a:p>
        </p:txBody>
      </p:sp>
      <p:sp>
        <p:nvSpPr>
          <p:cNvPr id="11267"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342900" lvl="1" indent="-342900">
              <a:lnSpc>
                <a:spcPct val="110000"/>
              </a:lnSpc>
              <a:spcBef>
                <a:spcPct val="20000"/>
              </a:spcBef>
              <a:spcAft>
                <a:spcPct val="0"/>
              </a:spcAft>
              <a:buSzPct val="96000"/>
              <a:buFont typeface="Wingdings" pitchFamily="2" charset="2"/>
              <a:buChar char="u"/>
              <a:defRPr/>
            </a:pPr>
            <a:r>
              <a:rPr lang="en-US" altLang="zh-CN" sz="2800" dirty="0" smtClean="0">
                <a:latin typeface="+mn-ea"/>
                <a:ea typeface="+mn-ea"/>
              </a:rPr>
              <a:t>6.2.1 </a:t>
            </a:r>
            <a:r>
              <a:rPr lang="zh-CN" altLang="en-US" sz="2800" b="0" dirty="0" smtClean="0">
                <a:solidFill>
                  <a:schemeClr val="tx1">
                    <a:lumMod val="95000"/>
                    <a:lumOff val="5000"/>
                  </a:schemeClr>
                </a:solidFill>
                <a:latin typeface="+mn-ea"/>
                <a:ea typeface="+mn-ea"/>
              </a:rPr>
              <a:t>隐私</a:t>
            </a:r>
            <a:r>
              <a:rPr lang="zh-CN" altLang="en-US" sz="2800" b="0" dirty="0">
                <a:solidFill>
                  <a:schemeClr val="tx1">
                    <a:lumMod val="95000"/>
                    <a:lumOff val="5000"/>
                  </a:schemeClr>
                </a:solidFill>
                <a:latin typeface="+mn-ea"/>
                <a:ea typeface="+mn-ea"/>
              </a:rPr>
              <a:t>度量的概念</a:t>
            </a:r>
            <a:endParaRPr lang="en-US" altLang="zh-CN" sz="2800" b="0" dirty="0">
              <a:solidFill>
                <a:schemeClr val="tx1">
                  <a:lumMod val="95000"/>
                  <a:lumOff val="5000"/>
                </a:schemeClr>
              </a:solidFill>
              <a:latin typeface="+mn-ea"/>
              <a:ea typeface="+mn-ea"/>
            </a:endParaRPr>
          </a:p>
          <a:p>
            <a:pPr marL="742950" lvl="2" indent="-342900">
              <a:lnSpc>
                <a:spcPct val="110000"/>
              </a:lnSpc>
              <a:buSzPct val="96000"/>
              <a:buFontTx/>
              <a:buBlip>
                <a:blip r:embed="rId2"/>
              </a:buBlip>
              <a:defRPr/>
            </a:pPr>
            <a:r>
              <a:rPr lang="zh-CN" altLang="zh-CN" sz="2800" b="0" dirty="0" smtClean="0">
                <a:solidFill>
                  <a:schemeClr val="tx1"/>
                </a:solidFill>
                <a:latin typeface="+mj-ea"/>
                <a:cs typeface="+mn-cs"/>
              </a:rPr>
              <a:t>隐私度量是</a:t>
            </a:r>
            <a:r>
              <a:rPr lang="zh-CN" altLang="zh-CN" sz="2800" b="0" dirty="0">
                <a:solidFill>
                  <a:schemeClr val="tx1"/>
                </a:solidFill>
                <a:latin typeface="+mj-ea"/>
                <a:cs typeface="+mn-cs"/>
              </a:rPr>
              <a:t>指用来评估个人的隐私水平及隐私保护技术应用于实际生活中能达到的效果，同时也为了测量“隐私”这个概念</a:t>
            </a:r>
            <a:r>
              <a:rPr lang="zh-CN" altLang="zh-CN" sz="2800" b="0" dirty="0" smtClean="0">
                <a:solidFill>
                  <a:schemeClr val="tx1"/>
                </a:solidFill>
                <a:latin typeface="+mj-ea"/>
                <a:cs typeface="+mn-cs"/>
              </a:rPr>
              <a:t>。</a:t>
            </a:r>
            <a:endParaRPr lang="en-US" altLang="zh-CN" sz="2800" b="0" dirty="0" smtClean="0">
              <a:solidFill>
                <a:schemeClr val="tx1"/>
              </a:solidFill>
              <a:latin typeface="+mj-ea"/>
              <a:cs typeface="+mn-cs"/>
            </a:endParaRPr>
          </a:p>
          <a:p>
            <a:pPr marL="742950" lvl="2" indent="-342900">
              <a:lnSpc>
                <a:spcPct val="110000"/>
              </a:lnSpc>
              <a:buSzPct val="96000"/>
              <a:buFontTx/>
              <a:buBlip>
                <a:blip r:embed="rId2"/>
              </a:buBlip>
              <a:defRPr/>
            </a:pPr>
            <a:r>
              <a:rPr lang="zh-CN" altLang="en-US" sz="2800" b="0" dirty="0">
                <a:solidFill>
                  <a:schemeClr val="tx1"/>
                </a:solidFill>
                <a:latin typeface="+mj-ea"/>
                <a:cs typeface="+mn-cs"/>
              </a:rPr>
              <a:t>本书</a:t>
            </a:r>
            <a:r>
              <a:rPr lang="zh-CN" altLang="en-US" sz="2800" b="0" dirty="0" smtClean="0">
                <a:solidFill>
                  <a:schemeClr val="tx1"/>
                </a:solidFill>
                <a:latin typeface="+mj-ea"/>
                <a:cs typeface="+mn-cs"/>
              </a:rPr>
              <a:t>主要从数据库隐私、位置隐私、数据隐私三个方面介绍隐私度量方法及标准</a:t>
            </a:r>
            <a:endParaRPr lang="en-US" altLang="zh-CN" sz="2800" b="0" dirty="0">
              <a:solidFill>
                <a:schemeClr val="tx1"/>
              </a:solidFill>
              <a:latin typeface="+mj-ea"/>
              <a:cs typeface="+mn-cs"/>
            </a:endParaRP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539772F-275B-44FF-835D-59A195468A0D}" type="slidenum">
              <a:rPr lang="en-US" sz="1400" b="1">
                <a:solidFill>
                  <a:srgbClr val="FF3300"/>
                </a:solidFill>
                <a:effectLst>
                  <a:outerShdw blurRad="38100" dist="38100" dir="2700000" algn="tl">
                    <a:srgbClr val="C0C0C0"/>
                  </a:outerShdw>
                </a:effectLst>
              </a:rPr>
              <a:pPr algn="r">
                <a:defRPr/>
              </a:pPr>
              <a:t>11</a:t>
            </a:fld>
            <a:endParaRPr lang="en-US" sz="1400" b="1" dirty="0">
              <a:solidFill>
                <a:srgbClr val="FF3300"/>
              </a:solidFill>
              <a:effectLst>
                <a:outerShdw blurRad="38100" dist="38100" dir="2700000" algn="tl">
                  <a:srgbClr val="C0C0C0"/>
                </a:outerShdw>
              </a:effectLst>
            </a:endParaRPr>
          </a:p>
        </p:txBody>
      </p:sp>
      <p:sp>
        <p:nvSpPr>
          <p:cNvPr id="12291"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smtClean="0">
                <a:solidFill>
                  <a:schemeClr val="tx1"/>
                </a:solidFill>
                <a:ea typeface="+mn-ea"/>
                <a:cs typeface="+mn-cs"/>
              </a:rPr>
              <a:t>隐私保护度</a:t>
            </a:r>
            <a:r>
              <a:rPr lang="zh-CN" altLang="zh-CN" sz="2800" b="0" dirty="0" smtClean="0">
                <a:solidFill>
                  <a:schemeClr val="tx1"/>
                </a:solidFill>
                <a:ea typeface="+mn-ea"/>
                <a:cs typeface="+mn-cs"/>
              </a:rPr>
              <a:t>。</a:t>
            </a:r>
            <a:r>
              <a:rPr lang="zh-CN" altLang="zh-CN" sz="2800" dirty="0">
                <a:solidFill>
                  <a:schemeClr val="tx1">
                    <a:lumMod val="95000"/>
                    <a:lumOff val="5000"/>
                  </a:schemeClr>
                </a:solidFill>
              </a:rPr>
              <a:t>通常通过发布数据的披露风险来反映。披露风险越小，隐私保护度越</a:t>
            </a:r>
            <a:r>
              <a:rPr lang="zh-CN" altLang="zh-CN" sz="2800" dirty="0" smtClean="0">
                <a:solidFill>
                  <a:schemeClr val="tx1">
                    <a:lumMod val="95000"/>
                    <a:lumOff val="5000"/>
                  </a:schemeClr>
                </a:solidFill>
              </a:rPr>
              <a:t>高</a:t>
            </a:r>
            <a:r>
              <a:rPr lang="zh-CN" altLang="en-US" sz="2800" dirty="0" smtClean="0">
                <a:solidFill>
                  <a:schemeClr val="tx1">
                    <a:lumMod val="95000"/>
                    <a:lumOff val="5000"/>
                  </a:schemeClr>
                </a:solidFill>
              </a:rPr>
              <a:t>。</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b="0" dirty="0">
                <a:solidFill>
                  <a:schemeClr val="tx1"/>
                </a:solidFill>
                <a:ea typeface="+mn-ea"/>
                <a:cs typeface="+mn-cs"/>
              </a:rPr>
              <a:t>数据的可用性</a:t>
            </a:r>
            <a:r>
              <a:rPr lang="zh-CN" altLang="zh-CN" sz="2800" b="0" dirty="0" smtClean="0">
                <a:solidFill>
                  <a:schemeClr val="tx1"/>
                </a:solidFill>
                <a:ea typeface="+mn-ea"/>
                <a:cs typeface="+mn-cs"/>
              </a:rPr>
              <a:t>。</a:t>
            </a:r>
            <a:r>
              <a:rPr lang="zh-CN" altLang="zh-CN" sz="2800" dirty="0" smtClean="0">
                <a:solidFill>
                  <a:schemeClr val="tx1">
                    <a:lumMod val="85000"/>
                    <a:lumOff val="15000"/>
                  </a:schemeClr>
                </a:solidFill>
              </a:rPr>
              <a:t>对</a:t>
            </a:r>
            <a:r>
              <a:rPr lang="zh-CN" altLang="zh-CN" sz="2800" dirty="0">
                <a:solidFill>
                  <a:schemeClr val="tx1">
                    <a:lumMod val="85000"/>
                    <a:lumOff val="15000"/>
                  </a:schemeClr>
                </a:solidFill>
              </a:rPr>
              <a:t>发布数据质量的度量，它反映通过隐私保护技术处理后数据的信息丢失。数据缺损越高，信息丢失越多，数据利用率越低。</a:t>
            </a:r>
            <a:endParaRPr lang="en-US" altLang="zh-CN" sz="2800" b="0" dirty="0">
              <a:solidFill>
                <a:schemeClr val="tx1">
                  <a:lumMod val="85000"/>
                  <a:lumOff val="1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648280C-490B-47E9-8140-300137E1E5AF}" type="slidenum">
              <a:rPr lang="en-US" sz="1400" b="1">
                <a:solidFill>
                  <a:srgbClr val="FF3300"/>
                </a:solidFill>
                <a:effectLst>
                  <a:outerShdw blurRad="38100" dist="38100" dir="2700000" algn="tl">
                    <a:srgbClr val="C0C0C0"/>
                  </a:outerShdw>
                </a:effectLst>
              </a:rPr>
              <a:pPr algn="r">
                <a:defRPr/>
              </a:pPr>
              <a:t>12</a:t>
            </a:fld>
            <a:endParaRPr lang="en-US" sz="1400" b="1" dirty="0">
              <a:solidFill>
                <a:srgbClr val="FF3300"/>
              </a:solidFill>
              <a:effectLst>
                <a:outerShdw blurRad="38100" dist="38100" dir="2700000" algn="tl">
                  <a:srgbClr val="C0C0C0"/>
                </a:outerShdw>
              </a:effectLst>
            </a:endParaRPr>
          </a:p>
        </p:txBody>
      </p:sp>
      <p:sp>
        <p:nvSpPr>
          <p:cNvPr id="13315"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位置</a:t>
            </a:r>
            <a:r>
              <a:rPr lang="zh-CN" altLang="en-US" sz="2800" b="0" dirty="0" smtClean="0">
                <a:solidFill>
                  <a:schemeClr val="tx1">
                    <a:lumMod val="95000"/>
                    <a:lumOff val="5000"/>
                  </a:schemeClr>
                </a:solidFill>
                <a:ea typeface="+mn-ea"/>
                <a:cs typeface="+mn-cs"/>
              </a:rPr>
              <a:t>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smtClean="0">
                <a:solidFill>
                  <a:srgbClr val="FF0000"/>
                </a:solidFill>
                <a:ea typeface="+mn-ea"/>
                <a:cs typeface="+mn-cs"/>
              </a:rPr>
              <a:t>隐私保护度</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通常</a:t>
            </a:r>
            <a:r>
              <a:rPr lang="zh-CN" altLang="zh-CN" sz="2800" dirty="0" smtClean="0">
                <a:solidFill>
                  <a:schemeClr val="tx1">
                    <a:lumMod val="95000"/>
                    <a:lumOff val="5000"/>
                  </a:schemeClr>
                </a:solidFill>
              </a:rPr>
              <a:t>通过</a:t>
            </a:r>
            <a:r>
              <a:rPr lang="zh-CN" altLang="en-US" sz="2800" dirty="0" smtClean="0">
                <a:solidFill>
                  <a:schemeClr val="tx1">
                    <a:lumMod val="95000"/>
                    <a:lumOff val="5000"/>
                  </a:schemeClr>
                </a:solidFill>
              </a:rPr>
              <a:t>位置隐私的</a:t>
            </a:r>
            <a:r>
              <a:rPr lang="zh-CN" altLang="zh-CN" sz="2800" dirty="0" smtClean="0">
                <a:solidFill>
                  <a:schemeClr val="tx1">
                    <a:lumMod val="95000"/>
                    <a:lumOff val="5000"/>
                  </a:schemeClr>
                </a:solidFill>
              </a:rPr>
              <a:t>披露</a:t>
            </a:r>
            <a:r>
              <a:rPr lang="zh-CN" altLang="zh-CN" sz="2800" dirty="0">
                <a:solidFill>
                  <a:schemeClr val="tx1">
                    <a:lumMod val="95000"/>
                    <a:lumOff val="5000"/>
                  </a:schemeClr>
                </a:solidFill>
              </a:rPr>
              <a:t>风险来反映。披露风险越小，隐私保护度越</a:t>
            </a:r>
            <a:r>
              <a:rPr lang="zh-CN" altLang="zh-CN" sz="2800" dirty="0" smtClean="0">
                <a:solidFill>
                  <a:schemeClr val="tx1">
                    <a:lumMod val="95000"/>
                    <a:lumOff val="5000"/>
                  </a:schemeClr>
                </a:solidFill>
              </a:rPr>
              <a:t>高</a:t>
            </a:r>
            <a:r>
              <a:rPr lang="zh-CN" altLang="en-US" sz="2800" dirty="0" smtClean="0">
                <a:solidFill>
                  <a:schemeClr val="tx1">
                    <a:lumMod val="95000"/>
                    <a:lumOff val="5000"/>
                  </a:schemeClr>
                </a:solidFill>
              </a:rPr>
              <a:t>。</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服务质量</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用于衡量隐私算法的优劣，在相同的隐私保护度下，服务质量越高说明隐私保护算法越好。一般情况下，服务质量由查询响应时间、计算和通信开销、查询结果的精确性等来衡量。</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4AF8C87-8212-4914-AD8E-FA44A9B29668}" type="slidenum">
              <a:rPr lang="en-US" sz="1400" b="1">
                <a:solidFill>
                  <a:srgbClr val="FF3300"/>
                </a:solidFill>
                <a:effectLst>
                  <a:outerShdw blurRad="38100" dist="38100" dir="2700000" algn="tl">
                    <a:srgbClr val="C0C0C0"/>
                  </a:outerShdw>
                </a:effectLst>
              </a:rPr>
              <a:pPr algn="r">
                <a:defRPr/>
              </a:pPr>
              <a:t>13</a:t>
            </a:fld>
            <a:endParaRPr lang="en-US" sz="1400" b="1" dirty="0">
              <a:solidFill>
                <a:srgbClr val="FF3300"/>
              </a:solidFill>
              <a:effectLst>
                <a:outerShdw blurRad="38100" dist="38100" dir="2700000" algn="tl">
                  <a:srgbClr val="C0C0C0"/>
                </a:outerShdw>
              </a:effectLst>
            </a:endParaRPr>
          </a:p>
        </p:txBody>
      </p:sp>
      <p:sp>
        <p:nvSpPr>
          <p:cNvPr id="14339"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数据</a:t>
            </a:r>
            <a:r>
              <a:rPr lang="zh-CN" altLang="en-US" sz="2800" b="0" dirty="0" smtClean="0">
                <a:solidFill>
                  <a:schemeClr val="tx1">
                    <a:lumMod val="95000"/>
                    <a:lumOff val="5000"/>
                  </a:schemeClr>
                </a:solidFill>
                <a:ea typeface="+mn-ea"/>
                <a:cs typeface="+mn-cs"/>
              </a:rPr>
              <a:t>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机密性</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数据必须按照数据拥有者的要求保证一定的秘密性，不会被非授权的第三方非法获知。</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完整性</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完整性是指信息安全、精确与有效，不因为人为的因素而改变信息原有的内容、形式和流向，即不能被未授权的第三方修改。</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b="0" dirty="0" smtClean="0">
                <a:solidFill>
                  <a:srgbClr val="FF0000"/>
                </a:solidFill>
                <a:ea typeface="+mn-ea"/>
                <a:cs typeface="+mn-cs"/>
              </a:rPr>
              <a:t>可用性</a:t>
            </a:r>
            <a:r>
              <a:rPr lang="zh-CN" altLang="en-US" sz="2800" b="0" dirty="0">
                <a:solidFill>
                  <a:srgbClr val="FF0000"/>
                </a:solidFill>
                <a:ea typeface="+mn-ea"/>
                <a:cs typeface="+mn-cs"/>
              </a:rPr>
              <a:t>。</a:t>
            </a:r>
            <a:r>
              <a:rPr lang="zh-CN" altLang="zh-CN" sz="2800" dirty="0">
                <a:solidFill>
                  <a:schemeClr val="tx1">
                    <a:lumMod val="95000"/>
                    <a:lumOff val="5000"/>
                  </a:schemeClr>
                </a:solidFill>
              </a:rPr>
              <a:t>保证数据资源能够提供既定的功能，无论何时何地，只要需要即可使用，而不</a:t>
            </a:r>
            <a:r>
              <a:rPr lang="zh-CN" altLang="en-US" sz="2800" dirty="0">
                <a:solidFill>
                  <a:schemeClr val="tx1">
                    <a:lumMod val="95000"/>
                    <a:lumOff val="5000"/>
                  </a:schemeClr>
                </a:solidFill>
              </a:rPr>
              <a:t>因</a:t>
            </a:r>
            <a:r>
              <a:rPr lang="zh-CN" altLang="zh-CN" sz="2800" dirty="0">
                <a:solidFill>
                  <a:schemeClr val="tx1">
                    <a:lumMod val="95000"/>
                    <a:lumOff val="5000"/>
                  </a:schemeClr>
                </a:solidFill>
              </a:rPr>
              <a:t>系统故障和误操作等</a:t>
            </a:r>
            <a:r>
              <a:rPr lang="zh-CN" altLang="zh-CN" sz="2800" dirty="0" smtClean="0">
                <a:solidFill>
                  <a:schemeClr val="tx1">
                    <a:lumMod val="95000"/>
                    <a:lumOff val="5000"/>
                  </a:schemeClr>
                </a:solidFill>
              </a:rPr>
              <a:t>使资源</a:t>
            </a:r>
            <a:r>
              <a:rPr lang="zh-CN" altLang="zh-CN" sz="2800" dirty="0">
                <a:solidFill>
                  <a:schemeClr val="tx1">
                    <a:lumMod val="95000"/>
                    <a:lumOff val="5000"/>
                  </a:schemeClr>
                </a:solidFill>
              </a:rPr>
              <a:t>丢失或妨碍对资源的使</a:t>
            </a:r>
            <a:r>
              <a:rPr lang="zh-CN" altLang="en-US" sz="2800" dirty="0">
                <a:solidFill>
                  <a:schemeClr val="tx1">
                    <a:lumMod val="95000"/>
                    <a:lumOff val="5000"/>
                  </a:schemeClr>
                </a:solidFill>
              </a:rPr>
              <a:t>用</a:t>
            </a:r>
            <a:r>
              <a:rPr lang="zh-CN" altLang="en-US" sz="2800" dirty="0" smtClean="0">
                <a:solidFill>
                  <a:schemeClr val="tx1">
                    <a:lumMod val="95000"/>
                    <a:lumOff val="5000"/>
                  </a:schemeClr>
                </a:solidFill>
              </a:rPr>
              <a:t>。</a:t>
            </a:r>
            <a:endParaRPr lang="en-US" altLang="zh-CN" sz="2800"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DA7960B-4907-42A6-A754-7A781041BC5B}" type="slidenum">
              <a:rPr lang="en-US" sz="1400" b="1">
                <a:solidFill>
                  <a:srgbClr val="FF3300"/>
                </a:solidFill>
                <a:effectLst>
                  <a:outerShdw blurRad="38100" dist="38100" dir="2700000" algn="tl">
                    <a:srgbClr val="C0C0C0"/>
                  </a:outerShdw>
                </a:effectLst>
              </a:rPr>
              <a:pPr algn="r">
                <a:defRPr/>
              </a:pPr>
              <a:t>14</a:t>
            </a:fld>
            <a:endParaRPr lang="en-US" sz="1400" b="1" dirty="0">
              <a:solidFill>
                <a:srgbClr val="FF3300"/>
              </a:solidFill>
              <a:effectLst>
                <a:outerShdw blurRad="38100" dist="38100" dir="2700000" algn="tl">
                  <a:srgbClr val="C0C0C0"/>
                </a:outerShdw>
              </a:effectLst>
            </a:endParaRPr>
          </a:p>
        </p:txBody>
      </p:sp>
      <p:sp>
        <p:nvSpPr>
          <p:cNvPr id="15363"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6.3.1 </a:t>
            </a:r>
            <a:r>
              <a:rPr lang="zh-CN" altLang="en-US" sz="2800" b="0" dirty="0" smtClean="0">
                <a:solidFill>
                  <a:schemeClr val="tx1">
                    <a:lumMod val="95000"/>
                    <a:lumOff val="5000"/>
                  </a:schemeClr>
                </a:solidFill>
                <a:ea typeface="+mn-ea"/>
                <a:cs typeface="+mn-cs"/>
              </a:rPr>
              <a:t>隐私威胁模型</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用户在网络中使用数据库、位置服务、数据等资源时，会在网络中留下大量的个人信息，而网络实体、服务提供商以及网络侦听者等都可能是不可信</a:t>
            </a:r>
            <a:r>
              <a:rPr lang="zh-CN" altLang="zh-CN" sz="2800" dirty="0">
                <a:solidFill>
                  <a:schemeClr val="tx1">
                    <a:lumMod val="95000"/>
                    <a:lumOff val="5000"/>
                  </a:schemeClr>
                </a:solidFill>
              </a:rPr>
              <a:t>。</a:t>
            </a:r>
            <a:r>
              <a:rPr lang="zh-CN" altLang="en-US" sz="2800" dirty="0">
                <a:solidFill>
                  <a:schemeClr val="tx1">
                    <a:lumMod val="95000"/>
                    <a:lumOff val="5000"/>
                  </a:schemeClr>
                </a:solidFill>
              </a:rPr>
              <a:t>它们 会通过这些个人遗留在网络中的信息，推理用户的个人敏感信息，对用户的隐私构成严重的威胁。</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为了保护个人隐私，需要保护用户的私人数据不被泄露给不可信的第三方。</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D9ACF54-210C-4FE6-949F-1ED8782462DA}" type="slidenum">
              <a:rPr lang="en-US" sz="1400" b="1">
                <a:solidFill>
                  <a:srgbClr val="FF3300"/>
                </a:solidFill>
                <a:effectLst>
                  <a:outerShdw blurRad="38100" dist="38100" dir="2700000" algn="tl">
                    <a:srgbClr val="C0C0C0"/>
                  </a:outerShdw>
                </a:effectLst>
              </a:rPr>
              <a:pPr algn="r">
                <a:defRPr/>
              </a:pPr>
              <a:t>15</a:t>
            </a:fld>
            <a:endParaRPr lang="en-US" sz="1400" b="1" dirty="0">
              <a:solidFill>
                <a:srgbClr val="FF3300"/>
              </a:solidFill>
              <a:effectLst>
                <a:outerShdw blurRad="38100" dist="38100" dir="2700000" algn="tl">
                  <a:srgbClr val="C0C0C0"/>
                </a:outerShdw>
              </a:effectLst>
            </a:endParaRPr>
          </a:p>
        </p:txBody>
      </p:sp>
      <p:sp>
        <p:nvSpPr>
          <p:cNvPr id="16387"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a:t>基于数据失真的技术</a:t>
            </a:r>
            <a:r>
              <a:rPr lang="zh-CN" altLang="zh-CN" sz="2800" dirty="0" smtClean="0"/>
              <a:t>。</a:t>
            </a:r>
            <a:r>
              <a:rPr lang="zh-CN" altLang="zh-CN" sz="2800" dirty="0" smtClean="0">
                <a:solidFill>
                  <a:schemeClr val="tx1">
                    <a:lumMod val="95000"/>
                    <a:lumOff val="5000"/>
                  </a:schemeClr>
                </a:solidFill>
              </a:rPr>
              <a:t>使</a:t>
            </a:r>
            <a:r>
              <a:rPr lang="zh-CN" altLang="zh-CN" sz="2800" dirty="0">
                <a:solidFill>
                  <a:schemeClr val="tx1">
                    <a:lumMod val="95000"/>
                    <a:lumOff val="5000"/>
                  </a:schemeClr>
                </a:solidFill>
              </a:rPr>
              <a:t>敏感数据失真但同时保持某些数据或数据属性不变的方法</a:t>
            </a:r>
            <a:r>
              <a:rPr lang="zh-CN" altLang="zh-CN" sz="2800" dirty="0" smtClean="0">
                <a:solidFill>
                  <a:schemeClr val="tx1">
                    <a:lumMod val="95000"/>
                    <a:lumOff val="5000"/>
                  </a:schemeClr>
                </a:solidFill>
              </a:rPr>
              <a:t>。如采用</a:t>
            </a:r>
            <a:r>
              <a:rPr lang="zh-CN" altLang="zh-CN" sz="2800" dirty="0">
                <a:solidFill>
                  <a:schemeClr val="tx1">
                    <a:lumMod val="95000"/>
                    <a:lumOff val="5000"/>
                  </a:schemeClr>
                </a:solidFill>
              </a:rPr>
              <a:t>添加噪声、交换等技术对原始数据进行扰动处理，但要求保证处理后的数据仍然可以保持某些统计方面的性质，以便进行数据挖据等操作</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基于数据加密的技术</a:t>
            </a:r>
            <a:r>
              <a:rPr lang="zh-CN" altLang="zh-CN" sz="2800" dirty="0" smtClean="0"/>
              <a:t>。</a:t>
            </a:r>
            <a:r>
              <a:rPr lang="zh-CN" altLang="zh-CN" sz="2800" dirty="0" smtClean="0">
                <a:solidFill>
                  <a:schemeClr val="tx1">
                    <a:lumMod val="95000"/>
                    <a:lumOff val="5000"/>
                  </a:schemeClr>
                </a:solidFill>
              </a:rPr>
              <a:t>采用</a:t>
            </a:r>
            <a:r>
              <a:rPr lang="zh-CN" altLang="zh-CN" sz="2800" dirty="0">
                <a:solidFill>
                  <a:schemeClr val="tx1">
                    <a:lumMod val="95000"/>
                    <a:lumOff val="5000"/>
                  </a:schemeClr>
                </a:solidFill>
              </a:rPr>
              <a:t>加密技术在数据挖掘过程中隐藏敏感数据的方法，多用于分布式应用环境，如安全多方计算</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32559AB-D466-4B63-A5B9-6BCA3A07ABE9}" type="slidenum">
              <a:rPr lang="en-US" sz="1400" b="1">
                <a:solidFill>
                  <a:srgbClr val="FF3300"/>
                </a:solidFill>
                <a:effectLst>
                  <a:outerShdw blurRad="38100" dist="38100" dir="2700000" algn="tl">
                    <a:srgbClr val="C0C0C0"/>
                  </a:outerShdw>
                </a:effectLst>
              </a:rPr>
              <a:pPr algn="r">
                <a:defRPr/>
              </a:pPr>
              <a:t>16</a:t>
            </a:fld>
            <a:endParaRPr lang="en-US" sz="1400" b="1" dirty="0">
              <a:solidFill>
                <a:srgbClr val="FF3300"/>
              </a:solidFill>
              <a:effectLst>
                <a:outerShdw blurRad="38100" dist="38100" dir="2700000" algn="tl">
                  <a:srgbClr val="C0C0C0"/>
                </a:outerShdw>
              </a:effectLst>
            </a:endParaRPr>
          </a:p>
        </p:txBody>
      </p:sp>
      <p:sp>
        <p:nvSpPr>
          <p:cNvPr id="17411"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位置</a:t>
            </a:r>
            <a:r>
              <a:rPr lang="zh-CN" altLang="en-US" sz="2800" b="0" dirty="0" smtClean="0">
                <a:solidFill>
                  <a:schemeClr val="tx1">
                    <a:lumMod val="95000"/>
                    <a:lumOff val="5000"/>
                  </a:schemeClr>
                </a:solidFill>
                <a:ea typeface="+mn-ea"/>
                <a:cs typeface="+mn-cs"/>
              </a:rPr>
              <a:t>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smtClean="0"/>
              <a:t>基于</a:t>
            </a:r>
            <a:r>
              <a:rPr lang="zh-CN" altLang="en-US" sz="2800" dirty="0" smtClean="0"/>
              <a:t>隐私保护策略的技术</a:t>
            </a:r>
            <a:r>
              <a:rPr lang="zh-CN" altLang="zh-CN" sz="2800" dirty="0" smtClean="0"/>
              <a:t>。</a:t>
            </a:r>
            <a:r>
              <a:rPr lang="zh-CN" altLang="zh-CN" sz="2800" dirty="0">
                <a:solidFill>
                  <a:schemeClr val="tx1">
                    <a:lumMod val="95000"/>
                    <a:lumOff val="5000"/>
                  </a:schemeClr>
                </a:solidFill>
              </a:rPr>
              <a:t>通过制定一些常用的隐私管理规则和可信任的隐私协定来约束服务提供商能公平、安全的</a:t>
            </a:r>
            <a:r>
              <a:rPr lang="zh-CN" altLang="zh-CN" sz="2800" dirty="0" smtClean="0">
                <a:solidFill>
                  <a:schemeClr val="tx1">
                    <a:lumMod val="95000"/>
                    <a:lumOff val="5000"/>
                  </a:schemeClr>
                </a:solidFill>
              </a:rPr>
              <a:t>使用个人</a:t>
            </a:r>
            <a:r>
              <a:rPr lang="zh-CN" altLang="zh-CN" sz="2800" dirty="0">
                <a:solidFill>
                  <a:schemeClr val="tx1">
                    <a:lumMod val="95000"/>
                    <a:lumOff val="5000"/>
                  </a:schemeClr>
                </a:solidFill>
              </a:rPr>
              <a:t>位置信息。</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smtClean="0"/>
              <a:t>基于</a:t>
            </a:r>
            <a:r>
              <a:rPr lang="zh-CN" altLang="zh-CN" sz="2800" dirty="0"/>
              <a:t>匿名和混淆技术</a:t>
            </a:r>
            <a:r>
              <a:rPr lang="zh-CN" altLang="zh-CN" sz="2800" dirty="0" smtClean="0"/>
              <a:t>的</a:t>
            </a:r>
            <a:r>
              <a:rPr lang="zh-CN" altLang="en-US" sz="2800" dirty="0" smtClean="0"/>
              <a:t>技术。</a:t>
            </a:r>
            <a:r>
              <a:rPr lang="zh-CN" altLang="zh-CN" sz="2800" dirty="0">
                <a:solidFill>
                  <a:schemeClr val="tx1">
                    <a:lumMod val="95000"/>
                    <a:lumOff val="5000"/>
                  </a:schemeClr>
                </a:solidFill>
              </a:rPr>
              <a:t>利用匿名和混淆技术分隔</a:t>
            </a:r>
            <a:r>
              <a:rPr lang="zh-CN" altLang="zh-CN" sz="2800" dirty="0" smtClean="0">
                <a:solidFill>
                  <a:schemeClr val="tx1">
                    <a:lumMod val="95000"/>
                    <a:lumOff val="5000"/>
                  </a:schemeClr>
                </a:solidFill>
              </a:rPr>
              <a:t>用户身份</a:t>
            </a:r>
            <a:r>
              <a:rPr lang="zh-CN" altLang="zh-CN" sz="2800" dirty="0">
                <a:solidFill>
                  <a:schemeClr val="tx1">
                    <a:lumMod val="95000"/>
                    <a:lumOff val="5000"/>
                  </a:schemeClr>
                </a:solidFill>
              </a:rPr>
              <a:t>标识和其所在的位置信息、降低用户位置信息的</a:t>
            </a:r>
            <a:r>
              <a:rPr lang="zh-CN" altLang="zh-CN" sz="2800" dirty="0" smtClean="0">
                <a:solidFill>
                  <a:schemeClr val="tx1">
                    <a:lumMod val="95000"/>
                    <a:lumOff val="5000"/>
                  </a:schemeClr>
                </a:solidFill>
              </a:rPr>
              <a:t>精度</a:t>
            </a:r>
            <a:r>
              <a:rPr lang="zh-CN" altLang="zh-CN" sz="2800" dirty="0">
                <a:solidFill>
                  <a:schemeClr val="tx1">
                    <a:lumMod val="95000"/>
                    <a:lumOff val="5000"/>
                  </a:schemeClr>
                </a:solidFill>
              </a:rPr>
              <a:t>以达到隐私保护的</a:t>
            </a:r>
            <a:r>
              <a:rPr lang="zh-CN" altLang="zh-CN" sz="2800" dirty="0" smtClean="0">
                <a:solidFill>
                  <a:schemeClr val="tx1">
                    <a:lumMod val="95000"/>
                    <a:lumOff val="5000"/>
                  </a:schemeClr>
                </a:solidFill>
              </a:rPr>
              <a:t>目的</a:t>
            </a:r>
            <a:r>
              <a:rPr lang="zh-CN" altLang="en-US"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基于空间加密的方法</a:t>
            </a:r>
            <a:r>
              <a:rPr lang="zh-CN" altLang="zh-CN" sz="2800" dirty="0" smtClean="0"/>
              <a:t>。</a:t>
            </a:r>
            <a:r>
              <a:rPr lang="zh-CN" altLang="zh-CN" sz="2800" dirty="0" smtClean="0">
                <a:solidFill>
                  <a:schemeClr val="tx1">
                    <a:lumMod val="95000"/>
                    <a:lumOff val="5000"/>
                  </a:schemeClr>
                </a:solidFill>
              </a:rPr>
              <a:t>通过</a:t>
            </a:r>
            <a:r>
              <a:rPr lang="zh-CN" altLang="zh-CN" sz="2800" dirty="0">
                <a:solidFill>
                  <a:schemeClr val="tx1">
                    <a:lumMod val="95000"/>
                    <a:lumOff val="5000"/>
                  </a:schemeClr>
                </a:solidFill>
              </a:rPr>
              <a:t>对位置加密达到匿名的效果。</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9F9C811-92FA-4BD7-B843-027B6900967F}" type="slidenum">
              <a:rPr lang="en-US" sz="1400" b="1">
                <a:solidFill>
                  <a:srgbClr val="FF3300"/>
                </a:solidFill>
                <a:effectLst>
                  <a:outerShdw blurRad="38100" dist="38100" dir="2700000" algn="tl">
                    <a:srgbClr val="C0C0C0"/>
                  </a:outerShdw>
                </a:effectLst>
              </a:rPr>
              <a:pPr algn="r">
                <a:defRPr/>
              </a:pPr>
              <a:t>17</a:t>
            </a:fld>
            <a:endParaRPr lang="en-US" sz="1400" b="1" dirty="0">
              <a:solidFill>
                <a:srgbClr val="FF3300"/>
              </a:solidFill>
              <a:effectLst>
                <a:outerShdw blurRad="38100" dist="38100" dir="2700000" algn="tl">
                  <a:srgbClr val="C0C0C0"/>
                </a:outerShdw>
              </a:effectLst>
            </a:endParaRPr>
          </a:p>
        </p:txBody>
      </p:sp>
      <p:sp>
        <p:nvSpPr>
          <p:cNvPr id="18435"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a:t>基于数据失真的技术</a:t>
            </a:r>
            <a:r>
              <a:rPr lang="zh-CN" altLang="zh-CN" sz="2800" dirty="0" smtClean="0"/>
              <a:t>。</a:t>
            </a:r>
            <a:r>
              <a:rPr lang="zh-CN" altLang="zh-CN" sz="2800" dirty="0" smtClean="0">
                <a:solidFill>
                  <a:schemeClr val="tx1">
                    <a:lumMod val="95000"/>
                    <a:lumOff val="5000"/>
                  </a:schemeClr>
                </a:solidFill>
              </a:rPr>
              <a:t>使</a:t>
            </a:r>
            <a:r>
              <a:rPr lang="zh-CN" altLang="zh-CN" sz="2800" dirty="0">
                <a:solidFill>
                  <a:schemeClr val="tx1">
                    <a:lumMod val="95000"/>
                    <a:lumOff val="5000"/>
                  </a:schemeClr>
                </a:solidFill>
              </a:rPr>
              <a:t>敏感数据失真但同时保持某些数据或数据属性不变的方法</a:t>
            </a:r>
            <a:r>
              <a:rPr lang="zh-CN" altLang="zh-CN" sz="2800" dirty="0" smtClean="0">
                <a:solidFill>
                  <a:schemeClr val="tx1">
                    <a:lumMod val="95000"/>
                    <a:lumOff val="5000"/>
                  </a:schemeClr>
                </a:solidFill>
              </a:rPr>
              <a:t>。如采用</a:t>
            </a:r>
            <a:r>
              <a:rPr lang="zh-CN" altLang="zh-CN" sz="2800" dirty="0">
                <a:solidFill>
                  <a:schemeClr val="tx1">
                    <a:lumMod val="95000"/>
                    <a:lumOff val="5000"/>
                  </a:schemeClr>
                </a:solidFill>
              </a:rPr>
              <a:t>添加噪声、交换等技术对原始数据进行扰动处理，但要求保证处理后的数据仍然可以保持某些统计方面的性质，以便进行数据挖据等操作</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基于数据加密的技术</a:t>
            </a:r>
            <a:r>
              <a:rPr lang="zh-CN" altLang="zh-CN" sz="2800" dirty="0" smtClean="0"/>
              <a:t>。</a:t>
            </a:r>
            <a:r>
              <a:rPr lang="zh-CN" altLang="zh-CN" sz="2800" dirty="0" smtClean="0">
                <a:solidFill>
                  <a:schemeClr val="tx1">
                    <a:lumMod val="95000"/>
                    <a:lumOff val="5000"/>
                  </a:schemeClr>
                </a:solidFill>
              </a:rPr>
              <a:t>采用</a:t>
            </a:r>
            <a:r>
              <a:rPr lang="zh-CN" altLang="zh-CN" sz="2800" dirty="0">
                <a:solidFill>
                  <a:schemeClr val="tx1">
                    <a:lumMod val="95000"/>
                    <a:lumOff val="5000"/>
                  </a:schemeClr>
                </a:solidFill>
              </a:rPr>
              <a:t>加密技术在数据挖掘过程中隐藏敏感数据的方法，多用于分布式应用环境，如安全多方</a:t>
            </a:r>
            <a:r>
              <a:rPr lang="zh-CN" altLang="zh-CN" sz="2800" dirty="0" smtClean="0">
                <a:solidFill>
                  <a:schemeClr val="tx1">
                    <a:lumMod val="95000"/>
                    <a:lumOff val="5000"/>
                  </a:schemeClr>
                </a:solidFill>
              </a:rPr>
              <a:t>计算</a:t>
            </a:r>
            <a:r>
              <a:rPr lang="zh-CN" altLang="en-US" sz="2800" dirty="0" smtClean="0">
                <a:solidFill>
                  <a:schemeClr val="tx1">
                    <a:lumMod val="95000"/>
                    <a:lumOff val="5000"/>
                  </a:schemeClr>
                </a:solidFill>
              </a:rPr>
              <a:t>。</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5306CE4-247E-4525-9DB7-555AE7F93EB9}" type="slidenum">
              <a:rPr lang="en-US" sz="1400" b="1">
                <a:solidFill>
                  <a:srgbClr val="FF3300"/>
                </a:solidFill>
                <a:effectLst>
                  <a:outerShdw blurRad="38100" dist="38100" dir="2700000" algn="tl">
                    <a:srgbClr val="C0C0C0"/>
                  </a:outerShdw>
                </a:effectLst>
              </a:rPr>
              <a:pPr algn="r">
                <a:defRPr/>
              </a:pPr>
              <a:t>18</a:t>
            </a:fld>
            <a:endParaRPr lang="en-US" sz="1400" b="1" dirty="0">
              <a:solidFill>
                <a:srgbClr val="FF3300"/>
              </a:solidFill>
              <a:effectLst>
                <a:outerShdw blurRad="38100" dist="38100" dir="2700000" algn="tl">
                  <a:srgbClr val="C0C0C0"/>
                </a:outerShdw>
              </a:effectLst>
            </a:endParaRPr>
          </a:p>
        </p:txBody>
      </p:sp>
      <p:sp>
        <p:nvSpPr>
          <p:cNvPr id="19459"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smtClean="0"/>
              <a:t>支持</a:t>
            </a:r>
            <a:r>
              <a:rPr lang="zh-CN" altLang="zh-CN" sz="2800" dirty="0"/>
              <a:t>计算的加密技术</a:t>
            </a:r>
            <a:r>
              <a:rPr lang="zh-CN" altLang="zh-CN" sz="2800" dirty="0" smtClean="0"/>
              <a:t>。</a:t>
            </a:r>
            <a:r>
              <a:rPr lang="zh-CN" altLang="zh-CN" sz="2800" dirty="0">
                <a:solidFill>
                  <a:schemeClr val="tx1">
                    <a:lumMod val="95000"/>
                    <a:lumOff val="5000"/>
                  </a:schemeClr>
                </a:solidFill>
              </a:rPr>
              <a:t>是一类能满足支持隐私保护的计算模式（如算数运算、字符运算等）的要求，通过加密手段保证数据的机密性，同时密文能支持某些计算功能的加密方案的统称</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支持检索的加密技术</a:t>
            </a:r>
            <a:r>
              <a:rPr lang="zh-CN" altLang="zh-CN" sz="2800" dirty="0" smtClean="0"/>
              <a:t>。</a:t>
            </a:r>
            <a:r>
              <a:rPr lang="zh-CN" altLang="zh-CN" sz="2800" dirty="0" smtClean="0">
                <a:solidFill>
                  <a:schemeClr val="tx1">
                    <a:lumMod val="95000"/>
                    <a:lumOff val="5000"/>
                  </a:schemeClr>
                </a:solidFill>
              </a:rPr>
              <a:t>指数</a:t>
            </a:r>
            <a:r>
              <a:rPr lang="zh-CN" altLang="zh-CN" sz="2800" dirty="0">
                <a:solidFill>
                  <a:schemeClr val="tx1">
                    <a:lumMod val="95000"/>
                    <a:lumOff val="5000"/>
                  </a:schemeClr>
                </a:solidFill>
              </a:rPr>
              <a:t>据在加密状态下可以对数据进行精确检索和模糊检索，从而保护数据隐私的技术</a:t>
            </a:r>
            <a:r>
              <a:rPr lang="zh-CN" altLang="en-US" sz="2800" dirty="0">
                <a:solidFill>
                  <a:schemeClr val="tx1">
                    <a:lumMod val="95000"/>
                    <a:lumOff val="5000"/>
                  </a:schemeClr>
                </a:solidFill>
              </a:rPr>
              <a:t>。</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12A493C-AD2D-4386-B564-0B75BFD5BFDA}" type="slidenum">
              <a:rPr lang="en-US" sz="1400" b="1">
                <a:solidFill>
                  <a:srgbClr val="FF3300"/>
                </a:solidFill>
                <a:effectLst>
                  <a:outerShdw blurRad="38100" dist="38100" dir="2700000" algn="tl">
                    <a:srgbClr val="C0C0C0"/>
                  </a:outerShdw>
                </a:effectLst>
              </a:rPr>
              <a:pPr algn="r">
                <a:defRPr/>
              </a:pPr>
              <a:t>19</a:t>
            </a:fld>
            <a:endParaRPr lang="en-US" sz="1400" b="1" dirty="0">
              <a:solidFill>
                <a:srgbClr val="FF3300"/>
              </a:solidFill>
              <a:effectLst>
                <a:outerShdw blurRad="38100" dist="38100" dir="2700000" algn="tl">
                  <a:srgbClr val="C0C0C0"/>
                </a:outerShdw>
              </a:effectLst>
            </a:endParaRPr>
          </a:p>
        </p:txBody>
      </p:sp>
      <p:sp>
        <p:nvSpPr>
          <p:cNvPr id="2048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a:solidFill>
                  <a:schemeClr val="tx1">
                    <a:lumMod val="95000"/>
                    <a:lumOff val="5000"/>
                  </a:schemeClr>
                </a:solidFill>
                <a:ea typeface="+mn-ea"/>
                <a:cs typeface="+mn-cs"/>
              </a:rPr>
              <a:t>基本</a:t>
            </a:r>
            <a:r>
              <a:rPr lang="zh-CN" altLang="en-US" sz="2800" b="0" dirty="0" smtClean="0">
                <a:solidFill>
                  <a:schemeClr val="tx1">
                    <a:lumMod val="95000"/>
                    <a:lumOff val="5000"/>
                  </a:schemeClr>
                </a:solidFill>
                <a:ea typeface="+mn-ea"/>
                <a:cs typeface="+mn-cs"/>
              </a:rPr>
              <a:t>概念和威胁模型</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隐私保护技术集中</a:t>
            </a:r>
            <a:r>
              <a:rPr lang="zh-CN" altLang="en-US" sz="2800" b="0" dirty="0" smtClean="0">
                <a:solidFill>
                  <a:schemeClr val="tx1">
                    <a:lumMod val="95000"/>
                    <a:lumOff val="5000"/>
                  </a:schemeClr>
                </a:solidFill>
                <a:ea typeface="+mn-ea"/>
                <a:cs typeface="+mn-cs"/>
              </a:rPr>
              <a:t>在数据挖掘和数据发布两个领域</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zh-CN" sz="2800" dirty="0"/>
              <a:t>数据挖掘中的</a:t>
            </a:r>
            <a:r>
              <a:rPr lang="zh-CN" altLang="zh-CN" sz="2800" dirty="0" smtClean="0"/>
              <a:t>隐私保护</a:t>
            </a:r>
            <a:r>
              <a:rPr lang="en-US" altLang="zh-CN" sz="2800" dirty="0" smtClean="0"/>
              <a:t> </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如何在保护用户隐私的前提下，能进行有效的数据挖掘</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3"/>
              </a:buBlip>
              <a:defRPr/>
            </a:pPr>
            <a:r>
              <a:rPr lang="zh-CN" altLang="zh-CN" sz="2800" dirty="0"/>
              <a:t>数据发布中的</a:t>
            </a:r>
            <a:r>
              <a:rPr lang="zh-CN" altLang="zh-CN" sz="2800" dirty="0" smtClean="0"/>
              <a:t>隐私保护</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如何在保护用户隐私的前提下，发布用户的数据以供第三方有效的研究和使用</a:t>
            </a:r>
            <a:r>
              <a:rPr lang="zh-CN" altLang="zh-CN" sz="2800" dirty="0" smtClean="0">
                <a:solidFill>
                  <a:schemeClr val="tx1">
                    <a:lumMod val="95000"/>
                    <a:lumOff val="5000"/>
                  </a:schemeClr>
                </a:solidFill>
              </a:rPr>
              <a:t>。</a:t>
            </a:r>
            <a:endParaRPr lang="en-US" altLang="zh-CN" sz="2800" dirty="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0486" name="对象 2"/>
          <p:cNvGraphicFramePr>
            <a:graphicFrameLocks noChangeAspect="1"/>
          </p:cNvGraphicFramePr>
          <p:nvPr/>
        </p:nvGraphicFramePr>
        <p:xfrm>
          <a:off x="4859338" y="4652963"/>
          <a:ext cx="3602037" cy="1892300"/>
        </p:xfrm>
        <a:graphic>
          <a:graphicData uri="http://schemas.openxmlformats.org/presentationml/2006/ole">
            <mc:AlternateContent xmlns:mc="http://schemas.openxmlformats.org/markup-compatibility/2006">
              <mc:Choice xmlns:v="urn:schemas-microsoft-com:vml" Requires="v">
                <p:oleObj spid="_x0000_s20494" name="Visio" r:id="rId4" imgW="3006990" imgH="1584295" progId="Visio.Drawing.11">
                  <p:embed/>
                </p:oleObj>
              </mc:Choice>
              <mc:Fallback>
                <p:oleObj name="Visio" r:id="rId4" imgW="3006990" imgH="1584295"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652963"/>
                        <a:ext cx="36020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0FFBC1F-2628-46B7-BD6F-B27CAA2A7514}" type="slidenum">
              <a:rPr lang="en-US" sz="1400" b="1">
                <a:solidFill>
                  <a:srgbClr val="FF3300"/>
                </a:solidFill>
                <a:effectLst>
                  <a:outerShdw blurRad="38100" dist="38100" dir="2700000" algn="tl">
                    <a:srgbClr val="C0C0C0"/>
                  </a:outerShdw>
                </a:effectLst>
              </a:rPr>
              <a:pPr algn="r">
                <a:defRPr/>
              </a:pPr>
              <a:t>2</a:t>
            </a:fld>
            <a:endParaRPr lang="en-US" sz="1400" b="1" dirty="0">
              <a:solidFill>
                <a:srgbClr val="FF3300"/>
              </a:solidFill>
              <a:effectLst>
                <a:outerShdw blurRad="38100" dist="38100" dir="2700000" algn="tl">
                  <a:srgbClr val="C0C0C0"/>
                </a:outerShdw>
              </a:effectLst>
            </a:endParaRPr>
          </a:p>
        </p:txBody>
      </p:sp>
      <p:sp>
        <p:nvSpPr>
          <p:cNvPr id="34820" name="Rectangle 3"/>
          <p:cNvSpPr>
            <a:spLocks noGrp="1" noChangeArrowheads="1"/>
          </p:cNvSpPr>
          <p:nvPr>
            <p:ph type="body" idx="4294967295"/>
          </p:nvPr>
        </p:nvSpPr>
        <p:spPr/>
        <p:txBody>
          <a:bodyPr/>
          <a:lstStyle/>
          <a:p>
            <a:pPr eaLnBrk="1" hangingPunct="1">
              <a:buFontTx/>
              <a:buNone/>
              <a:defRPr/>
            </a:pPr>
            <a:r>
              <a:rPr lang="en-US" altLang="zh-CN" dirty="0" smtClean="0">
                <a:effectLst>
                  <a:outerShdw blurRad="38100" dist="38100" dir="2700000" algn="tl">
                    <a:srgbClr val="C0C0C0"/>
                  </a:outerShdw>
                </a:effectLst>
                <a:hlinkClick r:id="rId2" action="ppaction://hlinksldjump"/>
              </a:rPr>
              <a:t>6.1 </a:t>
            </a:r>
            <a:r>
              <a:rPr lang="zh-CN" altLang="en-US" dirty="0" smtClean="0">
                <a:effectLst>
                  <a:outerShdw blurRad="38100" dist="38100" dir="2700000" algn="tl">
                    <a:srgbClr val="C0C0C0"/>
                  </a:outerShdw>
                </a:effectLst>
                <a:hlinkClick r:id="rId2" action="ppaction://hlinksldjump"/>
              </a:rPr>
              <a:t>隐私定义</a:t>
            </a:r>
            <a:endParaRPr lang="zh-CN" altLang="en-US"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2" action="ppaction://hlinksldjump"/>
              </a:rPr>
              <a:t>6.</a:t>
            </a:r>
            <a:r>
              <a:rPr lang="en-US" dirty="0" smtClean="0">
                <a:effectLst>
                  <a:outerShdw blurRad="38100" dist="38100" dir="2700000" algn="tl">
                    <a:srgbClr val="C0C0C0"/>
                  </a:outerShdw>
                </a:effectLst>
                <a:hlinkClick r:id="rId2" action="ppaction://hlinksldjump"/>
              </a:rPr>
              <a:t>2 </a:t>
            </a:r>
            <a:r>
              <a:rPr lang="zh-CN" altLang="en-US" dirty="0" smtClean="0">
                <a:effectLst>
                  <a:outerShdw blurRad="38100" dist="38100" dir="2700000" algn="tl">
                    <a:srgbClr val="C0C0C0"/>
                  </a:outerShdw>
                </a:effectLst>
                <a:hlinkClick r:id="rId2" action="ppaction://hlinksldjump"/>
              </a:rPr>
              <a:t>隐私度量</a:t>
            </a:r>
            <a:endParaRPr lang="zh-CN" altLang="en-US"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a:t>
            </a:r>
            <a:r>
              <a:rPr lang="en-US" dirty="0" smtClean="0">
                <a:effectLst>
                  <a:outerShdw blurRad="38100" dist="38100" dir="2700000" algn="tl">
                    <a:srgbClr val="C0C0C0"/>
                  </a:outerShdw>
                </a:effectLst>
                <a:hlinkClick r:id="rId3" action="ppaction://hlinksldjump"/>
              </a:rPr>
              <a:t>3 </a:t>
            </a:r>
            <a:r>
              <a:rPr lang="zh-CN" altLang="en-US" dirty="0" smtClean="0">
                <a:effectLst>
                  <a:outerShdw blurRad="38100" dist="38100" dir="2700000" algn="tl">
                    <a:srgbClr val="C0C0C0"/>
                  </a:outerShdw>
                </a:effectLst>
                <a:hlinkClick r:id="rId3" action="ppaction://hlinksldjump"/>
              </a:rPr>
              <a:t>隐私威胁</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6.4 </a:t>
            </a:r>
            <a:r>
              <a:rPr lang="zh-CN" altLang="en-US" dirty="0" smtClean="0">
                <a:effectLst>
                  <a:outerShdw blurRad="38100" dist="38100" dir="2700000" algn="tl">
                    <a:srgbClr val="C0C0C0"/>
                  </a:outerShdw>
                </a:effectLst>
                <a:hlinkClick r:id="rId3" action="ppaction://hlinksldjump"/>
              </a:rPr>
              <a:t>数据库隐私</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6.5 </a:t>
            </a:r>
            <a:r>
              <a:rPr lang="zh-CN" altLang="en-US" dirty="0" smtClean="0">
                <a:effectLst>
                  <a:outerShdw blurRad="38100" dist="38100" dir="2700000" algn="tl">
                    <a:srgbClr val="C0C0C0"/>
                  </a:outerShdw>
                </a:effectLst>
                <a:hlinkClick r:id="rId3" action="ppaction://hlinksldjump"/>
              </a:rPr>
              <a:t>位置隐私</a:t>
            </a:r>
            <a:endParaRPr lang="en-US" altLang="zh-CN"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6.6 </a:t>
            </a:r>
            <a:r>
              <a:rPr lang="zh-CN" altLang="en-US" dirty="0" smtClean="0">
                <a:effectLst>
                  <a:outerShdw blurRad="38100" dist="38100" dir="2700000" algn="tl">
                    <a:srgbClr val="C0C0C0"/>
                  </a:outerShdw>
                </a:effectLst>
                <a:hlinkClick r:id="rId3" action="ppaction://hlinksldjump"/>
              </a:rPr>
              <a:t>外包数据隐私</a:t>
            </a:r>
            <a:endParaRPr lang="en-US" altLang="zh-CN"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6.7 </a:t>
            </a:r>
            <a:r>
              <a:rPr lang="zh-CN" altLang="en-US" dirty="0" smtClean="0">
                <a:effectLst>
                  <a:outerShdw blurRad="38100" dist="38100" dir="2700000" algn="tl">
                    <a:srgbClr val="C0C0C0"/>
                  </a:outerShdw>
                </a:effectLst>
                <a:hlinkClick r:id="rId3" action="ppaction://hlinksldjump"/>
              </a:rPr>
              <a:t>本章小结</a:t>
            </a:r>
            <a:endParaRPr lang="zh-CN" altLang="en-US" dirty="0">
              <a:effectLst>
                <a:outerShdw blurRad="38100" dist="38100" dir="2700000" algn="tl">
                  <a:srgbClr val="C0C0C0"/>
                </a:outerShdw>
              </a:effectLst>
            </a:endParaRPr>
          </a:p>
          <a:p>
            <a:pPr eaLnBrk="1" hangingPunct="1">
              <a:buFontTx/>
              <a:buNone/>
              <a:defRPr/>
            </a:pPr>
            <a:endParaRPr lang="zh-CN" altLang="en-US" dirty="0">
              <a:effectLst>
                <a:outerShdw blurRad="38100" dist="38100" dir="2700000" algn="tl">
                  <a:srgbClr val="C0C0C0"/>
                </a:outerShdw>
              </a:effectLst>
            </a:endParaRPr>
          </a:p>
          <a:p>
            <a:pPr eaLnBrk="1" hangingPunct="1">
              <a:buFontTx/>
              <a:buNone/>
              <a:defRPr/>
            </a:pPr>
            <a:endParaRPr lang="zh-CN" altLang="en-US" dirty="0" smtClean="0">
              <a:effectLst>
                <a:outerShdw blurRad="38100" dist="38100" dir="2700000" algn="tl">
                  <a:srgbClr val="C0C0C0"/>
                </a:outerShdw>
              </a:effectLst>
            </a:endParaRPr>
          </a:p>
        </p:txBody>
      </p:sp>
      <p:sp>
        <p:nvSpPr>
          <p:cNvPr id="34821" name="Rectangle 4"/>
          <p:cNvSpPr>
            <a:spLocks noGrp="1" noChangeArrowheads="1"/>
          </p:cNvSpPr>
          <p:nvPr>
            <p:ph type="title" idx="4294967295"/>
          </p:nvPr>
        </p:nvSpPr>
        <p:spPr/>
        <p:txBody>
          <a:bodyPr/>
          <a:lstStyle/>
          <a:p>
            <a:pPr eaLnBrk="1" hangingPunct="1">
              <a:defRPr/>
            </a:pPr>
            <a:r>
              <a:rPr lang="zh-CN" altLang="en-US" dirty="0">
                <a:effectLst>
                  <a:outerShdw blurRad="38100" dist="38100" dir="2700000" algn="tl">
                    <a:srgbClr val="000000"/>
                  </a:outerShdw>
                </a:effectLst>
              </a:rPr>
              <a:t>本章</a:t>
            </a:r>
            <a:r>
              <a:rPr lang="zh-CN" dirty="0" smtClean="0">
                <a:effectLst>
                  <a:outerShdw blurRad="38100" dist="38100" dir="2700000" algn="tl">
                    <a:srgbClr val="000000"/>
                  </a:outerShdw>
                </a:effectLst>
              </a:rPr>
              <a:t>内容</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ADF65DC-667E-4CFA-B233-6D61F464E4A1}" type="slidenum">
              <a:rPr lang="en-US" sz="1400" b="1">
                <a:solidFill>
                  <a:srgbClr val="FF3300"/>
                </a:solidFill>
                <a:effectLst>
                  <a:outerShdw blurRad="38100" dist="38100" dir="2700000" algn="tl">
                    <a:srgbClr val="C0C0C0"/>
                  </a:outerShdw>
                </a:effectLst>
              </a:rPr>
              <a:pPr algn="r">
                <a:defRPr/>
              </a:pPr>
              <a:t>20</a:t>
            </a:fld>
            <a:endParaRPr lang="en-US" sz="1400" b="1" dirty="0">
              <a:solidFill>
                <a:srgbClr val="FF3300"/>
              </a:solidFill>
              <a:effectLst>
                <a:outerShdw blurRad="38100" dist="38100" dir="2700000" algn="tl">
                  <a:srgbClr val="C0C0C0"/>
                </a:outerShdw>
              </a:effectLst>
            </a:endParaRPr>
          </a:p>
        </p:txBody>
      </p:sp>
      <p:sp>
        <p:nvSpPr>
          <p:cNvPr id="2150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6.4.1 </a:t>
            </a:r>
            <a:r>
              <a:rPr lang="zh-CN" altLang="en-US" sz="2800" b="0" dirty="0">
                <a:solidFill>
                  <a:schemeClr val="tx1">
                    <a:lumMod val="95000"/>
                    <a:lumOff val="5000"/>
                  </a:schemeClr>
                </a:solidFill>
                <a:ea typeface="+mn-ea"/>
                <a:cs typeface="+mn-cs"/>
              </a:rPr>
              <a:t>基本</a:t>
            </a:r>
            <a:r>
              <a:rPr lang="zh-CN" altLang="en-US" sz="2800" b="0" dirty="0" smtClean="0">
                <a:solidFill>
                  <a:schemeClr val="tx1">
                    <a:lumMod val="95000"/>
                    <a:lumOff val="5000"/>
                  </a:schemeClr>
                </a:solidFill>
                <a:ea typeface="+mn-ea"/>
                <a:cs typeface="+mn-cs"/>
              </a:rPr>
              <a:t>概念和威胁模型</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隐私保护技术集中</a:t>
            </a:r>
            <a:r>
              <a:rPr lang="zh-CN" altLang="en-US" sz="2800" b="0" dirty="0" smtClean="0">
                <a:solidFill>
                  <a:schemeClr val="tx1">
                    <a:lumMod val="95000"/>
                    <a:lumOff val="5000"/>
                  </a:schemeClr>
                </a:solidFill>
                <a:ea typeface="+mn-ea"/>
                <a:cs typeface="+mn-cs"/>
              </a:rPr>
              <a:t>在数据挖掘和数据发布两个领域</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zh-CN" sz="2800" dirty="0"/>
              <a:t>数据挖掘中的</a:t>
            </a:r>
            <a:r>
              <a:rPr lang="zh-CN" altLang="zh-CN" sz="2800" dirty="0" smtClean="0"/>
              <a:t>隐私保护</a:t>
            </a:r>
            <a:r>
              <a:rPr lang="en-US" altLang="zh-CN" sz="2800" dirty="0" smtClean="0"/>
              <a:t> </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如何在保护用户隐私的前提下，能进行有效的数据挖掘</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3"/>
              </a:buBlip>
              <a:defRPr/>
            </a:pPr>
            <a:r>
              <a:rPr lang="zh-CN" altLang="zh-CN" sz="2800" dirty="0"/>
              <a:t>数据发布中的</a:t>
            </a:r>
            <a:r>
              <a:rPr lang="zh-CN" altLang="zh-CN" sz="2800" dirty="0" smtClean="0"/>
              <a:t>隐私保护</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如何在保护用户隐私的前提下，发布用户的数据以供第三方有效的研究和使用</a:t>
            </a:r>
            <a:r>
              <a:rPr lang="zh-CN" altLang="zh-CN" sz="2800" dirty="0" smtClean="0">
                <a:solidFill>
                  <a:schemeClr val="tx1">
                    <a:lumMod val="95000"/>
                    <a:lumOff val="5000"/>
                  </a:schemeClr>
                </a:solidFill>
              </a:rPr>
              <a:t>。</a:t>
            </a:r>
            <a:endParaRPr lang="en-US" altLang="zh-CN" sz="2800" dirty="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1510" name="对象 2"/>
          <p:cNvGraphicFramePr>
            <a:graphicFrameLocks noChangeAspect="1"/>
          </p:cNvGraphicFramePr>
          <p:nvPr/>
        </p:nvGraphicFramePr>
        <p:xfrm>
          <a:off x="4859338" y="4652963"/>
          <a:ext cx="3602037" cy="1892300"/>
        </p:xfrm>
        <a:graphic>
          <a:graphicData uri="http://schemas.openxmlformats.org/presentationml/2006/ole">
            <mc:AlternateContent xmlns:mc="http://schemas.openxmlformats.org/markup-compatibility/2006">
              <mc:Choice xmlns:v="urn:schemas-microsoft-com:vml" Requires="v">
                <p:oleObj spid="_x0000_s21518" name="Visio" r:id="rId4" imgW="3006990" imgH="1584295" progId="Visio.Drawing.11">
                  <p:embed/>
                </p:oleObj>
              </mc:Choice>
              <mc:Fallback>
                <p:oleObj name="Visio" r:id="rId4" imgW="3006990" imgH="1584295"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652963"/>
                        <a:ext cx="36020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ECFCA5B-3733-4168-AAC9-38B4DC339785}" type="slidenum">
              <a:rPr lang="en-US" sz="1400" b="1">
                <a:solidFill>
                  <a:srgbClr val="FF3300"/>
                </a:solidFill>
                <a:effectLst>
                  <a:outerShdw blurRad="38100" dist="38100" dir="2700000" algn="tl">
                    <a:srgbClr val="C0C0C0"/>
                  </a:outerShdw>
                </a:effectLst>
              </a:rPr>
              <a:pPr algn="r">
                <a:defRPr/>
              </a:pPr>
              <a:t>21</a:t>
            </a:fld>
            <a:endParaRPr lang="en-US" sz="1400" b="1" dirty="0">
              <a:solidFill>
                <a:srgbClr val="FF3300"/>
              </a:solidFill>
              <a:effectLst>
                <a:outerShdw blurRad="38100" dist="38100" dir="2700000" algn="tl">
                  <a:srgbClr val="C0C0C0"/>
                </a:outerShdw>
              </a:effectLst>
            </a:endParaRPr>
          </a:p>
        </p:txBody>
      </p:sp>
      <p:sp>
        <p:nvSpPr>
          <p:cNvPr id="2253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0" lvl="1" indent="0">
              <a:lnSpc>
                <a:spcPct val="110000"/>
              </a:lnSpc>
              <a:spcBef>
                <a:spcPct val="20000"/>
              </a:spcBef>
              <a:spcAft>
                <a:spcPct val="0"/>
              </a:spcAft>
              <a:buSzPct val="96000"/>
              <a:buFont typeface="Wingdings" pitchFamily="2" charset="2"/>
              <a:buNone/>
              <a:defRPr/>
            </a:pPr>
            <a:r>
              <a:rPr lang="en-US" altLang="zh-CN" sz="2800" b="0" dirty="0">
                <a:solidFill>
                  <a:schemeClr val="tx1">
                    <a:lumMod val="95000"/>
                    <a:lumOff val="5000"/>
                  </a:schemeClr>
                </a:solidFill>
                <a:ea typeface="+mn-ea"/>
                <a:cs typeface="+mn-cs"/>
              </a:rPr>
              <a:t> </a:t>
            </a:r>
            <a:r>
              <a:rPr lang="en-US" altLang="zh-CN" sz="2800" b="0" dirty="0" smtClean="0">
                <a:solidFill>
                  <a:schemeClr val="tx1">
                    <a:lumMod val="95000"/>
                    <a:lumOff val="5000"/>
                  </a:schemeClr>
                </a:solidFill>
                <a:ea typeface="+mn-ea"/>
                <a:cs typeface="+mn-cs"/>
              </a:rPr>
              <a:t>   </a:t>
            </a:r>
            <a:r>
              <a:rPr lang="zh-CN" altLang="en-US" sz="2800" b="0" dirty="0" smtClean="0">
                <a:solidFill>
                  <a:schemeClr val="tx1">
                    <a:lumMod val="95000"/>
                    <a:lumOff val="5000"/>
                  </a:schemeClr>
                </a:solidFill>
                <a:ea typeface="+mn-ea"/>
                <a:cs typeface="+mn-cs"/>
              </a:rPr>
              <a:t>通过扰动原始数据来实现隐私保护，扰动后的数据满足：</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攻击者不能发现真实的原始数据。</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经过失真处理后的数据要能够保持某些性质不变</a:t>
            </a:r>
            <a:endParaRPr lang="en-US" altLang="zh-CN" sz="2800" dirty="0" smtClean="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96FA97D-3206-4845-8F19-51F44D1184CE}" type="slidenum">
              <a:rPr lang="en-US" sz="1400" b="1">
                <a:solidFill>
                  <a:srgbClr val="FF3300"/>
                </a:solidFill>
                <a:effectLst>
                  <a:outerShdw blurRad="38100" dist="38100" dir="2700000" algn="tl">
                    <a:srgbClr val="C0C0C0"/>
                  </a:outerShdw>
                </a:effectLst>
              </a:rPr>
              <a:pPr algn="r">
                <a:defRPr/>
              </a:pPr>
              <a:t>22</a:t>
            </a:fld>
            <a:endParaRPr lang="en-US" sz="1400" b="1" dirty="0">
              <a:solidFill>
                <a:srgbClr val="FF3300"/>
              </a:solidFill>
              <a:effectLst>
                <a:outerShdw blurRad="38100" dist="38100" dir="2700000" algn="tl">
                  <a:srgbClr val="C0C0C0"/>
                </a:outerShdw>
              </a:effectLst>
            </a:endParaRPr>
          </a:p>
        </p:txBody>
      </p:sp>
      <p:sp>
        <p:nvSpPr>
          <p:cNvPr id="2355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en-US" sz="2800" dirty="0" smtClean="0">
                <a:solidFill>
                  <a:schemeClr val="tx1">
                    <a:lumMod val="95000"/>
                    <a:lumOff val="5000"/>
                  </a:schemeClr>
                </a:solidFill>
              </a:rPr>
              <a:t>随机化。数据随机化就是在原始数据中加入随机噪声，然后发布扰动后的数据。</a:t>
            </a:r>
            <a:endParaRPr lang="en-US" altLang="zh-CN" sz="2800" dirty="0" smtClean="0">
              <a:solidFill>
                <a:schemeClr val="tx1">
                  <a:lumMod val="95000"/>
                  <a:lumOff val="5000"/>
                </a:schemeClr>
              </a:solidFill>
            </a:endParaRPr>
          </a:p>
          <a:p>
            <a:pPr marL="1200150" lvl="3" indent="-342900">
              <a:lnSpc>
                <a:spcPct val="110000"/>
              </a:lnSpc>
              <a:buSzPct val="96000"/>
              <a:buFont typeface="Wingdings" panose="05000000000000000000" pitchFamily="2" charset="2"/>
              <a:buChar char="Ø"/>
              <a:defRPr/>
            </a:pPr>
            <a:r>
              <a:rPr lang="zh-CN" altLang="en-US" sz="2400" b="1" dirty="0" smtClean="0">
                <a:solidFill>
                  <a:schemeClr val="tx1">
                    <a:lumMod val="95000"/>
                    <a:lumOff val="5000"/>
                  </a:schemeClr>
                </a:solidFill>
                <a:latin typeface="+mj-ea"/>
                <a:ea typeface="+mj-ea"/>
              </a:rPr>
              <a:t>随机扰动</a:t>
            </a: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r>
              <a:rPr lang="zh-CN" altLang="en-US" sz="2400" b="1" dirty="0">
                <a:solidFill>
                  <a:schemeClr val="tx1">
                    <a:lumMod val="95000"/>
                    <a:lumOff val="5000"/>
                  </a:schemeClr>
                </a:solidFill>
                <a:latin typeface="+mj-ea"/>
                <a:ea typeface="+mj-ea"/>
              </a:rPr>
              <a:t>随机</a:t>
            </a:r>
            <a:r>
              <a:rPr lang="zh-CN" altLang="en-US" sz="2400" b="1" dirty="0" smtClean="0">
                <a:solidFill>
                  <a:schemeClr val="tx1">
                    <a:lumMod val="95000"/>
                    <a:lumOff val="5000"/>
                  </a:schemeClr>
                </a:solidFill>
                <a:latin typeface="+mj-ea"/>
                <a:ea typeface="+mj-ea"/>
              </a:rPr>
              <a:t>应答 </a:t>
            </a:r>
            <a:endParaRPr lang="en-US" altLang="zh-CN" sz="2400" b="1"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3559" name="对象 3"/>
          <p:cNvGraphicFramePr>
            <a:graphicFrameLocks noChangeAspect="1"/>
          </p:cNvGraphicFramePr>
          <p:nvPr/>
        </p:nvGraphicFramePr>
        <p:xfrm>
          <a:off x="684213" y="4094163"/>
          <a:ext cx="4032250" cy="1243012"/>
        </p:xfrm>
        <a:graphic>
          <a:graphicData uri="http://schemas.openxmlformats.org/presentationml/2006/ole">
            <mc:AlternateContent xmlns:mc="http://schemas.openxmlformats.org/markup-compatibility/2006">
              <mc:Choice xmlns:v="urn:schemas-microsoft-com:vml" Requires="v">
                <p:oleObj spid="_x0000_s23578" name="Visio" r:id="rId4" imgW="3179520" imgH="983681" progId="Visio.Drawing.11">
                  <p:embed/>
                </p:oleObj>
              </mc:Choice>
              <mc:Fallback>
                <p:oleObj name="Visio" r:id="rId4" imgW="3179520" imgH="983681" progId="Visio.Drawing.11">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94163"/>
                        <a:ext cx="40322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a:spLocks noChangeArrowheads="1"/>
          </p:cNvSpPr>
          <p:nvPr/>
        </p:nvSpPr>
        <p:spPr bwMode="auto">
          <a:xfrm>
            <a:off x="971550" y="5345113"/>
            <a:ext cx="2016125" cy="276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p>
            <a:pPr indent="269875" algn="ctr" eaLnBrk="0" hangingPunct="0">
              <a:defRPr/>
            </a:pPr>
            <a:r>
              <a:rPr lang="en-US" altLang="zh-CN" sz="1200" dirty="0"/>
              <a:t>3-2</a:t>
            </a:r>
            <a:r>
              <a:rPr lang="zh-CN" altLang="en-US" sz="1200" dirty="0"/>
              <a:t>（</a:t>
            </a:r>
            <a:r>
              <a:rPr lang="en-US" altLang="zh-CN" sz="1200" dirty="0"/>
              <a:t>a</a:t>
            </a:r>
            <a:r>
              <a:rPr lang="zh-CN" altLang="en-US" sz="1200" dirty="0"/>
              <a:t>）随机扰动过程</a:t>
            </a:r>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3562" name="对象 6"/>
          <p:cNvGraphicFramePr>
            <a:graphicFrameLocks noChangeAspect="1"/>
          </p:cNvGraphicFramePr>
          <p:nvPr/>
        </p:nvGraphicFramePr>
        <p:xfrm>
          <a:off x="4787900" y="4083050"/>
          <a:ext cx="4019550" cy="1262063"/>
        </p:xfrm>
        <a:graphic>
          <a:graphicData uri="http://schemas.openxmlformats.org/presentationml/2006/ole">
            <mc:AlternateContent xmlns:mc="http://schemas.openxmlformats.org/markup-compatibility/2006">
              <mc:Choice xmlns:v="urn:schemas-microsoft-com:vml" Requires="v">
                <p:oleObj spid="_x0000_s23579" name="Visio" r:id="rId6" imgW="3125520" imgH="983681" progId="Visio.Drawing.11">
                  <p:embed/>
                </p:oleObj>
              </mc:Choice>
              <mc:Fallback>
                <p:oleObj name="Visio" r:id="rId6" imgW="3125520" imgH="983681" progId="Visio.Drawing.11">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083050"/>
                        <a:ext cx="4019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auto">
          <a:xfrm>
            <a:off x="5508625" y="5367338"/>
            <a:ext cx="2159000" cy="2778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p>
            <a:pPr indent="269875" algn="ctr" eaLnBrk="0" hangingPunct="0">
              <a:defRPr/>
            </a:pPr>
            <a:r>
              <a:rPr lang="en-US" altLang="zh-CN" sz="1200" dirty="0"/>
              <a:t>3-2 (b)</a:t>
            </a:r>
            <a:r>
              <a:rPr lang="zh-CN" altLang="en-US" sz="1200" dirty="0"/>
              <a:t>重构过程</a:t>
            </a:r>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A1DF226-5D75-4B7E-824B-B33EB3538EA7}" type="slidenum">
              <a:rPr lang="en-US" sz="1400" b="1">
                <a:solidFill>
                  <a:srgbClr val="FF3300"/>
                </a:solidFill>
                <a:effectLst>
                  <a:outerShdw blurRad="38100" dist="38100" dir="2700000" algn="tl">
                    <a:srgbClr val="C0C0C0"/>
                  </a:outerShdw>
                </a:effectLst>
              </a:rPr>
              <a:pPr algn="r">
                <a:defRPr/>
              </a:pPr>
              <a:t>23</a:t>
            </a:fld>
            <a:endParaRPr lang="en-US" sz="1400" b="1" dirty="0">
              <a:solidFill>
                <a:srgbClr val="FF3300"/>
              </a:solidFill>
              <a:effectLst>
                <a:outerShdw blurRad="38100" dist="38100" dir="2700000" algn="tl">
                  <a:srgbClr val="C0C0C0"/>
                </a:outerShdw>
              </a:effectLst>
            </a:endParaRPr>
          </a:p>
        </p:txBody>
      </p:sp>
      <p:sp>
        <p:nvSpPr>
          <p:cNvPr id="2457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阻塞与凝聚。</a:t>
            </a:r>
            <a:r>
              <a:rPr lang="zh-CN" altLang="zh-CN" sz="2800" dirty="0">
                <a:solidFill>
                  <a:schemeClr val="tx1">
                    <a:lumMod val="95000"/>
                    <a:lumOff val="5000"/>
                  </a:schemeClr>
                </a:solidFill>
              </a:rPr>
              <a:t>将原始数据记录分成组，每一组内</a:t>
            </a:r>
            <a:r>
              <a:rPr lang="zh-CN" altLang="zh-CN" sz="2800" dirty="0" smtClean="0">
                <a:solidFill>
                  <a:schemeClr val="tx1">
                    <a:lumMod val="95000"/>
                    <a:lumOff val="5000"/>
                  </a:schemeClr>
                </a:solidFill>
              </a:rPr>
              <a:t>存储由</a:t>
            </a:r>
            <a:r>
              <a:rPr lang="en-US" altLang="zh-CN" sz="2800" dirty="0">
                <a:solidFill>
                  <a:schemeClr val="tx1">
                    <a:lumMod val="95000"/>
                    <a:lumOff val="5000"/>
                  </a:schemeClr>
                </a:solidFill>
              </a:rPr>
              <a:t>k</a:t>
            </a:r>
            <a:r>
              <a:rPr lang="zh-CN" altLang="zh-CN" sz="2800" dirty="0">
                <a:solidFill>
                  <a:schemeClr val="tx1">
                    <a:lumMod val="95000"/>
                    <a:lumOff val="5000"/>
                  </a:schemeClr>
                </a:solidFill>
              </a:rPr>
              <a:t>条记录产生的统计信息，包括每个属性的均值、协方差等</a:t>
            </a:r>
            <a:r>
              <a:rPr lang="zh-CN" altLang="en-US" sz="2800" dirty="0" smtClean="0">
                <a:solidFill>
                  <a:schemeClr val="tx1">
                    <a:lumMod val="95000"/>
                    <a:lumOff val="5000"/>
                  </a:schemeClr>
                </a:solidFill>
              </a:rPr>
              <a:t>。</a:t>
            </a:r>
            <a:endParaRPr lang="en-US" altLang="zh-CN"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F4ACA4E-7D23-4B97-9D6A-9151455DF06C}" type="slidenum">
              <a:rPr lang="en-US" sz="1400" b="1">
                <a:solidFill>
                  <a:srgbClr val="FF3300"/>
                </a:solidFill>
                <a:effectLst>
                  <a:outerShdw blurRad="38100" dist="38100" dir="2700000" algn="tl">
                    <a:srgbClr val="C0C0C0"/>
                  </a:outerShdw>
                </a:effectLst>
              </a:rPr>
              <a:pPr algn="r">
                <a:defRPr/>
              </a:pPr>
              <a:t>24</a:t>
            </a:fld>
            <a:endParaRPr lang="en-US" sz="1400" b="1" dirty="0">
              <a:solidFill>
                <a:srgbClr val="FF3300"/>
              </a:solidFill>
              <a:effectLst>
                <a:outerShdw blurRad="38100" dist="38100" dir="2700000" algn="tl">
                  <a:srgbClr val="C0C0C0"/>
                </a:outerShdw>
              </a:effectLst>
            </a:endParaRPr>
          </a:p>
        </p:txBody>
      </p:sp>
      <p:sp>
        <p:nvSpPr>
          <p:cNvPr id="2560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安全多方计算</a:t>
            </a:r>
            <a:r>
              <a:rPr lang="zh-CN" altLang="en-US" sz="2800" dirty="0" smtClean="0">
                <a:solidFill>
                  <a:schemeClr val="tx1">
                    <a:lumMod val="95000"/>
                    <a:lumOff val="5000"/>
                  </a:schemeClr>
                </a:solidFill>
              </a:rPr>
              <a:t>。</a:t>
            </a:r>
            <a:r>
              <a:rPr lang="zh-CN" altLang="zh-CN" sz="2800" b="0" dirty="0">
                <a:solidFill>
                  <a:schemeClr val="tx1">
                    <a:lumMod val="95000"/>
                    <a:lumOff val="5000"/>
                  </a:schemeClr>
                </a:solidFill>
              </a:rPr>
              <a:t>安全多方计算协议是密码学中非常活跃的一个学术领域</a:t>
            </a:r>
            <a:r>
              <a:rPr lang="zh-CN" altLang="zh-CN" sz="2800" b="0" dirty="0" smtClean="0">
                <a:solidFill>
                  <a:schemeClr val="tx1">
                    <a:lumMod val="95000"/>
                    <a:lumOff val="5000"/>
                  </a:schemeClr>
                </a:solidFill>
              </a:rPr>
              <a:t>，有</a:t>
            </a:r>
            <a:r>
              <a:rPr lang="zh-CN" altLang="zh-CN" sz="2800" b="0" dirty="0">
                <a:solidFill>
                  <a:schemeClr val="tx1">
                    <a:lumMod val="95000"/>
                    <a:lumOff val="5000"/>
                  </a:schemeClr>
                </a:solidFill>
              </a:rPr>
              <a:t>很强的理论和实际意义</a:t>
            </a:r>
            <a:r>
              <a:rPr lang="zh-CN" altLang="zh-CN" sz="2800" b="0" dirty="0" smtClean="0">
                <a:solidFill>
                  <a:schemeClr val="tx1">
                    <a:lumMod val="95000"/>
                    <a:lumOff val="5000"/>
                  </a:schemeClr>
                </a:solidFill>
              </a:rPr>
              <a:t>。</a:t>
            </a:r>
            <a:r>
              <a:rPr lang="zh-CN" altLang="en-US" sz="2800" b="0" dirty="0" smtClean="0">
                <a:solidFill>
                  <a:schemeClr val="tx1">
                    <a:lumMod val="95000"/>
                    <a:lumOff val="5000"/>
                  </a:schemeClr>
                </a:solidFill>
              </a:rPr>
              <a:t>它</a:t>
            </a:r>
            <a:r>
              <a:rPr lang="zh-CN" altLang="zh-CN" sz="2800" b="0" dirty="0" smtClean="0">
                <a:solidFill>
                  <a:schemeClr val="tx1">
                    <a:lumMod val="95000"/>
                    <a:lumOff val="5000"/>
                  </a:schemeClr>
                </a:solidFill>
              </a:rPr>
              <a:t>可以</a:t>
            </a:r>
            <a:r>
              <a:rPr lang="zh-CN" altLang="zh-CN" sz="2800" b="0" dirty="0">
                <a:solidFill>
                  <a:schemeClr val="tx1">
                    <a:lumMod val="95000"/>
                    <a:lumOff val="5000"/>
                  </a:schemeClr>
                </a:solidFill>
              </a:rPr>
              <a:t>被描述为一个计算过程：两个或多个协议参与者基于秘密输入来计算一个函数。安全多方计算假定参与者愿意共享一些数据用于计算。但是，每个参与者都不希望自己的输入被其他参与者或任何三方所知</a:t>
            </a:r>
            <a:r>
              <a:rPr lang="zh-CN" altLang="zh-CN" sz="2800" b="0" dirty="0" smtClean="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1BC1112-A7F8-4DC1-8AAE-5BAA7DABFB35}" type="slidenum">
              <a:rPr lang="en-US" sz="1400" b="1">
                <a:solidFill>
                  <a:srgbClr val="FF3300"/>
                </a:solidFill>
                <a:effectLst>
                  <a:outerShdw blurRad="38100" dist="38100" dir="2700000" algn="tl">
                    <a:srgbClr val="C0C0C0"/>
                  </a:outerShdw>
                </a:effectLst>
              </a:rPr>
              <a:pPr algn="r">
                <a:defRPr/>
              </a:pPr>
              <a:t>25</a:t>
            </a:fld>
            <a:endParaRPr lang="en-US" sz="1400" b="1" dirty="0">
              <a:solidFill>
                <a:srgbClr val="FF3300"/>
              </a:solidFill>
              <a:effectLst>
                <a:outerShdw blurRad="38100" dist="38100" dir="2700000" algn="tl">
                  <a:srgbClr val="C0C0C0"/>
                </a:outerShdw>
              </a:effectLst>
            </a:endParaRPr>
          </a:p>
        </p:txBody>
      </p:sp>
      <p:sp>
        <p:nvSpPr>
          <p:cNvPr id="2662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安全多方计算</a:t>
            </a:r>
            <a:r>
              <a:rPr lang="zh-CN" altLang="en-US" sz="2800" dirty="0" smtClean="0">
                <a:solidFill>
                  <a:schemeClr val="tx1">
                    <a:lumMod val="95000"/>
                    <a:lumOff val="5000"/>
                  </a:schemeClr>
                </a:solidFill>
              </a:rPr>
              <a:t>。</a:t>
            </a:r>
            <a:r>
              <a:rPr lang="zh-CN" altLang="zh-CN" b="0" dirty="0" smtClean="0">
                <a:solidFill>
                  <a:schemeClr val="tx1">
                    <a:lumMod val="95000"/>
                    <a:lumOff val="5000"/>
                  </a:schemeClr>
                </a:solidFill>
              </a:rPr>
              <a:t>一般来说</a:t>
            </a:r>
            <a:r>
              <a:rPr lang="zh-CN" altLang="zh-CN" b="0" dirty="0">
                <a:solidFill>
                  <a:schemeClr val="tx1">
                    <a:lumMod val="95000"/>
                    <a:lumOff val="5000"/>
                  </a:schemeClr>
                </a:solidFill>
              </a:rPr>
              <a:t>，安全多方计算可以看成是在具有</a:t>
            </a:r>
            <a:r>
              <a:rPr lang="en-US" altLang="zh-CN" b="0" i="1" dirty="0">
                <a:solidFill>
                  <a:schemeClr val="tx1">
                    <a:lumMod val="95000"/>
                    <a:lumOff val="5000"/>
                  </a:schemeClr>
                </a:solidFill>
              </a:rPr>
              <a:t>n</a:t>
            </a:r>
            <a:r>
              <a:rPr lang="zh-CN" altLang="zh-CN" b="0" dirty="0">
                <a:solidFill>
                  <a:schemeClr val="tx1">
                    <a:lumMod val="95000"/>
                    <a:lumOff val="5000"/>
                  </a:schemeClr>
                </a:solidFill>
              </a:rPr>
              <a:t>个参与者的分布式网络中私密输入</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1,</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zh-CN" altLang="zh-CN" b="0" dirty="0">
                <a:solidFill>
                  <a:schemeClr val="tx1">
                    <a:lumMod val="95000"/>
                    <a:lumOff val="5000"/>
                  </a:schemeClr>
                </a:solidFill>
              </a:rPr>
              <a:t>上的计算函数</a:t>
            </a:r>
            <a:r>
              <a:rPr lang="en-US" altLang="zh-CN" b="0" i="1" dirty="0">
                <a:solidFill>
                  <a:schemeClr val="tx1">
                    <a:lumMod val="95000"/>
                    <a:lumOff val="5000"/>
                  </a:schemeClr>
                </a:solidFill>
              </a:rPr>
              <a:t>f</a:t>
            </a:r>
            <a:r>
              <a:rPr lang="en-US" altLang="zh-CN" b="0" dirty="0">
                <a:solidFill>
                  <a:schemeClr val="tx1">
                    <a:lumMod val="95000"/>
                    <a:lumOff val="5000"/>
                  </a:schemeClr>
                </a:solidFill>
              </a:rPr>
              <a:t>(</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1</a:t>
            </a:r>
            <a:r>
              <a:rPr lang="en-US" altLang="zh-CN" b="0" dirty="0">
                <a:solidFill>
                  <a:schemeClr val="tx1">
                    <a:lumMod val="95000"/>
                    <a:lumOff val="5000"/>
                  </a:schemeClr>
                </a:solidFill>
              </a:rPr>
              <a:t>,</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en-US" altLang="zh-CN" b="0" dirty="0">
                <a:solidFill>
                  <a:schemeClr val="tx1">
                    <a:lumMod val="95000"/>
                    <a:lumOff val="5000"/>
                  </a:schemeClr>
                </a:solidFill>
              </a:rPr>
              <a:t>)</a:t>
            </a:r>
            <a:r>
              <a:rPr lang="zh-CN" altLang="zh-CN" b="0" dirty="0">
                <a:solidFill>
                  <a:schemeClr val="tx1">
                    <a:lumMod val="95000"/>
                    <a:lumOff val="5000"/>
                  </a:schemeClr>
                </a:solidFill>
              </a:rPr>
              <a:t>，其中参与者</a:t>
            </a:r>
            <a:r>
              <a:rPr lang="en-US" altLang="zh-CN" b="0" i="1" dirty="0" err="1">
                <a:solidFill>
                  <a:schemeClr val="tx1">
                    <a:lumMod val="95000"/>
                    <a:lumOff val="5000"/>
                  </a:schemeClr>
                </a:solidFill>
              </a:rPr>
              <a:t>i</a:t>
            </a:r>
            <a:r>
              <a:rPr lang="zh-CN" altLang="zh-CN" b="0" dirty="0">
                <a:solidFill>
                  <a:schemeClr val="tx1">
                    <a:lumMod val="95000"/>
                    <a:lumOff val="5000"/>
                  </a:schemeClr>
                </a:solidFill>
              </a:rPr>
              <a:t>仅知道自己的输入</a:t>
            </a:r>
            <a:r>
              <a:rPr lang="en-US" altLang="zh-CN" b="0" i="1" dirty="0">
                <a:solidFill>
                  <a:schemeClr val="tx1">
                    <a:lumMod val="95000"/>
                    <a:lumOff val="5000"/>
                  </a:schemeClr>
                </a:solidFill>
              </a:rPr>
              <a:t>x</a:t>
            </a:r>
            <a:r>
              <a:rPr lang="en-US" altLang="zh-CN" b="0" i="1" baseline="-25000" dirty="0">
                <a:solidFill>
                  <a:schemeClr val="tx1">
                    <a:lumMod val="95000"/>
                    <a:lumOff val="5000"/>
                  </a:schemeClr>
                </a:solidFill>
              </a:rPr>
              <a:t>i</a:t>
            </a:r>
            <a:r>
              <a:rPr lang="zh-CN" altLang="zh-CN" b="0" dirty="0">
                <a:solidFill>
                  <a:schemeClr val="tx1">
                    <a:lumMod val="95000"/>
                    <a:lumOff val="5000"/>
                  </a:schemeClr>
                </a:solidFill>
              </a:rPr>
              <a:t>和</a:t>
            </a:r>
            <a:r>
              <a:rPr lang="zh-CN" altLang="zh-CN" b="0" dirty="0" smtClean="0">
                <a:solidFill>
                  <a:schemeClr val="tx1">
                    <a:lumMod val="95000"/>
                    <a:lumOff val="5000"/>
                  </a:schemeClr>
                </a:solidFill>
              </a:rPr>
              <a:t>输出</a:t>
            </a:r>
            <a:r>
              <a:rPr lang="en-US" altLang="zh-CN" b="0" i="1" dirty="0" smtClean="0">
                <a:solidFill>
                  <a:schemeClr val="tx1">
                    <a:lumMod val="95000"/>
                    <a:lumOff val="5000"/>
                  </a:schemeClr>
                </a:solidFill>
              </a:rPr>
              <a:t>f</a:t>
            </a:r>
            <a:r>
              <a:rPr lang="en-US" altLang="zh-CN" b="0" dirty="0" smtClean="0">
                <a:solidFill>
                  <a:schemeClr val="tx1">
                    <a:lumMod val="95000"/>
                    <a:lumOff val="5000"/>
                  </a:schemeClr>
                </a:solidFill>
              </a:rPr>
              <a:t>(</a:t>
            </a:r>
            <a:r>
              <a:rPr lang="en-US" altLang="zh-CN" b="0" i="1" dirty="0" smtClean="0">
                <a:solidFill>
                  <a:schemeClr val="tx1">
                    <a:lumMod val="95000"/>
                    <a:lumOff val="5000"/>
                  </a:schemeClr>
                </a:solidFill>
              </a:rPr>
              <a:t>x</a:t>
            </a:r>
            <a:r>
              <a:rPr lang="en-US" altLang="zh-CN" b="0" baseline="-25000" dirty="0" smtClean="0">
                <a:solidFill>
                  <a:schemeClr val="tx1">
                    <a:lumMod val="95000"/>
                    <a:lumOff val="5000"/>
                  </a:schemeClr>
                </a:solidFill>
              </a:rPr>
              <a:t>1</a:t>
            </a:r>
            <a:r>
              <a:rPr lang="en-US" altLang="zh-CN" b="0" dirty="0" smtClean="0">
                <a:solidFill>
                  <a:schemeClr val="tx1">
                    <a:lumMod val="95000"/>
                    <a:lumOff val="5000"/>
                  </a:schemeClr>
                </a:solidFill>
              </a:rPr>
              <a:t>,</a:t>
            </a:r>
            <a:r>
              <a:rPr lang="en-US" altLang="zh-CN" b="0" i="1" dirty="0" smtClean="0">
                <a:solidFill>
                  <a:schemeClr val="tx1">
                    <a:lumMod val="95000"/>
                    <a:lumOff val="5000"/>
                  </a:schemeClr>
                </a:solidFill>
              </a:rPr>
              <a:t>x</a:t>
            </a:r>
            <a:r>
              <a:rPr lang="en-US" altLang="zh-CN" b="0" baseline="-25000" dirty="0" smtClean="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en-US" altLang="zh-CN" b="0" dirty="0">
                <a:solidFill>
                  <a:schemeClr val="tx1">
                    <a:lumMod val="95000"/>
                    <a:lumOff val="5000"/>
                  </a:schemeClr>
                </a:solidFill>
              </a:rPr>
              <a:t>)</a:t>
            </a:r>
            <a:r>
              <a:rPr lang="zh-CN" altLang="zh-CN" b="0" dirty="0">
                <a:solidFill>
                  <a:schemeClr val="tx1">
                    <a:lumMod val="95000"/>
                    <a:lumOff val="5000"/>
                  </a:schemeClr>
                </a:solidFill>
              </a:rPr>
              <a:t>，再没有任何其它多余信息。如果假设有可信第三方存在，这个问题的解决十分容易，参与者只需要将自己的输入通过秘密通道传送给可信第三方，由可信第三方计算这个函数，然后将结果广播给每一个参与者即可。但是在现实中很难找到一个让所有参与者都信任的的可信第三方</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20BF948-F019-45B6-BAA2-0EF99954FB22}" type="slidenum">
              <a:rPr lang="en-US" sz="1400" b="1">
                <a:solidFill>
                  <a:srgbClr val="FF3300"/>
                </a:solidFill>
                <a:effectLst>
                  <a:outerShdw blurRad="38100" dist="38100" dir="2700000" algn="tl">
                    <a:srgbClr val="C0C0C0"/>
                  </a:outerShdw>
                </a:effectLst>
              </a:rPr>
              <a:pPr algn="r">
                <a:defRPr/>
              </a:pPr>
              <a:t>26</a:t>
            </a:fld>
            <a:endParaRPr lang="en-US" sz="1400" b="1" dirty="0">
              <a:solidFill>
                <a:srgbClr val="FF3300"/>
              </a:solidFill>
              <a:effectLst>
                <a:outerShdw blurRad="38100" dist="38100" dir="2700000" algn="tl">
                  <a:srgbClr val="C0C0C0"/>
                </a:outerShdw>
              </a:effectLst>
            </a:endParaRPr>
          </a:p>
        </p:txBody>
      </p:sp>
      <p:sp>
        <p:nvSpPr>
          <p:cNvPr id="2765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分布式匿名化。</a:t>
            </a:r>
            <a:r>
              <a:rPr lang="zh-CN" altLang="zh-CN" b="0" dirty="0">
                <a:solidFill>
                  <a:schemeClr val="tx1">
                    <a:lumMod val="95000"/>
                    <a:lumOff val="5000"/>
                  </a:schemeClr>
                </a:solidFill>
              </a:rPr>
              <a:t>匿名化就是隐藏数据或数据来源。因为大多数应用都需要对原始数据进行匿名处理以保证敏感信息的安全</a:t>
            </a:r>
            <a:r>
              <a:rPr lang="zh-CN" altLang="zh-CN" b="0" dirty="0" smtClean="0">
                <a:solidFill>
                  <a:schemeClr val="tx1">
                    <a:lumMod val="95000"/>
                    <a:lumOff val="5000"/>
                  </a:schemeClr>
                </a:solidFill>
              </a:rPr>
              <a:t>，</a:t>
            </a:r>
            <a:r>
              <a:rPr lang="zh-CN" altLang="en-US" b="0" dirty="0">
                <a:solidFill>
                  <a:schemeClr val="tx1">
                    <a:lumMod val="95000"/>
                    <a:lumOff val="5000"/>
                  </a:schemeClr>
                </a:solidFill>
              </a:rPr>
              <a:t>并</a:t>
            </a:r>
            <a:r>
              <a:rPr lang="zh-CN" altLang="zh-CN" b="0" dirty="0" smtClean="0">
                <a:solidFill>
                  <a:schemeClr val="tx1">
                    <a:lumMod val="95000"/>
                    <a:lumOff val="5000"/>
                  </a:schemeClr>
                </a:solidFill>
              </a:rPr>
              <a:t>在此</a:t>
            </a:r>
            <a:r>
              <a:rPr lang="zh-CN" altLang="zh-CN" b="0" dirty="0">
                <a:solidFill>
                  <a:schemeClr val="tx1">
                    <a:lumMod val="95000"/>
                    <a:lumOff val="5000"/>
                  </a:schemeClr>
                </a:solidFill>
              </a:rPr>
              <a:t>基础上进行挖掘、发布等</a:t>
            </a:r>
            <a:r>
              <a:rPr lang="zh-CN" altLang="zh-CN" b="0" dirty="0" smtClean="0">
                <a:solidFill>
                  <a:schemeClr val="tx1">
                    <a:lumMod val="95000"/>
                    <a:lumOff val="5000"/>
                  </a:schemeClr>
                </a:solidFill>
              </a:rPr>
              <a:t>操作</a:t>
            </a:r>
            <a:r>
              <a:rPr lang="zh-CN" altLang="en-US" b="0" dirty="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611188" y="4219575"/>
          <a:ext cx="8064500" cy="2378075"/>
        </p:xfrm>
        <a:graphic>
          <a:graphicData uri="http://schemas.openxmlformats.org/drawingml/2006/table">
            <a:tbl>
              <a:tblPr firstRow="1" firstCol="1" bandRow="1">
                <a:tableStyleId>{5C22544A-7EE6-4342-B048-85BDC9FD1C3A}</a:tableStyleId>
              </a:tblPr>
              <a:tblGrid>
                <a:gridCol w="8064500"/>
              </a:tblGrid>
              <a:tr h="365858">
                <a:tc>
                  <a:txBody>
                    <a:bodyPr/>
                    <a:lstStyle/>
                    <a:p>
                      <a:pPr indent="269875" algn="just">
                        <a:spcAft>
                          <a:spcPts val="0"/>
                        </a:spcAft>
                      </a:pPr>
                      <a:r>
                        <a:rPr lang="zh-CN" sz="1200" kern="100" spc="-20" dirty="0">
                          <a:solidFill>
                            <a:schemeClr val="tx1">
                              <a:lumMod val="95000"/>
                              <a:lumOff val="5000"/>
                            </a:schemeClr>
                          </a:solidFill>
                          <a:effectLst/>
                        </a:rPr>
                        <a:t>输入： 站点</a:t>
                      </a:r>
                      <a:r>
                        <a:rPr lang="en-US" sz="1200" kern="100" spc="-20" dirty="0">
                          <a:solidFill>
                            <a:schemeClr val="tx1">
                              <a:lumMod val="95000"/>
                              <a:lumOff val="5000"/>
                            </a:schemeClr>
                          </a:solidFill>
                          <a:effectLst/>
                        </a:rPr>
                        <a:t>S</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,S</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，数据</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 ID,B</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,B</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B</a:t>
                      </a:r>
                      <a:r>
                        <a:rPr lang="en-US" sz="1200" kern="100" spc="-20" baseline="-25000" dirty="0" err="1">
                          <a:solidFill>
                            <a:schemeClr val="tx1">
                              <a:lumMod val="95000"/>
                              <a:lumOff val="5000"/>
                            </a:schemeClr>
                          </a:solidFill>
                          <a:effectLst/>
                        </a:rPr>
                        <a:t>n</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269875" algn="just">
                        <a:spcAft>
                          <a:spcPts val="0"/>
                        </a:spcAft>
                      </a:pPr>
                      <a:r>
                        <a:rPr lang="zh-CN" sz="1200" kern="100" spc="-20" dirty="0">
                          <a:solidFill>
                            <a:schemeClr val="tx1">
                              <a:lumMod val="95000"/>
                              <a:lumOff val="5000"/>
                            </a:schemeClr>
                          </a:solidFill>
                          <a:effectLst/>
                        </a:rPr>
                        <a:t>输出：</a:t>
                      </a:r>
                      <a:r>
                        <a:rPr lang="en-US" sz="1200" kern="100" spc="-20" dirty="0">
                          <a:solidFill>
                            <a:schemeClr val="tx1">
                              <a:lumMod val="95000"/>
                              <a:lumOff val="5000"/>
                            </a:schemeClr>
                          </a:solidFill>
                          <a:effectLst/>
                        </a:rPr>
                        <a:t> k-</a:t>
                      </a:r>
                      <a:r>
                        <a:rPr lang="zh-CN" sz="1200" kern="100" spc="-20" dirty="0">
                          <a:solidFill>
                            <a:schemeClr val="tx1">
                              <a:lumMod val="95000"/>
                              <a:lumOff val="5000"/>
                            </a:schemeClr>
                          </a:solidFill>
                          <a:effectLst/>
                        </a:rPr>
                        <a:t>匿名数据表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endParaRPr lang="zh-CN" sz="1200" kern="100" dirty="0">
                        <a:solidFill>
                          <a:schemeClr val="tx1">
                            <a:lumMod val="95000"/>
                            <a:lumOff val="5000"/>
                          </a:schemeClr>
                        </a:solidFill>
                        <a:effectLst/>
                        <a:latin typeface="Times New Roman"/>
                        <a:ea typeface="宋体"/>
                      </a:endParaRPr>
                    </a:p>
                  </a:txBody>
                  <a:tcPr marL="68577" marR="68577" marT="0" marB="0"/>
                </a:tc>
              </a:tr>
              <a:tr h="2012217">
                <a:tc>
                  <a:txBody>
                    <a:bodyPr/>
                    <a:lstStyle/>
                    <a:p>
                      <a:pPr marL="514985" indent="-514985" algn="just">
                        <a:spcAft>
                          <a:spcPts val="0"/>
                        </a:spcAft>
                      </a:pPr>
                      <a:r>
                        <a:rPr lang="en-US" altLang="zh-CN" sz="1200" kern="100" spc="-20" dirty="0" smtClean="0">
                          <a:solidFill>
                            <a:schemeClr val="tx1">
                              <a:lumMod val="95000"/>
                              <a:lumOff val="5000"/>
                            </a:schemeClr>
                          </a:solidFill>
                          <a:effectLst/>
                        </a:rPr>
                        <a:t>      </a:t>
                      </a:r>
                      <a:r>
                        <a:rPr lang="zh-CN" sz="1200" kern="100" spc="-20" dirty="0" smtClean="0">
                          <a:solidFill>
                            <a:schemeClr val="tx1">
                              <a:lumMod val="95000"/>
                              <a:lumOff val="5000"/>
                            </a:schemeClr>
                          </a:solidFill>
                          <a:effectLst/>
                        </a:rPr>
                        <a:t>过程</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1. 2</a:t>
                      </a:r>
                      <a:r>
                        <a:rPr lang="zh-CN" sz="1200" kern="100" spc="-20" dirty="0">
                          <a:solidFill>
                            <a:schemeClr val="tx1">
                              <a:lumMod val="95000"/>
                              <a:lumOff val="5000"/>
                            </a:schemeClr>
                          </a:solidFill>
                          <a:effectLst/>
                        </a:rPr>
                        <a:t>个站点分别产生私有密钥</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和</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，且满足：</a:t>
                      </a:r>
                      <a:r>
                        <a:rPr lang="en-US" sz="1200" kern="100" spc="-20" dirty="0">
                          <a:solidFill>
                            <a:schemeClr val="tx1">
                              <a:lumMod val="95000"/>
                              <a:lumOff val="5000"/>
                            </a:schemeClr>
                          </a:solidFill>
                          <a:effectLst/>
                        </a:rPr>
                        <a:t>E </a:t>
                      </a:r>
                      <a:r>
                        <a:rPr lang="en-US" sz="1200" kern="100" spc="-20" baseline="-25000" dirty="0">
                          <a:solidFill>
                            <a:schemeClr val="tx1">
                              <a:lumMod val="95000"/>
                              <a:lumOff val="5000"/>
                            </a:schemeClr>
                          </a:solidFill>
                          <a:effectLst/>
                        </a:rPr>
                        <a:t>K1</a:t>
                      </a:r>
                      <a:r>
                        <a:rPr lang="en-US" sz="1200" kern="100" spc="-20" dirty="0">
                          <a:solidFill>
                            <a:schemeClr val="tx1">
                              <a:lumMod val="95000"/>
                              <a:lumOff val="5000"/>
                            </a:schemeClr>
                          </a:solidFill>
                          <a:effectLst/>
                        </a:rPr>
                        <a:t>(E</a:t>
                      </a:r>
                      <a:r>
                        <a:rPr lang="en-US" sz="1200" kern="100" spc="-20" baseline="-25000" dirty="0">
                          <a:solidFill>
                            <a:schemeClr val="tx1">
                              <a:lumMod val="95000"/>
                              <a:lumOff val="5000"/>
                            </a:schemeClr>
                          </a:solidFill>
                          <a:effectLst/>
                        </a:rPr>
                        <a:t>K2</a:t>
                      </a:r>
                      <a:r>
                        <a:rPr lang="en-US" sz="1200" kern="100" spc="-20" dirty="0">
                          <a:solidFill>
                            <a:schemeClr val="tx1">
                              <a:lumMod val="95000"/>
                              <a:lumOff val="5000"/>
                            </a:schemeClr>
                          </a:solidFill>
                          <a:effectLst/>
                        </a:rPr>
                        <a:t>(D)) = E</a:t>
                      </a:r>
                      <a:r>
                        <a:rPr lang="en-US" sz="1200" kern="100" spc="-20" baseline="-25000" dirty="0">
                          <a:solidFill>
                            <a:schemeClr val="tx1">
                              <a:lumMod val="95000"/>
                              <a:lumOff val="5000"/>
                            </a:schemeClr>
                          </a:solidFill>
                          <a:effectLst/>
                        </a:rPr>
                        <a:t>K2</a:t>
                      </a:r>
                      <a:r>
                        <a:rPr lang="en-US" sz="1200" kern="100" spc="-20" dirty="0">
                          <a:solidFill>
                            <a:schemeClr val="tx1">
                              <a:lumMod val="95000"/>
                              <a:lumOff val="5000"/>
                            </a:schemeClr>
                          </a:solidFill>
                          <a:effectLst/>
                        </a:rPr>
                        <a:t>(E </a:t>
                      </a:r>
                      <a:r>
                        <a:rPr lang="en-US" sz="1200" kern="100" spc="-20" baseline="-25000" dirty="0">
                          <a:solidFill>
                            <a:schemeClr val="tx1">
                              <a:lumMod val="95000"/>
                              <a:lumOff val="5000"/>
                            </a:schemeClr>
                          </a:solidFill>
                          <a:effectLst/>
                        </a:rPr>
                        <a:t>K1</a:t>
                      </a:r>
                      <a:r>
                        <a:rPr lang="en-US" sz="1200" kern="100" spc="-20" dirty="0">
                          <a:solidFill>
                            <a:schemeClr val="tx1">
                              <a:lumMod val="95000"/>
                              <a:lumOff val="5000"/>
                            </a:schemeClr>
                          </a:solidFill>
                          <a:effectLst/>
                        </a:rPr>
                        <a:t>(D))</a:t>
                      </a:r>
                      <a:r>
                        <a:rPr lang="zh-CN" sz="1200" kern="100" spc="-20" dirty="0">
                          <a:solidFill>
                            <a:schemeClr val="tx1">
                              <a:lumMod val="95000"/>
                              <a:lumOff val="5000"/>
                            </a:schemeClr>
                          </a:solidFill>
                          <a:effectLst/>
                        </a:rPr>
                        <a:t>，其中</a:t>
                      </a:r>
                      <a:r>
                        <a:rPr lang="en-US" sz="1200" kern="100" spc="-20" dirty="0">
                          <a:solidFill>
                            <a:schemeClr val="tx1">
                              <a:lumMod val="95000"/>
                              <a:lumOff val="5000"/>
                            </a:schemeClr>
                          </a:solidFill>
                          <a:effectLst/>
                        </a:rPr>
                        <a:t>D</a:t>
                      </a:r>
                      <a:r>
                        <a:rPr lang="zh-CN" sz="1200" kern="100" spc="-20" dirty="0">
                          <a:solidFill>
                            <a:schemeClr val="tx1">
                              <a:lumMod val="95000"/>
                              <a:lumOff val="5000"/>
                            </a:schemeClr>
                          </a:solidFill>
                          <a:effectLst/>
                        </a:rPr>
                        <a:t>为任意数据</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269875"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a:t>
                      </a:r>
                      <a:r>
                        <a:rPr lang="en-US" sz="1200" kern="100" spc="-20" dirty="0">
                          <a:solidFill>
                            <a:schemeClr val="tx1">
                              <a:lumMod val="95000"/>
                              <a:lumOff val="5000"/>
                            </a:schemeClr>
                          </a:solidFill>
                          <a:effectLst/>
                        </a:rPr>
                        <a:t>2. </a:t>
                      </a:r>
                      <a:r>
                        <a:rPr lang="zh-CN" sz="1200" kern="100" spc="-20" dirty="0">
                          <a:solidFill>
                            <a:schemeClr val="tx1">
                              <a:lumMod val="95000"/>
                              <a:lumOff val="5000"/>
                            </a:schemeClr>
                          </a:solidFill>
                          <a:effectLst/>
                        </a:rPr>
                        <a:t>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 ← NULL</a:t>
                      </a:r>
                      <a:r>
                        <a:rPr lang="zh-CN"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84810" algn="just">
                        <a:spcAft>
                          <a:spcPts val="0"/>
                        </a:spcAft>
                      </a:pPr>
                      <a:r>
                        <a:rPr lang="en-US" sz="1200" kern="100" spc="-20" dirty="0" smtClean="0">
                          <a:solidFill>
                            <a:schemeClr val="tx1">
                              <a:lumMod val="95000"/>
                              <a:lumOff val="5000"/>
                            </a:schemeClr>
                          </a:solidFill>
                          <a:effectLst/>
                        </a:rPr>
                        <a:t>       3</a:t>
                      </a:r>
                      <a:r>
                        <a:rPr lang="en-US" sz="1200" kern="100" spc="-20" dirty="0">
                          <a:solidFill>
                            <a:schemeClr val="tx1">
                              <a:lumMod val="95000"/>
                              <a:lumOff val="5000"/>
                            </a:schemeClr>
                          </a:solidFill>
                          <a:effectLst/>
                        </a:rPr>
                        <a:t>. while T</a:t>
                      </a:r>
                      <a:r>
                        <a:rPr lang="en-US" sz="1200" kern="100" spc="-20" baseline="30000" dirty="0">
                          <a:solidFill>
                            <a:schemeClr val="tx1">
                              <a:lumMod val="95000"/>
                              <a:lumOff val="5000"/>
                            </a:schemeClr>
                          </a:solidFill>
                          <a:effectLst/>
                        </a:rPr>
                        <a:t>*</a:t>
                      </a:r>
                      <a:r>
                        <a:rPr lang="zh-CN" sz="1200" kern="100" spc="-20" dirty="0">
                          <a:solidFill>
                            <a:schemeClr val="tx1">
                              <a:lumMod val="95000"/>
                              <a:lumOff val="5000"/>
                            </a:schemeClr>
                          </a:solidFill>
                          <a:effectLst/>
                        </a:rPr>
                        <a:t>中数据不满足</a:t>
                      </a:r>
                      <a:r>
                        <a:rPr lang="en-US" sz="1200" kern="100" spc="-20" dirty="0">
                          <a:solidFill>
                            <a:schemeClr val="tx1">
                              <a:lumMod val="95000"/>
                              <a:lumOff val="5000"/>
                            </a:schemeClr>
                          </a:solidFill>
                          <a:effectLst/>
                        </a:rPr>
                        <a:t>k-</a:t>
                      </a:r>
                      <a:r>
                        <a:rPr lang="zh-CN" sz="1200" kern="100" spc="-20" dirty="0">
                          <a:solidFill>
                            <a:schemeClr val="tx1">
                              <a:lumMod val="95000"/>
                              <a:lumOff val="5000"/>
                            </a:schemeClr>
                          </a:solidFill>
                          <a:effectLst/>
                        </a:rPr>
                        <a:t>匿名条件</a:t>
                      </a:r>
                      <a:r>
                        <a:rPr lang="en-US" sz="1200" kern="100" spc="-20" dirty="0">
                          <a:solidFill>
                            <a:schemeClr val="tx1">
                              <a:lumMod val="95000"/>
                              <a:lumOff val="5000"/>
                            </a:schemeClr>
                          </a:solidFill>
                          <a:effectLst/>
                        </a:rPr>
                        <a:t> do</a:t>
                      </a:r>
                      <a:endParaRPr lang="zh-CN" sz="1200" kern="100" dirty="0">
                        <a:solidFill>
                          <a:schemeClr val="tx1">
                            <a:lumMod val="95000"/>
                            <a:lumOff val="5000"/>
                          </a:schemeClr>
                        </a:solidFill>
                        <a:effectLst/>
                      </a:endParaRPr>
                    </a:p>
                    <a:p>
                      <a:pPr indent="384810" algn="just">
                        <a:spcAft>
                          <a:spcPts val="0"/>
                        </a:spcAft>
                      </a:pPr>
                      <a:r>
                        <a:rPr lang="en-US" sz="1200" kern="100" spc="-20" dirty="0" smtClean="0">
                          <a:solidFill>
                            <a:schemeClr val="tx1">
                              <a:lumMod val="95000"/>
                              <a:lumOff val="5000"/>
                            </a:schemeClr>
                          </a:solidFill>
                          <a:effectLst/>
                        </a:rPr>
                        <a:t>       6. </a:t>
                      </a:r>
                      <a:r>
                        <a:rPr lang="zh-CN" sz="1200" kern="100" spc="-20" dirty="0">
                          <a:solidFill>
                            <a:schemeClr val="tx1">
                              <a:lumMod val="95000"/>
                              <a:lumOff val="5000"/>
                            </a:schemeClr>
                          </a:solidFill>
                          <a:effectLst/>
                        </a:rPr>
                        <a:t>站点</a:t>
                      </a:r>
                      <a:r>
                        <a:rPr lang="en-US" sz="1200" kern="100" spc="-20" dirty="0" err="1">
                          <a:solidFill>
                            <a:schemeClr val="tx1">
                              <a:lumMod val="95000"/>
                              <a:lumOff val="5000"/>
                            </a:schemeClr>
                          </a:solidFill>
                          <a:effectLst/>
                        </a:rPr>
                        <a:t>i</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i</a:t>
                      </a:r>
                      <a:r>
                        <a:rPr lang="en-US" sz="1200" kern="100" spc="-20" dirty="0">
                          <a:solidFill>
                            <a:schemeClr val="tx1">
                              <a:lumMod val="95000"/>
                              <a:lumOff val="5000"/>
                            </a:schemeClr>
                          </a:solidFill>
                          <a:effectLst/>
                        </a:rPr>
                        <a:t>=1</a:t>
                      </a:r>
                      <a:r>
                        <a:rPr lang="zh-CN" sz="1200" kern="100" spc="-20" dirty="0">
                          <a:solidFill>
                            <a:schemeClr val="tx1">
                              <a:lumMod val="95000"/>
                              <a:lumOff val="5000"/>
                            </a:schemeClr>
                          </a:solidFill>
                          <a:effectLst/>
                        </a:rPr>
                        <a:t>或</a:t>
                      </a:r>
                      <a:r>
                        <a:rPr lang="en-US" sz="1200" kern="100" spc="-20" dirty="0">
                          <a:solidFill>
                            <a:schemeClr val="tx1">
                              <a:lumMod val="95000"/>
                              <a:lumOff val="5000"/>
                            </a:schemeClr>
                          </a:solidFill>
                          <a:effectLst/>
                        </a:rPr>
                        <a:t>2)</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6.1 </a:t>
                      </a:r>
                      <a:r>
                        <a:rPr lang="zh-CN" sz="1200" kern="100" spc="-20" dirty="0">
                          <a:solidFill>
                            <a:schemeClr val="tx1">
                              <a:lumMod val="95000"/>
                              <a:lumOff val="5000"/>
                            </a:schemeClr>
                          </a:solidFill>
                          <a:effectLst/>
                        </a:rPr>
                        <a:t>泛化</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为</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，其中</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zh-CN" sz="1200" kern="100" spc="-20" dirty="0">
                          <a:solidFill>
                            <a:schemeClr val="tx1">
                              <a:lumMod val="95000"/>
                              <a:lumOff val="5000"/>
                            </a:schemeClr>
                          </a:solidFill>
                          <a:effectLst/>
                        </a:rPr>
                        <a:t>表示</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泛化后的值；</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6.2 </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6.3 </a:t>
                      </a:r>
                      <a:r>
                        <a:rPr lang="zh-CN" sz="1200" kern="100" spc="-20" dirty="0">
                          <a:solidFill>
                            <a:schemeClr val="tx1">
                              <a:lumMod val="95000"/>
                              <a:lumOff val="5000"/>
                            </a:schemeClr>
                          </a:solidFill>
                          <a:effectLst/>
                        </a:rPr>
                        <a:t>用</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i</a:t>
                      </a:r>
                      <a:r>
                        <a:rPr lang="zh-CN" sz="1200" kern="100" spc="-20" dirty="0">
                          <a:solidFill>
                            <a:schemeClr val="tx1">
                              <a:lumMod val="95000"/>
                              <a:lumOff val="5000"/>
                            </a:schemeClr>
                          </a:solidFill>
                          <a:effectLst/>
                        </a:rPr>
                        <a:t>加密</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并传递给另一站点；</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6.4 </a:t>
                      </a:r>
                      <a:r>
                        <a:rPr lang="zh-CN" sz="1200" kern="100" spc="-20" dirty="0">
                          <a:solidFill>
                            <a:schemeClr val="tx1">
                              <a:lumMod val="95000"/>
                              <a:lumOff val="5000"/>
                            </a:schemeClr>
                          </a:solidFill>
                          <a:effectLst/>
                        </a:rPr>
                        <a:t>用</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i</a:t>
                      </a:r>
                      <a:r>
                        <a:rPr lang="zh-CN" sz="1200" kern="100" spc="-20" dirty="0">
                          <a:solidFill>
                            <a:schemeClr val="tx1">
                              <a:lumMod val="95000"/>
                              <a:lumOff val="5000"/>
                            </a:schemeClr>
                          </a:solidFill>
                          <a:effectLst/>
                        </a:rPr>
                        <a:t>加密另一站点加密的泛化数据并回传；</a:t>
                      </a:r>
                      <a:endParaRPr lang="zh-CN" sz="1200" kern="100" dirty="0">
                        <a:solidFill>
                          <a:schemeClr val="tx1">
                            <a:lumMod val="95000"/>
                            <a:lumOff val="5000"/>
                          </a:schemeClr>
                        </a:solidFill>
                        <a:effectLst/>
                      </a:endParaRPr>
                    </a:p>
                    <a:p>
                      <a:pPr marL="718185" indent="-384810" algn="l">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6.5 </a:t>
                      </a:r>
                      <a:r>
                        <a:rPr lang="zh-CN" sz="1200" kern="100" spc="-20" dirty="0">
                          <a:solidFill>
                            <a:schemeClr val="tx1">
                              <a:lumMod val="95000"/>
                              <a:lumOff val="5000"/>
                            </a:schemeClr>
                          </a:solidFill>
                          <a:effectLst/>
                        </a:rPr>
                        <a:t>根据两个站点加密后的</a:t>
                      </a:r>
                      <a:r>
                        <a:rPr lang="en-US" sz="1200" kern="100" spc="-20" dirty="0">
                          <a:solidFill>
                            <a:schemeClr val="tx1">
                              <a:lumMod val="95000"/>
                              <a:lumOff val="5000"/>
                            </a:schemeClr>
                          </a:solidFill>
                          <a:effectLst/>
                        </a:rPr>
                        <a:t>ID</a:t>
                      </a:r>
                      <a:r>
                        <a:rPr lang="zh-CN" sz="1200" kern="100" spc="-20" dirty="0">
                          <a:solidFill>
                            <a:schemeClr val="tx1">
                              <a:lumMod val="95000"/>
                              <a:lumOff val="5000"/>
                            </a:schemeClr>
                          </a:solidFill>
                          <a:effectLst/>
                        </a:rPr>
                        <a:t>值对数据进行匹配，构建经</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和</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加密后的数据表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zh-CN" sz="1200" kern="100" spc="-20" dirty="0" smtClean="0">
                          <a:solidFill>
                            <a:schemeClr val="tx1">
                              <a:lumMod val="95000"/>
                              <a:lumOff val="5000"/>
                            </a:schemeClr>
                          </a:solidFill>
                          <a:effectLst/>
                        </a:rPr>
                        <a:t>，</a:t>
                      </a:r>
                      <a:r>
                        <a:rPr lang="en-US" altLang="zh-CN" sz="1200" kern="100" spc="-20" dirty="0" smtClean="0">
                          <a:solidFill>
                            <a:schemeClr val="tx1">
                              <a:lumMod val="95000"/>
                              <a:lumOff val="5000"/>
                            </a:schemeClr>
                          </a:solidFill>
                          <a:effectLst/>
                        </a:rPr>
                        <a:t>  </a:t>
                      </a:r>
                      <a:r>
                        <a:rPr lang="en-US" sz="1200" kern="100" spc="-20" dirty="0" smtClean="0">
                          <a:solidFill>
                            <a:schemeClr val="tx1">
                              <a:lumMod val="95000"/>
                              <a:lumOff val="5000"/>
                            </a:schemeClr>
                          </a:solidFill>
                          <a:effectLst/>
                        </a:rPr>
                        <a:t>ID,B</a:t>
                      </a:r>
                      <a:r>
                        <a:rPr lang="en-US" sz="1200" kern="100" spc="-20" baseline="-25000" dirty="0" smtClean="0">
                          <a:solidFill>
                            <a:schemeClr val="tx1">
                              <a:lumMod val="95000"/>
                              <a:lumOff val="5000"/>
                            </a:schemeClr>
                          </a:solidFill>
                          <a:effectLst/>
                        </a:rPr>
                        <a:t>1</a:t>
                      </a:r>
                      <a:r>
                        <a:rPr lang="en-US" sz="1200" kern="100" spc="-20" dirty="0" smtClean="0">
                          <a:solidFill>
                            <a:schemeClr val="tx1">
                              <a:lumMod val="95000"/>
                              <a:lumOff val="5000"/>
                            </a:schemeClr>
                          </a:solidFill>
                          <a:effectLst/>
                        </a:rPr>
                        <a:t>,B</a:t>
                      </a:r>
                      <a:r>
                        <a:rPr lang="en-US" sz="1200" kern="100" spc="-20" baseline="-25000" dirty="0" smtClean="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B</a:t>
                      </a:r>
                      <a:r>
                        <a:rPr lang="en-US" sz="1200" kern="100" spc="-20" baseline="-25000" dirty="0" err="1">
                          <a:solidFill>
                            <a:schemeClr val="tx1">
                              <a:lumMod val="95000"/>
                              <a:lumOff val="5000"/>
                            </a:schemeClr>
                          </a:solidFill>
                          <a:effectLst/>
                        </a:rPr>
                        <a:t>n</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14325" algn="just">
                        <a:spcAft>
                          <a:spcPts val="0"/>
                        </a:spcAft>
                      </a:pPr>
                      <a:r>
                        <a:rPr lang="en-US" sz="1200" kern="100" spc="-20" dirty="0" smtClean="0">
                          <a:solidFill>
                            <a:schemeClr val="tx1">
                              <a:lumMod val="95000"/>
                              <a:lumOff val="5000"/>
                            </a:schemeClr>
                          </a:solidFill>
                          <a:effectLst/>
                        </a:rPr>
                        <a:t>       5</a:t>
                      </a:r>
                      <a:r>
                        <a:rPr lang="en-US" sz="1200" kern="100" spc="-20" dirty="0">
                          <a:solidFill>
                            <a:schemeClr val="tx1">
                              <a:lumMod val="95000"/>
                              <a:lumOff val="5000"/>
                            </a:schemeClr>
                          </a:solidFill>
                          <a:effectLst/>
                        </a:rPr>
                        <a:t>. end while</a:t>
                      </a:r>
                      <a:endParaRPr lang="zh-CN" sz="1200" kern="100" dirty="0">
                        <a:solidFill>
                          <a:schemeClr val="tx1">
                            <a:lumMod val="95000"/>
                            <a:lumOff val="5000"/>
                          </a:schemeClr>
                        </a:solidFill>
                        <a:effectLst/>
                        <a:latin typeface="Times New Roman"/>
                        <a:ea typeface="宋体"/>
                      </a:endParaRPr>
                    </a:p>
                  </a:txBody>
                  <a:tcPr marL="68577" marR="68577" marT="0" marB="0"/>
                </a:tc>
              </a:tr>
            </a:tbl>
          </a:graphicData>
        </a:graphic>
      </p:graphicFrame>
      <p:sp>
        <p:nvSpPr>
          <p:cNvPr id="5" name="Rectangle 1"/>
          <p:cNvSpPr>
            <a:spLocks noChangeArrowheads="1"/>
          </p:cNvSpPr>
          <p:nvPr/>
        </p:nvSpPr>
        <p:spPr bwMode="auto">
          <a:xfrm>
            <a:off x="1331913" y="3749675"/>
            <a:ext cx="6048375"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31432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indent="257175" algn="ctr">
              <a:defRPr/>
            </a:pPr>
            <a:r>
              <a:rPr lang="zh-CN" altLang="zh-CN" sz="2000" dirty="0" smtClean="0"/>
              <a:t>表</a:t>
            </a:r>
            <a:r>
              <a:rPr lang="en-US" altLang="zh-CN" sz="2000" dirty="0"/>
              <a:t>6</a:t>
            </a:r>
            <a:r>
              <a:rPr lang="en-US" altLang="zh-CN" sz="2000" dirty="0" smtClean="0"/>
              <a:t>-1 </a:t>
            </a:r>
            <a:r>
              <a:rPr lang="zh-CN" altLang="en-US" sz="2000" dirty="0" smtClean="0"/>
              <a:t>分布式</a:t>
            </a:r>
            <a:r>
              <a:rPr lang="en-US" altLang="zh-CN" sz="2000" i="1" dirty="0" smtClean="0"/>
              <a:t>k-</a:t>
            </a:r>
            <a:r>
              <a:rPr lang="zh-CN" altLang="en-US" sz="2000" dirty="0" smtClean="0"/>
              <a:t>匿名算法</a:t>
            </a:r>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DF6E68F-8AFA-442F-A17C-32384B2EE671}" type="slidenum">
              <a:rPr lang="en-US" sz="1400" b="1">
                <a:solidFill>
                  <a:srgbClr val="FF3300"/>
                </a:solidFill>
                <a:effectLst>
                  <a:outerShdw blurRad="38100" dist="38100" dir="2700000" algn="tl">
                    <a:srgbClr val="C0C0C0"/>
                  </a:outerShdw>
                </a:effectLst>
              </a:rPr>
              <a:pPr algn="r">
                <a:defRPr/>
              </a:pPr>
              <a:t>27</a:t>
            </a:fld>
            <a:endParaRPr lang="en-US" sz="1400" b="1" dirty="0">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dirty="0" smtClean="0">
                <a:solidFill>
                  <a:schemeClr val="tx1">
                    <a:lumMod val="95000"/>
                    <a:lumOff val="5000"/>
                  </a:schemeClr>
                </a:solidFill>
              </a:rPr>
              <a:t>分布式关联规则挖掘</a:t>
            </a:r>
            <a:r>
              <a:rPr lang="zh-CN" altLang="en-US" sz="2800" dirty="0" smtClean="0">
                <a:solidFill>
                  <a:schemeClr val="tx1">
                    <a:lumMod val="95000"/>
                    <a:lumOff val="5000"/>
                  </a:schemeClr>
                </a:solidFill>
              </a:rPr>
              <a:t>。</a:t>
            </a:r>
            <a:r>
              <a:rPr lang="zh-CN" altLang="zh-CN" b="0" dirty="0" smtClean="0">
                <a:solidFill>
                  <a:schemeClr val="tx1">
                    <a:lumMod val="95000"/>
                    <a:lumOff val="5000"/>
                  </a:schemeClr>
                </a:solidFill>
              </a:rPr>
              <a:t>在</a:t>
            </a:r>
            <a:r>
              <a:rPr lang="zh-CN" altLang="zh-CN" b="0" dirty="0">
                <a:solidFill>
                  <a:schemeClr val="tx1">
                    <a:lumMod val="95000"/>
                    <a:lumOff val="5000"/>
                  </a:schemeClr>
                </a:solidFill>
              </a:rPr>
              <a:t>分布式环境下，关联规则挖掘的关键是计算项集的全局计数，加密技术能保证在计算项集计数的同时，不会泄露隐私信息</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en-US" dirty="0" smtClean="0">
                <a:solidFill>
                  <a:schemeClr val="tx1">
                    <a:lumMod val="95000"/>
                    <a:lumOff val="5000"/>
                  </a:schemeClr>
                </a:solidFill>
                <a:latin typeface="+mj-ea"/>
              </a:rPr>
              <a:t>分布式聚类</a:t>
            </a:r>
            <a:r>
              <a:rPr lang="zh-CN" altLang="en-US" b="0" dirty="0" smtClean="0">
                <a:solidFill>
                  <a:schemeClr val="tx1">
                    <a:lumMod val="95000"/>
                    <a:lumOff val="5000"/>
                  </a:schemeClr>
                </a:solidFill>
                <a:latin typeface="+mj-ea"/>
              </a:rPr>
              <a:t>。</a:t>
            </a:r>
            <a:r>
              <a:rPr lang="zh-CN" altLang="zh-CN" b="0" dirty="0" smtClean="0">
                <a:solidFill>
                  <a:schemeClr val="tx1">
                    <a:lumMod val="95000"/>
                    <a:lumOff val="5000"/>
                  </a:schemeClr>
                </a:solidFill>
              </a:rPr>
              <a:t>基于</a:t>
            </a:r>
            <a:r>
              <a:rPr lang="zh-CN" altLang="zh-CN" b="0" dirty="0">
                <a:solidFill>
                  <a:schemeClr val="tx1">
                    <a:lumMod val="95000"/>
                    <a:lumOff val="5000"/>
                  </a:schemeClr>
                </a:solidFill>
              </a:rPr>
              <a:t>隐私保护的分布式聚类的关键是安全的计算数据间距离，有</a:t>
            </a:r>
            <a:r>
              <a:rPr lang="en-US" altLang="zh-CN" b="0" dirty="0">
                <a:solidFill>
                  <a:schemeClr val="tx1">
                    <a:lumMod val="95000"/>
                    <a:lumOff val="5000"/>
                  </a:schemeClr>
                </a:solidFill>
              </a:rPr>
              <a:t>Naïve</a:t>
            </a:r>
            <a:r>
              <a:rPr lang="zh-CN" altLang="zh-CN" b="0" dirty="0">
                <a:solidFill>
                  <a:schemeClr val="tx1">
                    <a:lumMod val="95000"/>
                    <a:lumOff val="5000"/>
                  </a:schemeClr>
                </a:solidFill>
              </a:rPr>
              <a:t>聚类模型两种模式和多次聚类模型，两种模型都利用了加密技术实现信息的安全传输。</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FC698C6-9F65-4823-8579-82FB5F23C782}" type="slidenum">
              <a:rPr lang="en-US" sz="1400" b="1">
                <a:solidFill>
                  <a:srgbClr val="FF3300"/>
                </a:solidFill>
                <a:effectLst>
                  <a:outerShdw blurRad="38100" dist="38100" dir="2700000" algn="tl">
                    <a:srgbClr val="C0C0C0"/>
                  </a:outerShdw>
                </a:effectLst>
              </a:rPr>
              <a:pPr algn="r">
                <a:defRPr/>
              </a:pPr>
              <a:t>28</a:t>
            </a:fld>
            <a:endParaRPr lang="en-US" sz="1400" b="1" dirty="0">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基于限制发布隐私保护技术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b="0" dirty="0">
                <a:solidFill>
                  <a:schemeClr val="tx1">
                    <a:lumMod val="95000"/>
                    <a:lumOff val="5000"/>
                  </a:schemeClr>
                </a:solidFill>
              </a:rPr>
              <a:t>限制发布是指有选择的发布原始数据、不发布或者发布精度较低的敏感数据以实现隐私保护。当前基于限制发布隐私保护方法主要采用数据匿名化技术，即在隐私披露风险和数据精度之间进行折中，有选择地发布敏感数据及可能披露敏感数据的信息，但保证敏感数据及隐私的披露风险在可容忍的范围内</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0D2D088-0FC9-4F1E-A42C-753CC1AD350A}" type="slidenum">
              <a:rPr lang="en-US" sz="1400" b="1">
                <a:solidFill>
                  <a:srgbClr val="FF3300"/>
                </a:solidFill>
                <a:effectLst>
                  <a:outerShdw blurRad="38100" dist="38100" dir="2700000" algn="tl">
                    <a:srgbClr val="C0C0C0"/>
                  </a:outerShdw>
                </a:effectLst>
              </a:rPr>
              <a:pPr algn="r">
                <a:defRPr/>
              </a:pPr>
              <a:t>29</a:t>
            </a:fld>
            <a:endParaRPr lang="en-US" sz="1400" b="1" dirty="0">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基于限制发布隐私保护技术</a:t>
            </a:r>
            <a:endParaRPr lang="en-US" altLang="zh-CN" sz="2800" b="0" dirty="0" smtClean="0">
              <a:solidFill>
                <a:schemeClr val="tx1">
                  <a:lumMod val="95000"/>
                  <a:lumOff val="5000"/>
                </a:schemeClr>
              </a:solidFill>
              <a:ea typeface="+mn-ea"/>
              <a:cs typeface="+mn-cs"/>
            </a:endParaRPr>
          </a:p>
          <a:p>
            <a:pPr>
              <a:defRPr/>
            </a:pPr>
            <a:r>
              <a:rPr lang="zh-CN" altLang="zh-CN" dirty="0">
                <a:solidFill>
                  <a:schemeClr val="tx1">
                    <a:lumMod val="95000"/>
                    <a:lumOff val="5000"/>
                  </a:schemeClr>
                </a:solidFill>
              </a:rPr>
              <a:t>数据匿名</a:t>
            </a:r>
            <a:r>
              <a:rPr lang="zh-CN" altLang="zh-CN" dirty="0" smtClean="0">
                <a:solidFill>
                  <a:schemeClr val="tx1">
                    <a:lumMod val="95000"/>
                    <a:lumOff val="5000"/>
                  </a:schemeClr>
                </a:solidFill>
              </a:rPr>
              <a:t>化</a:t>
            </a:r>
            <a:r>
              <a:rPr lang="zh-CN" altLang="en-US" dirty="0" smtClean="0">
                <a:solidFill>
                  <a:schemeClr val="tx1">
                    <a:lumMod val="95000"/>
                    <a:lumOff val="5000"/>
                  </a:schemeClr>
                </a:solidFill>
              </a:rPr>
              <a:t>的</a:t>
            </a:r>
            <a:r>
              <a:rPr lang="zh-CN" altLang="zh-CN" dirty="0" smtClean="0">
                <a:solidFill>
                  <a:schemeClr val="tx1">
                    <a:lumMod val="95000"/>
                    <a:lumOff val="5000"/>
                  </a:schemeClr>
                </a:solidFill>
              </a:rPr>
              <a:t>基本操作</a:t>
            </a:r>
            <a:r>
              <a:rPr lang="zh-CN" altLang="en-US" dirty="0" smtClean="0">
                <a:solidFill>
                  <a:schemeClr val="tx1">
                    <a:lumMod val="95000"/>
                    <a:lumOff val="5000"/>
                  </a:schemeClr>
                </a:solidFill>
              </a:rPr>
              <a:t>：</a:t>
            </a:r>
            <a:r>
              <a:rPr lang="zh-CN" altLang="zh-CN" dirty="0">
                <a:latin typeface="+mj-ea"/>
                <a:ea typeface="+mj-ea"/>
              </a:rPr>
              <a:t>①抑制。抑制某</a:t>
            </a:r>
            <a:r>
              <a:rPr lang="zh-CN" altLang="zh-CN" dirty="0" smtClean="0">
                <a:latin typeface="+mj-ea"/>
                <a:ea typeface="+mj-ea"/>
              </a:rPr>
              <a:t>数据项</a:t>
            </a:r>
            <a:r>
              <a:rPr lang="zh-CN" altLang="en-US" dirty="0">
                <a:latin typeface="+mj-ea"/>
                <a:ea typeface="+mj-ea"/>
              </a:rPr>
              <a:t>。</a:t>
            </a:r>
            <a:r>
              <a:rPr lang="zh-CN" altLang="zh-CN" dirty="0" smtClean="0">
                <a:latin typeface="+mj-ea"/>
                <a:ea typeface="+mj-ea"/>
              </a:rPr>
              <a:t>②</a:t>
            </a:r>
            <a:r>
              <a:rPr lang="zh-CN" altLang="zh-CN" dirty="0">
                <a:latin typeface="+mj-ea"/>
                <a:ea typeface="+mj-ea"/>
              </a:rPr>
              <a:t>泛化。即对数据进行更抽象和概括的描述。</a:t>
            </a:r>
            <a:r>
              <a:rPr lang="zh-CN" altLang="zh-CN" dirty="0" smtClean="0">
                <a:latin typeface="+mj-ea"/>
                <a:ea typeface="+mj-ea"/>
              </a:rPr>
              <a:t>如把</a:t>
            </a:r>
            <a:r>
              <a:rPr lang="zh-CN" altLang="zh-CN" dirty="0">
                <a:latin typeface="+mj-ea"/>
                <a:ea typeface="+mj-ea"/>
              </a:rPr>
              <a:t>年龄</a:t>
            </a:r>
            <a:r>
              <a:rPr lang="en-US" altLang="zh-CN" dirty="0">
                <a:latin typeface="+mj-ea"/>
                <a:ea typeface="+mj-ea"/>
              </a:rPr>
              <a:t>30</a:t>
            </a:r>
            <a:r>
              <a:rPr lang="zh-CN" altLang="zh-CN" dirty="0">
                <a:latin typeface="+mj-ea"/>
                <a:ea typeface="+mj-ea"/>
              </a:rPr>
              <a:t>岁泛化成</a:t>
            </a:r>
            <a:r>
              <a:rPr lang="zh-CN" altLang="zh-CN" dirty="0" smtClean="0">
                <a:latin typeface="+mj-ea"/>
                <a:ea typeface="+mj-ea"/>
              </a:rPr>
              <a:t>区间</a:t>
            </a:r>
            <a:r>
              <a:rPr lang="en-US" altLang="zh-CN" dirty="0" smtClean="0">
                <a:latin typeface="+mj-ea"/>
                <a:ea typeface="+mj-ea"/>
              </a:rPr>
              <a:t> [</a:t>
            </a:r>
            <a:r>
              <a:rPr lang="en-US" altLang="zh-CN" dirty="0">
                <a:latin typeface="+mj-ea"/>
                <a:ea typeface="+mj-ea"/>
              </a:rPr>
              <a:t>20,40]</a:t>
            </a:r>
            <a:r>
              <a:rPr lang="zh-CN" altLang="zh-CN" dirty="0">
                <a:latin typeface="+mj-ea"/>
                <a:ea typeface="+mj-ea"/>
              </a:rPr>
              <a:t>的形式，因为</a:t>
            </a:r>
            <a:r>
              <a:rPr lang="en-US" altLang="zh-CN" dirty="0">
                <a:latin typeface="+mj-ea"/>
                <a:ea typeface="+mj-ea"/>
              </a:rPr>
              <a:t>30</a:t>
            </a:r>
            <a:r>
              <a:rPr lang="zh-CN" altLang="zh-CN" dirty="0">
                <a:latin typeface="+mj-ea"/>
                <a:ea typeface="+mj-ea"/>
              </a:rPr>
              <a:t>岁在区间</a:t>
            </a:r>
            <a:r>
              <a:rPr lang="en-US" altLang="zh-CN" dirty="0">
                <a:latin typeface="+mj-ea"/>
                <a:ea typeface="+mj-ea"/>
              </a:rPr>
              <a:t>[20,40]</a:t>
            </a:r>
            <a:r>
              <a:rPr lang="zh-CN" altLang="zh-CN" dirty="0">
                <a:latin typeface="+mj-ea"/>
                <a:ea typeface="+mj-ea"/>
              </a:rPr>
              <a:t>内</a:t>
            </a:r>
            <a:r>
              <a:rPr lang="zh-CN" altLang="zh-CN" dirty="0" smtClean="0">
                <a:latin typeface="+mj-ea"/>
                <a:ea typeface="+mj-ea"/>
              </a:rPr>
              <a:t>。</a:t>
            </a:r>
            <a:endParaRPr lang="en-US" altLang="zh-CN" dirty="0">
              <a:solidFill>
                <a:schemeClr val="tx1">
                  <a:lumMod val="95000"/>
                  <a:lumOff val="5000"/>
                </a:schemeClr>
              </a:solidFill>
            </a:endParaRPr>
          </a:p>
          <a:p>
            <a:pPr>
              <a:defRPr/>
            </a:pPr>
            <a:r>
              <a:rPr lang="zh-CN" altLang="zh-CN" dirty="0" smtClean="0">
                <a:solidFill>
                  <a:schemeClr val="tx1">
                    <a:lumMod val="95000"/>
                    <a:lumOff val="5000"/>
                  </a:schemeClr>
                </a:solidFill>
              </a:rPr>
              <a:t>数据匿名化</a:t>
            </a:r>
            <a:r>
              <a:rPr lang="zh-CN" altLang="en-US" dirty="0" smtClean="0">
                <a:solidFill>
                  <a:schemeClr val="tx1">
                    <a:lumMod val="95000"/>
                    <a:lumOff val="5000"/>
                  </a:schemeClr>
                </a:solidFill>
              </a:rPr>
              <a:t>的原则：</a:t>
            </a:r>
            <a:r>
              <a:rPr lang="zh-CN" altLang="zh-CN" dirty="0">
                <a:latin typeface="+mj-ea"/>
                <a:ea typeface="+mj-ea"/>
              </a:rPr>
              <a:t>数据匿名化处理的原始数据一般为数据表形式，表中每一行是一个记录，对应一个人。每条记录包含多个属性（数据项），这些属性可分为</a:t>
            </a:r>
            <a:r>
              <a:rPr lang="en-US" altLang="zh-CN" dirty="0">
                <a:latin typeface="+mj-ea"/>
                <a:ea typeface="+mj-ea"/>
              </a:rPr>
              <a:t>3</a:t>
            </a:r>
            <a:r>
              <a:rPr lang="zh-CN" altLang="zh-CN" dirty="0" smtClean="0">
                <a:latin typeface="+mj-ea"/>
                <a:ea typeface="+mj-ea"/>
              </a:rPr>
              <a:t>类</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D10170E-FA67-4D6F-AF49-3CD06FF75CE8}" type="slidenum">
              <a:rPr lang="en-US" sz="1400" b="1">
                <a:solidFill>
                  <a:srgbClr val="FF3300"/>
                </a:solidFill>
                <a:effectLst>
                  <a:outerShdw blurRad="38100" dist="38100" dir="2700000" algn="tl">
                    <a:srgbClr val="C0C0C0"/>
                  </a:outerShdw>
                </a:effectLst>
              </a:rPr>
              <a:pPr algn="r">
                <a:defRPr/>
              </a:pPr>
              <a:t>3</a:t>
            </a:fld>
            <a:endParaRPr lang="en-US" sz="1400" b="1" dirty="0">
              <a:solidFill>
                <a:srgbClr val="FF3300"/>
              </a:solidFill>
              <a:effectLst>
                <a:outerShdw blurRad="38100" dist="38100" dir="2700000" algn="tl">
                  <a:srgbClr val="C0C0C0"/>
                </a:outerShdw>
              </a:effectLst>
            </a:endParaRPr>
          </a:p>
        </p:txBody>
      </p:sp>
      <p:sp>
        <p:nvSpPr>
          <p:cNvPr id="4099" name="Rectangle 2"/>
          <p:cNvSpPr>
            <a:spLocks noGrp="1" noChangeArrowheads="1"/>
          </p:cNvSpPr>
          <p:nvPr>
            <p:ph type="title" idx="4294967295"/>
          </p:nvPr>
        </p:nvSpPr>
        <p:spPr/>
        <p:txBody>
          <a:bodyPr/>
          <a:lstStyle/>
          <a:p>
            <a:r>
              <a:rPr lang="zh-CN" altLang="en-US" dirty="0" smtClean="0"/>
              <a:t>第</a:t>
            </a:r>
            <a:r>
              <a:rPr lang="en-US" altLang="zh-CN" dirty="0" smtClean="0"/>
              <a:t>6</a:t>
            </a:r>
            <a:r>
              <a:rPr lang="zh-CN" altLang="en-US" dirty="0" smtClean="0"/>
              <a:t>章 隐私安全</a:t>
            </a:r>
          </a:p>
        </p:txBody>
      </p:sp>
      <p:sp>
        <p:nvSpPr>
          <p:cNvPr id="4100" name="Rectangle 3"/>
          <p:cNvSpPr>
            <a:spLocks noGrp="1" noChangeArrowheads="1"/>
          </p:cNvSpPr>
          <p:nvPr>
            <p:ph type="body" idx="4294967295"/>
          </p:nvPr>
        </p:nvSpPr>
        <p:spPr>
          <a:noFill/>
        </p:spPr>
        <p:txBody>
          <a:bodyPr/>
          <a:lstStyle/>
          <a:p>
            <a:r>
              <a:rPr lang="zh-CN" altLang="en-US" smtClean="0"/>
              <a:t>基本要求</a:t>
            </a:r>
          </a:p>
          <a:p>
            <a:pPr lvl="1"/>
            <a:r>
              <a:rPr lang="zh-CN" altLang="en-US" smtClean="0"/>
              <a:t>熟悉隐私的概念和度量</a:t>
            </a:r>
          </a:p>
          <a:p>
            <a:pPr lvl="1"/>
            <a:r>
              <a:rPr lang="zh-CN" altLang="en-US" smtClean="0"/>
              <a:t>了解隐私的威胁模型和隐私保护方法</a:t>
            </a:r>
          </a:p>
          <a:p>
            <a:pPr lvl="1"/>
            <a:r>
              <a:rPr lang="zh-CN" altLang="en-US" smtClean="0"/>
              <a:t>熟悉数据隐私、位置隐私、外包数据隐私的概念、威胁模型和保护技术</a:t>
            </a:r>
          </a:p>
          <a:p>
            <a:pPr lvl="1"/>
            <a:r>
              <a:rPr lang="zh-CN" altLang="en-US" smtClean="0"/>
              <a:t>根据本章文献，参阅一篇感兴趣的文献并总结。</a:t>
            </a:r>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F3F249C-6CB2-46F9-AD60-F1880FBB6C3C}" type="slidenum">
              <a:rPr lang="en-US" sz="1400" b="1">
                <a:solidFill>
                  <a:srgbClr val="FF3300"/>
                </a:solidFill>
                <a:effectLst>
                  <a:outerShdw blurRad="38100" dist="38100" dir="2700000" algn="tl">
                    <a:srgbClr val="C0C0C0"/>
                  </a:outerShdw>
                </a:effectLst>
              </a:rPr>
              <a:pPr algn="r">
                <a:defRPr/>
              </a:pPr>
              <a:t>30</a:t>
            </a:fld>
            <a:endParaRPr lang="en-US" sz="1400" b="1" dirty="0">
              <a:solidFill>
                <a:srgbClr val="FF3300"/>
              </a:solidFill>
              <a:effectLst>
                <a:outerShdw blurRad="38100" dist="38100" dir="2700000" algn="tl">
                  <a:srgbClr val="C0C0C0"/>
                </a:outerShdw>
              </a:effectLst>
            </a:endParaRPr>
          </a:p>
        </p:txBody>
      </p:sp>
      <p:sp>
        <p:nvSpPr>
          <p:cNvPr id="3174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a:t>
            </a:r>
            <a:r>
              <a:rPr lang="zh-CN" altLang="en-US" sz="2800" b="0" dirty="0">
                <a:solidFill>
                  <a:schemeClr val="tx1">
                    <a:lumMod val="95000"/>
                    <a:lumOff val="5000"/>
                  </a:schemeClr>
                </a:solidFill>
                <a:ea typeface="+mn-ea"/>
                <a:cs typeface="+mn-cs"/>
              </a:rPr>
              <a:t>化记录属性</a:t>
            </a:r>
            <a:endParaRPr lang="en-US" altLang="zh-CN" sz="2800" b="0" dirty="0" smtClean="0">
              <a:solidFill>
                <a:schemeClr val="tx1">
                  <a:lumMod val="95000"/>
                  <a:lumOff val="5000"/>
                </a:schemeClr>
              </a:solidFill>
              <a:ea typeface="+mn-ea"/>
              <a:cs typeface="+mn-cs"/>
            </a:endParaRPr>
          </a:p>
          <a:p>
            <a:pPr>
              <a:defRPr/>
            </a:pPr>
            <a:r>
              <a:rPr lang="zh-CN" altLang="zh-CN" dirty="0" smtClean="0">
                <a:latin typeface="+mj-ea"/>
                <a:ea typeface="+mj-ea"/>
              </a:rPr>
              <a:t>显示</a:t>
            </a:r>
            <a:r>
              <a:rPr lang="zh-CN" altLang="zh-CN" dirty="0">
                <a:latin typeface="+mj-ea"/>
                <a:ea typeface="+mj-ea"/>
              </a:rPr>
              <a:t>标识符（</a:t>
            </a:r>
            <a:r>
              <a:rPr lang="en-US" altLang="zh-CN" dirty="0">
                <a:latin typeface="+mj-ea"/>
                <a:ea typeface="+mj-ea"/>
              </a:rPr>
              <a:t>explicit identifier</a:t>
            </a:r>
            <a:r>
              <a:rPr lang="zh-CN" altLang="zh-CN" dirty="0">
                <a:latin typeface="+mj-ea"/>
                <a:ea typeface="+mj-ea"/>
              </a:rPr>
              <a:t>）。能唯一表示单一个体的属性，如身份证、姓名等。</a:t>
            </a:r>
          </a:p>
          <a:p>
            <a:pPr>
              <a:defRPr/>
            </a:pPr>
            <a:r>
              <a:rPr lang="zh-CN" altLang="zh-CN" dirty="0" smtClean="0">
                <a:latin typeface="+mj-ea"/>
                <a:ea typeface="+mj-ea"/>
              </a:rPr>
              <a:t>准</a:t>
            </a:r>
            <a:r>
              <a:rPr lang="zh-CN" altLang="zh-CN" dirty="0">
                <a:latin typeface="+mj-ea"/>
                <a:ea typeface="+mj-ea"/>
              </a:rPr>
              <a:t>标识符（</a:t>
            </a:r>
            <a:r>
              <a:rPr lang="en-US" altLang="zh-CN" dirty="0">
                <a:latin typeface="+mj-ea"/>
                <a:ea typeface="+mj-ea"/>
              </a:rPr>
              <a:t>quasi-identifiers</a:t>
            </a:r>
            <a:r>
              <a:rPr lang="zh-CN" altLang="zh-CN" dirty="0">
                <a:latin typeface="+mj-ea"/>
                <a:ea typeface="+mj-ea"/>
              </a:rPr>
              <a:t>）。几个属性联合起来可以唯一标识一个人，如邮编，性别，出生年月等联合起来可能是一个准标识符。</a:t>
            </a:r>
          </a:p>
          <a:p>
            <a:pPr>
              <a:defRPr/>
            </a:pPr>
            <a:r>
              <a:rPr lang="zh-CN" altLang="zh-CN" dirty="0" smtClean="0">
                <a:latin typeface="+mj-ea"/>
                <a:ea typeface="+mj-ea"/>
              </a:rPr>
              <a:t>敏感</a:t>
            </a:r>
            <a:r>
              <a:rPr lang="zh-CN" altLang="zh-CN" dirty="0">
                <a:latin typeface="+mj-ea"/>
                <a:ea typeface="+mj-ea"/>
              </a:rPr>
              <a:t>属性（</a:t>
            </a:r>
            <a:r>
              <a:rPr lang="en-US" altLang="zh-CN" dirty="0">
                <a:latin typeface="+mj-ea"/>
                <a:ea typeface="+mj-ea"/>
              </a:rPr>
              <a:t>sensitive attribute</a:t>
            </a:r>
            <a:r>
              <a:rPr lang="zh-CN" altLang="zh-CN" dirty="0">
                <a:latin typeface="+mj-ea"/>
                <a:ea typeface="+mj-ea"/>
              </a:rPr>
              <a:t>）。包含用户隐私数据的属性，如疾病、收入、宗教信仰等</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CC6BBBF-83CA-4A7F-BD97-40E94783F7B2}" type="slidenum">
              <a:rPr lang="en-US" sz="1400" b="1">
                <a:solidFill>
                  <a:srgbClr val="FF3300"/>
                </a:solidFill>
                <a:effectLst>
                  <a:outerShdw blurRad="38100" dist="38100" dir="2700000" algn="tl">
                    <a:srgbClr val="C0C0C0"/>
                  </a:outerShdw>
                </a:effectLst>
              </a:rPr>
              <a:pPr algn="r">
                <a:defRPr/>
              </a:pPr>
              <a:t>31</a:t>
            </a:fld>
            <a:endParaRPr lang="en-US" sz="1400" b="1" dirty="0">
              <a:solidFill>
                <a:srgbClr val="FF3300"/>
              </a:solidFill>
              <a:effectLst>
                <a:outerShdw blurRad="38100" dist="38100" dir="2700000" algn="tl">
                  <a:srgbClr val="C0C0C0"/>
                </a:outerShdw>
              </a:effectLst>
            </a:endParaRPr>
          </a:p>
        </p:txBody>
      </p:sp>
      <p:sp>
        <p:nvSpPr>
          <p:cNvPr id="3277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a:t>
            </a:r>
            <a:r>
              <a:rPr lang="zh-CN" altLang="en-US" sz="2800" b="0" dirty="0">
                <a:solidFill>
                  <a:schemeClr val="tx1">
                    <a:lumMod val="95000"/>
                    <a:lumOff val="5000"/>
                  </a:schemeClr>
                </a:solidFill>
                <a:ea typeface="+mn-ea"/>
                <a:cs typeface="+mn-cs"/>
              </a:rPr>
              <a:t>化记录</a:t>
            </a:r>
            <a:r>
              <a:rPr lang="zh-CN" altLang="en-US" sz="2800" b="0" dirty="0" smtClean="0">
                <a:solidFill>
                  <a:schemeClr val="tx1">
                    <a:lumMod val="95000"/>
                    <a:lumOff val="5000"/>
                  </a:schemeClr>
                </a:solidFill>
                <a:ea typeface="+mn-ea"/>
                <a:cs typeface="+mn-cs"/>
              </a:rPr>
              <a:t>属性</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539750" y="2997200"/>
          <a:ext cx="7993062" cy="2743200"/>
        </p:xfrm>
        <a:graphic>
          <a:graphicData uri="http://schemas.openxmlformats.org/drawingml/2006/table">
            <a:tbl>
              <a:tblPr firstRow="1" firstCol="1" bandRow="1">
                <a:tableStyleId>{5C22544A-7EE6-4342-B048-85BDC9FD1C3A}</a:tableStyleId>
              </a:tblPr>
              <a:tblGrid>
                <a:gridCol w="1607549"/>
                <a:gridCol w="1592007"/>
                <a:gridCol w="1592007"/>
                <a:gridCol w="1609492"/>
                <a:gridCol w="1592007"/>
              </a:tblGrid>
              <a:tr h="265775">
                <a:tc>
                  <a:txBody>
                    <a:bodyPr/>
                    <a:lstStyle/>
                    <a:p>
                      <a:pPr indent="269875" algn="ctr">
                        <a:spcAft>
                          <a:spcPts val="0"/>
                        </a:spcAft>
                      </a:pPr>
                      <a:r>
                        <a:rPr lang="zh-CN" sz="2000" kern="100" dirty="0">
                          <a:effectLst/>
                        </a:rPr>
                        <a:t>姓名</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年龄</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性别</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邮编</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疾病</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dirty="0">
                          <a:effectLst/>
                        </a:rPr>
                        <a:t>Betty</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25</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12300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艾滋病</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Linda</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35</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13000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消化不良</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Bill</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21</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12000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消化不良</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Sam</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35</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14000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肺炎</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John</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71</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M</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27000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肺炎</a:t>
                      </a:r>
                      <a:endParaRPr lang="zh-CN" sz="2000" kern="10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David</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65</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54000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胃溃疡</a:t>
                      </a:r>
                      <a:endParaRPr lang="zh-CN" sz="2000" kern="100" dirty="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Alice</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63</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24000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流行感冒</a:t>
                      </a:r>
                      <a:endParaRPr lang="zh-CN" sz="2000" kern="100" dirty="0">
                        <a:effectLst/>
                        <a:latin typeface="Times New Roman"/>
                        <a:ea typeface="宋体"/>
                      </a:endParaRPr>
                    </a:p>
                  </a:txBody>
                  <a:tcPr marL="68582" marR="68582" marT="0" marB="0" anchor="ctr"/>
                </a:tc>
              </a:tr>
              <a:tr h="227807">
                <a:tc>
                  <a:txBody>
                    <a:bodyPr/>
                    <a:lstStyle/>
                    <a:p>
                      <a:pPr indent="269875" algn="ctr">
                        <a:spcAft>
                          <a:spcPts val="0"/>
                        </a:spcAft>
                      </a:pPr>
                      <a:r>
                        <a:rPr lang="en-US" sz="2000" kern="100">
                          <a:effectLst/>
                        </a:rPr>
                        <a:t>Susan</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70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30000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支气管炎</a:t>
                      </a:r>
                      <a:endParaRPr lang="zh-CN" sz="2000" kern="100" dirty="0">
                        <a:effectLst/>
                        <a:latin typeface="Times New Roman"/>
                        <a:ea typeface="宋体"/>
                      </a:endParaRPr>
                    </a:p>
                  </a:txBody>
                  <a:tcPr marL="68582" marR="68582" marT="0" marB="0" anchor="ctr"/>
                </a:tc>
              </a:tr>
            </a:tbl>
          </a:graphicData>
        </a:graphic>
      </p:graphicFrame>
      <p:sp>
        <p:nvSpPr>
          <p:cNvPr id="5" name="Rectangle 1"/>
          <p:cNvSpPr>
            <a:spLocks noChangeArrowheads="1"/>
          </p:cNvSpPr>
          <p:nvPr/>
        </p:nvSpPr>
        <p:spPr bwMode="auto">
          <a:xfrm>
            <a:off x="1857375" y="2492375"/>
            <a:ext cx="45720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2000" dirty="0" smtClean="0"/>
              <a:t>表</a:t>
            </a:r>
            <a:r>
              <a:rPr lang="en-US" altLang="zh-CN" sz="2000" dirty="0"/>
              <a:t>6</a:t>
            </a:r>
            <a:r>
              <a:rPr lang="en-US" altLang="zh-CN" sz="2000" dirty="0" smtClean="0"/>
              <a:t>-2 </a:t>
            </a:r>
            <a:r>
              <a:rPr lang="zh-CN" altLang="en-US" sz="2000" dirty="0" smtClean="0"/>
              <a:t>某医院原始诊断记录表</a:t>
            </a:r>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80964F4-8194-4B4E-9B26-943EC666E006}" type="slidenum">
              <a:rPr lang="en-US" sz="1400" b="1">
                <a:solidFill>
                  <a:srgbClr val="FF3300"/>
                </a:solidFill>
                <a:effectLst>
                  <a:outerShdw blurRad="38100" dist="38100" dir="2700000" algn="tl">
                    <a:srgbClr val="C0C0C0"/>
                  </a:outerShdw>
                </a:effectLst>
              </a:rPr>
              <a:pPr algn="r">
                <a:defRPr/>
              </a:pPr>
              <a:t>32</a:t>
            </a:fld>
            <a:endParaRPr lang="en-US" sz="1400" b="1" dirty="0">
              <a:solidFill>
                <a:srgbClr val="FF3300"/>
              </a:solidFill>
              <a:effectLst>
                <a:outerShdw blurRad="38100" dist="38100" dir="2700000" algn="tl">
                  <a:srgbClr val="C0C0C0"/>
                </a:outerShdw>
              </a:effectLst>
            </a:endParaRPr>
          </a:p>
        </p:txBody>
      </p:sp>
      <p:sp>
        <p:nvSpPr>
          <p:cNvPr id="3379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匿名化原则</a:t>
            </a:r>
            <a:endParaRPr lang="en-US" altLang="zh-CN" sz="2800" b="0" dirty="0" smtClean="0">
              <a:solidFill>
                <a:schemeClr val="tx1">
                  <a:lumMod val="95000"/>
                  <a:lumOff val="5000"/>
                </a:schemeClr>
              </a:solidFill>
              <a:ea typeface="+mn-ea"/>
              <a:cs typeface="+mn-cs"/>
            </a:endParaRPr>
          </a:p>
          <a:p>
            <a:pPr>
              <a:defRPr/>
            </a:pPr>
            <a:r>
              <a:rPr lang="en-US" altLang="zh-CN" b="1" dirty="0" smtClean="0">
                <a:latin typeface="+mj-ea"/>
                <a:ea typeface="+mj-ea"/>
              </a:rPr>
              <a:t>K-</a:t>
            </a:r>
            <a:r>
              <a:rPr lang="zh-CN" altLang="en-US" b="1" dirty="0" smtClean="0">
                <a:latin typeface="+mj-ea"/>
                <a:ea typeface="+mj-ea"/>
              </a:rPr>
              <a:t>匿名</a:t>
            </a:r>
            <a:r>
              <a:rPr lang="zh-CN" altLang="zh-CN" dirty="0" smtClean="0">
                <a:latin typeface="+mj-ea"/>
                <a:ea typeface="+mj-ea"/>
              </a:rPr>
              <a:t>。</a:t>
            </a:r>
            <a:r>
              <a:rPr lang="en-US" altLang="zh-CN" dirty="0">
                <a:latin typeface="+mj-ea"/>
                <a:ea typeface="+mj-ea"/>
              </a:rPr>
              <a:t>K-</a:t>
            </a:r>
            <a:r>
              <a:rPr lang="zh-CN" altLang="zh-CN" dirty="0">
                <a:latin typeface="+mj-ea"/>
                <a:ea typeface="+mj-ea"/>
              </a:rPr>
              <a:t>匿名方法通常采用泛化和压缩技术对原始数据进行匿名化处理以便得到满足</a:t>
            </a:r>
            <a:r>
              <a:rPr lang="en-US" altLang="zh-CN" dirty="0">
                <a:latin typeface="+mj-ea"/>
                <a:ea typeface="+mj-ea"/>
              </a:rPr>
              <a:t>k-</a:t>
            </a:r>
            <a:r>
              <a:rPr lang="zh-CN" altLang="zh-CN" dirty="0">
                <a:latin typeface="+mj-ea"/>
                <a:ea typeface="+mj-ea"/>
              </a:rPr>
              <a:t>匿名规则的匿名数据，从而使得攻击者不能根据发布的匿名数据准确的识别出目标个体的记录</a:t>
            </a:r>
            <a:r>
              <a:rPr lang="zh-CN" altLang="zh-CN" dirty="0" smtClean="0"/>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611188" y="4691063"/>
          <a:ext cx="8137524" cy="1709738"/>
        </p:xfrm>
        <a:graphic>
          <a:graphicData uri="http://schemas.openxmlformats.org/drawingml/2006/table">
            <a:tbl>
              <a:tblPr firstRow="1" firstCol="1" bandRow="1">
                <a:tableStyleId>{5C22544A-7EE6-4342-B048-85BDC9FD1C3A}</a:tableStyleId>
              </a:tblPr>
              <a:tblGrid>
                <a:gridCol w="1636603"/>
                <a:gridCol w="1620780"/>
                <a:gridCol w="1620780"/>
                <a:gridCol w="1638581"/>
                <a:gridCol w="1620780"/>
              </a:tblGrid>
              <a:tr h="217602">
                <a:tc>
                  <a:txBody>
                    <a:bodyPr/>
                    <a:lstStyle/>
                    <a:p>
                      <a:pPr indent="269875" algn="ctr">
                        <a:spcAft>
                          <a:spcPts val="0"/>
                        </a:spcAft>
                      </a:pPr>
                      <a:r>
                        <a:rPr lang="zh-CN" sz="1200" kern="100" dirty="0">
                          <a:effectLst/>
                        </a:rPr>
                        <a:t>组标识</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年龄</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性别</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邮编</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疾病</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 60]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艾滋病</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消化不良</a:t>
                      </a:r>
                      <a:endParaRPr lang="zh-CN" sz="1200" kern="100" dirty="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肺炎</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肺炎</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胃溃疡</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流行感冒</a:t>
                      </a:r>
                      <a:endParaRPr lang="zh-CN" sz="1200" kern="100">
                        <a:effectLst/>
                        <a:latin typeface="Times New Roman"/>
                        <a:ea typeface="宋体"/>
                      </a:endParaRPr>
                    </a:p>
                  </a:txBody>
                  <a:tcPr marL="68585" marR="68585" marT="0" marB="0" anchor="ctr"/>
                </a:tc>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支气管炎</a:t>
                      </a:r>
                      <a:endParaRPr lang="zh-CN" sz="1200" kern="100" dirty="0">
                        <a:effectLst/>
                        <a:latin typeface="Times New Roman"/>
                        <a:ea typeface="宋体"/>
                      </a:endParaRPr>
                    </a:p>
                  </a:txBody>
                  <a:tcPr marL="68585" marR="68585" marT="0" marB="0" anchor="ctr"/>
                </a:tc>
              </a:tr>
            </a:tbl>
          </a:graphicData>
        </a:graphic>
      </p:graphicFrame>
      <p:sp>
        <p:nvSpPr>
          <p:cNvPr id="5" name="Rectangle 1"/>
          <p:cNvSpPr>
            <a:spLocks noChangeArrowheads="1"/>
          </p:cNvSpPr>
          <p:nvPr/>
        </p:nvSpPr>
        <p:spPr bwMode="auto">
          <a:xfrm>
            <a:off x="2124075" y="4322763"/>
            <a:ext cx="4103688" cy="368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a:t>6</a:t>
            </a:r>
            <a:r>
              <a:rPr lang="en-US" altLang="zh-CN" sz="1800" dirty="0" smtClean="0"/>
              <a:t>-4  4-</a:t>
            </a:r>
            <a:r>
              <a:rPr lang="zh-CN" altLang="en-US" sz="1800" dirty="0" smtClean="0"/>
              <a:t>匿名数据</a:t>
            </a:r>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5929349-2537-4D1F-917F-AC2E76E6D49E}" type="slidenum">
              <a:rPr lang="en-US" sz="1400" b="1">
                <a:solidFill>
                  <a:srgbClr val="FF3300"/>
                </a:solidFill>
                <a:effectLst>
                  <a:outerShdw blurRad="38100" dist="38100" dir="2700000" algn="tl">
                    <a:srgbClr val="C0C0C0"/>
                  </a:outerShdw>
                </a:effectLst>
              </a:rPr>
              <a:pPr algn="r">
                <a:defRPr/>
              </a:pPr>
              <a:t>33</a:t>
            </a:fld>
            <a:endParaRPr lang="en-US" sz="1400" b="1" dirty="0">
              <a:solidFill>
                <a:srgbClr val="FF3300"/>
              </a:solidFill>
              <a:effectLst>
                <a:outerShdw blurRad="38100" dist="38100" dir="2700000" algn="tl">
                  <a:srgbClr val="C0C0C0"/>
                </a:outerShdw>
              </a:effectLst>
            </a:endParaRPr>
          </a:p>
        </p:txBody>
      </p:sp>
      <p:sp>
        <p:nvSpPr>
          <p:cNvPr id="3481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匿名化原则</a:t>
            </a:r>
            <a:endParaRPr lang="en-US" altLang="zh-CN" sz="2800" b="0" dirty="0" smtClean="0">
              <a:solidFill>
                <a:schemeClr val="tx1">
                  <a:lumMod val="95000"/>
                  <a:lumOff val="5000"/>
                </a:schemeClr>
              </a:solidFill>
              <a:ea typeface="+mn-ea"/>
              <a:cs typeface="+mn-cs"/>
            </a:endParaRPr>
          </a:p>
          <a:p>
            <a:pPr>
              <a:defRPr/>
            </a:pPr>
            <a:r>
              <a:rPr lang="en-US" altLang="zh-CN" b="1" dirty="0" smtClean="0">
                <a:latin typeface="+mj-ea"/>
                <a:ea typeface="+mj-ea"/>
              </a:rPr>
              <a:t>l-diversity</a:t>
            </a:r>
            <a:r>
              <a:rPr lang="zh-CN" altLang="zh-CN" dirty="0" smtClean="0">
                <a:latin typeface="+mj-ea"/>
                <a:ea typeface="+mj-ea"/>
              </a:rPr>
              <a:t>。将</a:t>
            </a:r>
            <a:r>
              <a:rPr lang="zh-CN" altLang="zh-CN" dirty="0">
                <a:latin typeface="+mj-ea"/>
                <a:ea typeface="+mj-ea"/>
              </a:rPr>
              <a:t>原始数据中的记录划分成多个等价类，并利用泛化技术使得每个等价类中的记录都拥有相同的准标识符属性</a:t>
            </a:r>
            <a:r>
              <a:rPr lang="zh-CN" altLang="zh-CN" dirty="0" smtClean="0">
                <a:latin typeface="+mj-ea"/>
                <a:ea typeface="+mj-ea"/>
              </a:rPr>
              <a:t>，</a:t>
            </a:r>
            <a:r>
              <a:rPr lang="en-US" altLang="zh-CN" dirty="0" smtClean="0">
                <a:latin typeface="+mj-ea"/>
                <a:ea typeface="+mj-ea"/>
              </a:rPr>
              <a:t>l-diversity</a:t>
            </a:r>
            <a:r>
              <a:rPr lang="zh-CN" altLang="zh-CN" dirty="0">
                <a:latin typeface="+mj-ea"/>
                <a:ea typeface="+mj-ea"/>
              </a:rPr>
              <a:t>规则要求每个等价类的敏感属性至少有</a:t>
            </a:r>
            <a:r>
              <a:rPr lang="en-US" altLang="zh-CN" dirty="0" smtClean="0">
                <a:latin typeface="+mj-ea"/>
                <a:ea typeface="+mj-ea"/>
              </a:rPr>
              <a:t>l</a:t>
            </a:r>
            <a:r>
              <a:rPr lang="zh-CN" altLang="zh-CN" dirty="0" smtClean="0">
                <a:latin typeface="+mj-ea"/>
                <a:ea typeface="+mj-ea"/>
              </a:rPr>
              <a:t>个不同</a:t>
            </a:r>
            <a:r>
              <a:rPr lang="zh-CN" altLang="zh-CN" dirty="0">
                <a:latin typeface="+mj-ea"/>
                <a:ea typeface="+mj-ea"/>
              </a:rPr>
              <a:t>的值</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5" name="Rectangle 1"/>
          <p:cNvSpPr>
            <a:spLocks noChangeArrowheads="1"/>
          </p:cNvSpPr>
          <p:nvPr/>
        </p:nvSpPr>
        <p:spPr bwMode="auto">
          <a:xfrm>
            <a:off x="2124075" y="4292600"/>
            <a:ext cx="4103688" cy="369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a:t>6</a:t>
            </a:r>
            <a:r>
              <a:rPr lang="en-US" altLang="zh-CN" sz="1800" dirty="0" smtClean="0"/>
              <a:t>-3  3-diversity</a:t>
            </a:r>
            <a:endParaRPr lang="zh-CN" altLang="en-US" sz="1800" dirty="0" smtClean="0"/>
          </a:p>
        </p:txBody>
      </p:sp>
      <p:graphicFrame>
        <p:nvGraphicFramePr>
          <p:cNvPr id="7" name="表格 6"/>
          <p:cNvGraphicFramePr>
            <a:graphicFrameLocks noGrp="1"/>
          </p:cNvGraphicFramePr>
          <p:nvPr/>
        </p:nvGraphicFramePr>
        <p:xfrm>
          <a:off x="792163" y="4691063"/>
          <a:ext cx="7883526" cy="1658937"/>
        </p:xfrm>
        <a:graphic>
          <a:graphicData uri="http://schemas.openxmlformats.org/drawingml/2006/table">
            <a:tbl>
              <a:tblPr firstRow="1" firstCol="1" bandRow="1">
                <a:tableStyleId>{5C22544A-7EE6-4342-B048-85BDC9FD1C3A}</a:tableStyleId>
              </a:tblPr>
              <a:tblGrid>
                <a:gridCol w="1963983"/>
                <a:gridCol w="1963983"/>
                <a:gridCol w="1991577"/>
                <a:gridCol w="1963983"/>
              </a:tblGrid>
              <a:tr h="195049">
                <a:tc>
                  <a:txBody>
                    <a:bodyPr/>
                    <a:lstStyle/>
                    <a:p>
                      <a:pPr indent="269875" algn="ctr">
                        <a:spcAft>
                          <a:spcPts val="0"/>
                        </a:spcAft>
                      </a:pPr>
                      <a:r>
                        <a:rPr lang="zh-CN" sz="1200" kern="100" dirty="0">
                          <a:effectLst/>
                        </a:rPr>
                        <a:t>年龄</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性别</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邮编</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疾病</a:t>
                      </a:r>
                      <a:endParaRPr lang="zh-CN" sz="1200" kern="10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25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12300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艾滋病</a:t>
                      </a:r>
                      <a:endParaRPr lang="zh-CN" sz="1200" kern="10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35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13000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21</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12000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35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14000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肺炎</a:t>
                      </a:r>
                      <a:endParaRPr lang="zh-CN" sz="1200" kern="100" dirty="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71</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27000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肺炎</a:t>
                      </a:r>
                      <a:endParaRPr lang="zh-CN" sz="1200" kern="100" dirty="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65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54000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胃溃疡</a:t>
                      </a:r>
                      <a:endParaRPr lang="zh-CN" sz="1200" kern="100" dirty="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63</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24000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流行感冒</a:t>
                      </a:r>
                      <a:endParaRPr lang="zh-CN" sz="1200" kern="100" dirty="0">
                        <a:effectLst/>
                        <a:latin typeface="Times New Roman"/>
                        <a:ea typeface="宋体"/>
                      </a:endParaRPr>
                    </a:p>
                  </a:txBody>
                  <a:tcPr marL="68568" marR="68568" marT="0" marB="0" anchor="ctr"/>
                </a:tc>
              </a:tr>
              <a:tr h="182986">
                <a:tc>
                  <a:txBody>
                    <a:bodyPr/>
                    <a:lstStyle/>
                    <a:p>
                      <a:pPr indent="269875" algn="ctr">
                        <a:spcAft>
                          <a:spcPts val="0"/>
                        </a:spcAft>
                      </a:pPr>
                      <a:r>
                        <a:rPr lang="en-US" sz="1200" kern="100">
                          <a:effectLst/>
                        </a:rPr>
                        <a:t>70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30000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支气管炎</a:t>
                      </a:r>
                      <a:endParaRPr lang="zh-CN" sz="1200" kern="100" dirty="0">
                        <a:effectLst/>
                        <a:latin typeface="Times New Roman"/>
                        <a:ea typeface="宋体"/>
                      </a:endParaRPr>
                    </a:p>
                  </a:txBody>
                  <a:tcPr marL="68568" marR="68568" marT="0" marB="0" anchor="ctr"/>
                </a:tc>
              </a:tr>
            </a:tbl>
          </a:graphicData>
        </a:graphic>
      </p:graphicFrame>
    </p:spTree>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0A2E385-E0E3-48B1-8DC5-AA6BF22A1A2E}" type="slidenum">
              <a:rPr lang="en-US" sz="1400" b="1">
                <a:solidFill>
                  <a:srgbClr val="FF3300"/>
                </a:solidFill>
                <a:effectLst>
                  <a:outerShdw blurRad="38100" dist="38100" dir="2700000" algn="tl">
                    <a:srgbClr val="C0C0C0"/>
                  </a:outerShdw>
                </a:effectLst>
              </a:rPr>
              <a:pPr algn="r">
                <a:defRPr/>
              </a:pPr>
              <a:t>34</a:t>
            </a:fld>
            <a:endParaRPr lang="en-US" sz="1400" b="1" dirty="0">
              <a:solidFill>
                <a:srgbClr val="FF3300"/>
              </a:solidFill>
              <a:effectLst>
                <a:outerShdw blurRad="38100" dist="38100" dir="2700000" algn="tl">
                  <a:srgbClr val="C0C0C0"/>
                </a:outerShdw>
              </a:effectLst>
            </a:endParaRPr>
          </a:p>
        </p:txBody>
      </p:sp>
      <p:sp>
        <p:nvSpPr>
          <p:cNvPr id="3584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匿名化规则</a:t>
            </a:r>
            <a:endParaRPr lang="en-US" altLang="zh-CN" sz="2800" b="0" dirty="0" smtClean="0">
              <a:solidFill>
                <a:schemeClr val="tx1">
                  <a:lumMod val="95000"/>
                  <a:lumOff val="5000"/>
                </a:schemeClr>
              </a:solidFill>
              <a:ea typeface="+mn-ea"/>
              <a:cs typeface="+mn-cs"/>
            </a:endParaRPr>
          </a:p>
          <a:p>
            <a:pPr>
              <a:defRPr/>
            </a:pPr>
            <a:r>
              <a:rPr lang="en-US" altLang="zh-CN" b="1" dirty="0" smtClean="0"/>
              <a:t>t-closeness</a:t>
            </a:r>
            <a:r>
              <a:rPr lang="zh-CN" altLang="zh-CN" dirty="0" smtClean="0">
                <a:latin typeface="+mj-ea"/>
                <a:ea typeface="+mj-ea"/>
              </a:rPr>
              <a:t>。</a:t>
            </a:r>
            <a:r>
              <a:rPr lang="en-US" altLang="zh-CN" dirty="0">
                <a:latin typeface="+mj-ea"/>
                <a:ea typeface="+mj-ea"/>
              </a:rPr>
              <a:t>t-closeness</a:t>
            </a:r>
            <a:r>
              <a:rPr lang="zh-CN" altLang="zh-CN" dirty="0">
                <a:latin typeface="+mj-ea"/>
                <a:ea typeface="+mj-ea"/>
              </a:rPr>
              <a:t>规则要求匿名数据中的每个等价类中敏感属性值得分布接近于原始数据中的敏感属性值的分布，两个分布之间的距离不超过阈值</a:t>
            </a:r>
            <a:r>
              <a:rPr lang="en-US" altLang="zh-CN" dirty="0" smtClean="0">
                <a:latin typeface="+mj-ea"/>
                <a:ea typeface="+mj-ea"/>
              </a:rPr>
              <a:t>t</a:t>
            </a:r>
            <a:r>
              <a:rPr lang="zh-CN" altLang="en-US" dirty="0" smtClean="0">
                <a:latin typeface="+mj-ea"/>
                <a:ea typeface="+mj-ea"/>
              </a:rPr>
              <a:t>。</a:t>
            </a:r>
            <a:endParaRPr lang="en-US" altLang="zh-CN" dirty="0" smtClean="0">
              <a:latin typeface="+mj-ea"/>
              <a:ea typeface="+mj-ea"/>
            </a:endParaRPr>
          </a:p>
          <a:p>
            <a:pPr>
              <a:defRPr/>
            </a:pPr>
            <a:r>
              <a:rPr lang="en-US" altLang="zh-CN" b="1" dirty="0" smtClean="0"/>
              <a:t>Anatomy</a:t>
            </a:r>
            <a:r>
              <a:rPr lang="zh-CN" altLang="en-US" b="1" dirty="0" smtClean="0"/>
              <a:t>规则。</a:t>
            </a:r>
            <a:r>
              <a:rPr lang="en-US" altLang="zh-CN" dirty="0">
                <a:latin typeface="+mj-ea"/>
                <a:ea typeface="+mj-ea"/>
              </a:rPr>
              <a:t>Anatomy</a:t>
            </a:r>
            <a:r>
              <a:rPr lang="zh-CN" altLang="zh-CN" dirty="0">
                <a:latin typeface="+mj-ea"/>
                <a:ea typeface="+mj-ea"/>
              </a:rPr>
              <a:t>首先利用原始数据产生满足</a:t>
            </a:r>
            <a:r>
              <a:rPr lang="en-US" altLang="zh-CN" dirty="0">
                <a:latin typeface="+mj-ea"/>
                <a:ea typeface="+mj-ea"/>
              </a:rPr>
              <a:t>l-diversity</a:t>
            </a:r>
            <a:r>
              <a:rPr lang="zh-CN" altLang="zh-CN" dirty="0">
                <a:latin typeface="+mj-ea"/>
                <a:ea typeface="+mj-ea"/>
              </a:rPr>
              <a:t>原则的数据划分，然后将结果分成两张数据表发布，一张表包含每个记录的准标识符属性值和该记录的等价类</a:t>
            </a:r>
            <a:r>
              <a:rPr lang="en-US" altLang="zh-CN" dirty="0">
                <a:latin typeface="+mj-ea"/>
                <a:ea typeface="+mj-ea"/>
              </a:rPr>
              <a:t>ID</a:t>
            </a:r>
            <a:r>
              <a:rPr lang="zh-CN" altLang="zh-CN" dirty="0">
                <a:latin typeface="+mj-ea"/>
                <a:ea typeface="+mj-ea"/>
              </a:rPr>
              <a:t>号，另一张表包含等价类</a:t>
            </a:r>
            <a:r>
              <a:rPr lang="en-US" altLang="zh-CN" dirty="0">
                <a:latin typeface="+mj-ea"/>
                <a:ea typeface="+mj-ea"/>
              </a:rPr>
              <a:t>ID</a:t>
            </a:r>
            <a:r>
              <a:rPr lang="zh-CN" altLang="zh-CN" dirty="0">
                <a:latin typeface="+mj-ea"/>
                <a:ea typeface="+mj-ea"/>
              </a:rPr>
              <a:t>、每个等价类的敏感属性值及其计数</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81975F3-B60F-4E8D-BF46-312C5AEBB32C}" type="slidenum">
              <a:rPr lang="en-US" sz="1400" b="1">
                <a:solidFill>
                  <a:srgbClr val="FF3300"/>
                </a:solidFill>
                <a:effectLst>
                  <a:outerShdw blurRad="38100" dist="38100" dir="2700000" algn="tl">
                    <a:srgbClr val="C0C0C0"/>
                  </a:outerShdw>
                </a:effectLst>
              </a:rPr>
              <a:pPr algn="r">
                <a:defRPr/>
              </a:pPr>
              <a:t>35</a:t>
            </a:fld>
            <a:endParaRPr lang="en-US" sz="1400" b="1" dirty="0">
              <a:solidFill>
                <a:srgbClr val="FF3300"/>
              </a:solidFill>
              <a:effectLst>
                <a:outerShdw blurRad="38100" dist="38100" dir="2700000" algn="tl">
                  <a:srgbClr val="C0C0C0"/>
                </a:outerShdw>
              </a:effectLst>
            </a:endParaRPr>
          </a:p>
        </p:txBody>
      </p:sp>
      <p:sp>
        <p:nvSpPr>
          <p:cNvPr id="3686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数据匿名化算法</a:t>
            </a:r>
            <a:endParaRPr lang="en-US" altLang="zh-CN" sz="2800" b="0" dirty="0" smtClean="0">
              <a:solidFill>
                <a:schemeClr val="tx1">
                  <a:lumMod val="95000"/>
                  <a:lumOff val="5000"/>
                </a:schemeClr>
              </a:solidFill>
              <a:ea typeface="+mn-ea"/>
              <a:cs typeface="+mn-cs"/>
            </a:endParaRPr>
          </a:p>
          <a:p>
            <a:pPr>
              <a:defRPr/>
            </a:pPr>
            <a:r>
              <a:rPr lang="zh-CN" altLang="zh-CN" b="1" dirty="0"/>
              <a:t>基于通用原则的匿名化</a:t>
            </a:r>
            <a:r>
              <a:rPr lang="zh-CN" altLang="zh-CN" b="1" dirty="0" smtClean="0"/>
              <a:t>算法</a:t>
            </a:r>
            <a:r>
              <a:rPr lang="zh-CN" altLang="zh-CN" dirty="0" smtClean="0">
                <a:latin typeface="+mj-ea"/>
                <a:ea typeface="+mj-ea"/>
              </a:rPr>
              <a:t>。</a:t>
            </a:r>
            <a:r>
              <a:rPr lang="zh-CN" altLang="zh-CN" dirty="0">
                <a:latin typeface="+mj-ea"/>
                <a:ea typeface="+mj-ea"/>
              </a:rPr>
              <a:t>通常包括泛化空间枚举、空间修剪、选取最优化泛化、结果判断与输出等步骤。基于通用匿名原则的匿名算法大都是基于</a:t>
            </a:r>
            <a:r>
              <a:rPr lang="en-US" altLang="zh-CN" dirty="0">
                <a:latin typeface="+mj-ea"/>
                <a:ea typeface="+mj-ea"/>
              </a:rPr>
              <a:t>k-</a:t>
            </a:r>
            <a:r>
              <a:rPr lang="zh-CN" altLang="zh-CN" dirty="0">
                <a:latin typeface="+mj-ea"/>
                <a:ea typeface="+mj-ea"/>
              </a:rPr>
              <a:t>匿名算法，不同之处仅在于判断算法结束的条件，而泛化策略、空间修剪等都是基本相同的</a:t>
            </a:r>
            <a:r>
              <a:rPr lang="zh-CN" altLang="zh-CN" dirty="0" smtClean="0">
                <a:latin typeface="+mj-ea"/>
                <a:ea typeface="+mj-ea"/>
              </a:rPr>
              <a:t>。</a:t>
            </a:r>
            <a:endParaRPr lang="en-US" altLang="zh-CN" dirty="0" smtClean="0">
              <a:latin typeface="+mj-ea"/>
              <a:ea typeface="+mj-ea"/>
            </a:endParaRPr>
          </a:p>
          <a:p>
            <a:pPr>
              <a:defRPr/>
            </a:pPr>
            <a:r>
              <a:rPr lang="zh-CN" altLang="zh-CN" b="1" dirty="0"/>
              <a:t>面向特定目标的匿名化</a:t>
            </a:r>
            <a:r>
              <a:rPr lang="zh-CN" altLang="zh-CN" b="1" dirty="0" smtClean="0"/>
              <a:t>算法</a:t>
            </a:r>
            <a:r>
              <a:rPr lang="zh-CN" altLang="en-US" b="1" dirty="0" smtClean="0"/>
              <a:t>。</a:t>
            </a:r>
            <a:r>
              <a:rPr lang="zh-CN" altLang="zh-CN" dirty="0">
                <a:latin typeface="+mj-ea"/>
                <a:ea typeface="+mj-ea"/>
              </a:rPr>
              <a:t>面向特定目标的匿名化算法就是针对特定应用场景的隐私化算法。</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D495A26-33A0-4F7F-9247-92E092203E04}" type="slidenum">
              <a:rPr lang="en-US" sz="1400" b="1">
                <a:solidFill>
                  <a:srgbClr val="FF3300"/>
                </a:solidFill>
                <a:effectLst>
                  <a:outerShdw blurRad="38100" dist="38100" dir="2700000" algn="tl">
                    <a:srgbClr val="C0C0C0"/>
                  </a:outerShdw>
                </a:effectLst>
              </a:rPr>
              <a:pPr algn="r">
                <a:defRPr/>
              </a:pPr>
              <a:t>36</a:t>
            </a:fld>
            <a:endParaRPr lang="en-US" sz="1400" b="1" dirty="0">
              <a:solidFill>
                <a:srgbClr val="FF3300"/>
              </a:solidFill>
              <a:effectLst>
                <a:outerShdw blurRad="38100" dist="38100" dir="2700000" algn="tl">
                  <a:srgbClr val="C0C0C0"/>
                </a:outerShdw>
              </a:effectLst>
            </a:endParaRPr>
          </a:p>
        </p:txBody>
      </p:sp>
      <p:sp>
        <p:nvSpPr>
          <p:cNvPr id="3789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数据匿名化算法</a:t>
            </a:r>
            <a:endParaRPr lang="en-US" altLang="zh-CN" sz="2800" b="0" dirty="0" smtClean="0">
              <a:solidFill>
                <a:schemeClr val="tx1">
                  <a:lumMod val="95000"/>
                  <a:lumOff val="5000"/>
                </a:schemeClr>
              </a:solidFill>
              <a:ea typeface="+mn-ea"/>
              <a:cs typeface="+mn-cs"/>
            </a:endParaRPr>
          </a:p>
          <a:p>
            <a:pPr>
              <a:defRPr/>
            </a:pPr>
            <a:r>
              <a:rPr lang="zh-CN" altLang="zh-CN" b="1" dirty="0"/>
              <a:t>基于聚类的匿名化算法</a:t>
            </a:r>
            <a:r>
              <a:rPr lang="zh-CN" altLang="zh-CN" dirty="0" smtClean="0">
                <a:latin typeface="+mj-ea"/>
                <a:ea typeface="+mj-ea"/>
              </a:rPr>
              <a:t>。</a:t>
            </a:r>
            <a:r>
              <a:rPr lang="zh-CN" altLang="en-US" dirty="0" smtClean="0">
                <a:latin typeface="+mj-ea"/>
                <a:ea typeface="+mj-ea"/>
              </a:rPr>
              <a:t>它</a:t>
            </a:r>
            <a:r>
              <a:rPr lang="zh-CN" altLang="zh-CN" dirty="0" smtClean="0">
                <a:latin typeface="+mj-ea"/>
                <a:ea typeface="+mj-ea"/>
              </a:rPr>
              <a:t>将</a:t>
            </a:r>
            <a:r>
              <a:rPr lang="zh-CN" altLang="zh-CN" dirty="0">
                <a:latin typeface="+mj-ea"/>
                <a:ea typeface="+mj-ea"/>
              </a:rPr>
              <a:t>原始记录映射到特定的度量空间，在对空间中的点进行聚类来实现数据</a:t>
            </a:r>
            <a:r>
              <a:rPr lang="zh-CN" altLang="zh-CN" dirty="0" smtClean="0">
                <a:latin typeface="+mj-ea"/>
                <a:ea typeface="+mj-ea"/>
              </a:rPr>
              <a:t>匿名</a:t>
            </a:r>
            <a:r>
              <a:rPr lang="zh-CN" altLang="en-US" dirty="0">
                <a:latin typeface="+mj-ea"/>
                <a:ea typeface="+mj-ea"/>
              </a:rPr>
              <a:t>。</a:t>
            </a:r>
            <a:endParaRPr lang="en-US" altLang="zh-CN" dirty="0" smtClean="0">
              <a:latin typeface="+mj-ea"/>
              <a:ea typeface="+mj-ea"/>
            </a:endParaRPr>
          </a:p>
          <a:p>
            <a:pPr>
              <a:defRPr/>
            </a:pPr>
            <a:r>
              <a:rPr lang="zh-CN" altLang="zh-CN" b="1" dirty="0" smtClean="0"/>
              <a:t>基于聚类的匿名化算法</a:t>
            </a:r>
            <a:r>
              <a:rPr lang="zh-CN" altLang="en-US" b="1" dirty="0" smtClean="0"/>
              <a:t>面临的挑战。</a:t>
            </a:r>
            <a:r>
              <a:rPr lang="zh-CN" altLang="zh-CN" dirty="0"/>
              <a:t> </a:t>
            </a:r>
            <a:r>
              <a:rPr lang="zh-CN" altLang="zh-CN" dirty="0">
                <a:latin typeface="+mj-ea"/>
                <a:ea typeface="+mj-ea"/>
              </a:rPr>
              <a:t>①如何对原始数据的不同属性进行加权，因为对属性的度量越准确，聚类的效果就越好。②如何使不同性质的属性同意映射到同一度量空间</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0D74787-B107-444B-BB61-74F261B9AFB4}" type="slidenum">
              <a:rPr lang="en-US" sz="1400" b="1">
                <a:solidFill>
                  <a:srgbClr val="FF3300"/>
                </a:solidFill>
                <a:effectLst>
                  <a:outerShdw blurRad="38100" dist="38100" dir="2700000" algn="tl">
                    <a:srgbClr val="C0C0C0"/>
                  </a:outerShdw>
                </a:effectLst>
              </a:rPr>
              <a:pPr algn="r">
                <a:defRPr/>
              </a:pPr>
              <a:t>37</a:t>
            </a:fld>
            <a:endParaRPr lang="en-US" sz="1400" b="1" dirty="0">
              <a:solidFill>
                <a:srgbClr val="FF3300"/>
              </a:solidFill>
              <a:effectLst>
                <a:outerShdw blurRad="38100" dist="38100" dir="2700000" algn="tl">
                  <a:srgbClr val="C0C0C0"/>
                </a:outerShdw>
              </a:effectLst>
            </a:endParaRPr>
          </a:p>
        </p:txBody>
      </p:sp>
      <p:sp>
        <p:nvSpPr>
          <p:cNvPr id="3891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数据匿名化场景</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38921" name="对象 4"/>
          <p:cNvGraphicFramePr>
            <a:graphicFrameLocks noChangeAspect="1"/>
          </p:cNvGraphicFramePr>
          <p:nvPr/>
        </p:nvGraphicFramePr>
        <p:xfrm>
          <a:off x="690563" y="2708275"/>
          <a:ext cx="7762875" cy="2016125"/>
        </p:xfrm>
        <a:graphic>
          <a:graphicData uri="http://schemas.openxmlformats.org/presentationml/2006/ole">
            <mc:AlternateContent xmlns:mc="http://schemas.openxmlformats.org/markup-compatibility/2006">
              <mc:Choice xmlns:v="urn:schemas-microsoft-com:vml" Requires="v">
                <p:oleObj spid="_x0000_s38930" name="Visio" r:id="rId3" imgW="3863700" imgH="1003090" progId="Visio.Drawing.11">
                  <p:embed/>
                </p:oleObj>
              </mc:Choice>
              <mc:Fallback>
                <p:oleObj name="Visio" r:id="rId3" imgW="3863700" imgH="1003090" progId="Visio.Drawing.11">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2708275"/>
                        <a:ext cx="77628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ChangeArrowheads="1"/>
          </p:cNvSpPr>
          <p:nvPr/>
        </p:nvSpPr>
        <p:spPr bwMode="auto">
          <a:xfrm>
            <a:off x="2973906" y="5113308"/>
            <a:ext cx="2978701"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indent="269875" algn="ctr" eaLnBrk="0" hangingPunct="0">
              <a:defRPr/>
            </a:pPr>
            <a:r>
              <a:rPr lang="en-US" altLang="zh-CN" sz="2000" dirty="0"/>
              <a:t> </a:t>
            </a:r>
            <a:r>
              <a:rPr lang="zh-CN" altLang="en-US" sz="2000" dirty="0" smtClean="0"/>
              <a:t>图</a:t>
            </a:r>
            <a:r>
              <a:rPr lang="en-US" altLang="zh-CN" sz="2000" dirty="0"/>
              <a:t>6</a:t>
            </a:r>
            <a:r>
              <a:rPr lang="en-US" altLang="zh-CN" sz="2000" dirty="0" smtClean="0"/>
              <a:t>-3 </a:t>
            </a:r>
            <a:r>
              <a:rPr lang="zh-CN" altLang="en-US" sz="2000" dirty="0"/>
              <a:t>数据匿名化场景</a:t>
            </a:r>
          </a:p>
        </p:txBody>
      </p:sp>
    </p:spTree>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7852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69888" y="1125538"/>
            <a:ext cx="8496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544CDD7-0FB0-4C58-85A8-9FABD96BC16F}" type="slidenum">
              <a:rPr lang="en-US" sz="1400" b="1">
                <a:solidFill>
                  <a:srgbClr val="FF3300"/>
                </a:solidFill>
                <a:effectLst>
                  <a:outerShdw blurRad="38100" dist="38100" dir="2700000" algn="tl">
                    <a:srgbClr val="C0C0C0"/>
                  </a:outerShdw>
                </a:effectLst>
              </a:rPr>
              <a:pPr algn="r">
                <a:defRPr/>
              </a:pPr>
              <a:t>38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位置隐私</a:t>
            </a:r>
          </a:p>
        </p:txBody>
      </p:sp>
      <p:sp>
        <p:nvSpPr>
          <p:cNvPr id="9" name="Rectangle 2"/>
          <p:cNvSpPr>
            <a:spLocks noChangeArrowheads="1"/>
          </p:cNvSpPr>
          <p:nvPr/>
        </p:nvSpPr>
        <p:spPr bwMode="auto">
          <a:xfrm>
            <a:off x="34925" y="1484313"/>
            <a:ext cx="6840538" cy="4897437"/>
          </a:xfrm>
          <a:prstGeom prst="rect">
            <a:avLst/>
          </a:prstGeom>
          <a:noFill/>
          <a:ln>
            <a:noFill/>
          </a:ln>
          <a:extLst/>
        </p:spPr>
        <p:txBody>
          <a:bodyPr/>
          <a:lstStyle/>
          <a:p>
            <a:pPr marL="400050" lvl="2" eaLnBrk="0" hangingPunct="0">
              <a:lnSpc>
                <a:spcPct val="110000"/>
              </a:lnSpc>
              <a:spcBef>
                <a:spcPct val="20000"/>
              </a:spcBef>
              <a:buClr>
                <a:srgbClr val="3366FF"/>
              </a:buClr>
              <a:buSzPct val="96000"/>
              <a:defRPr/>
            </a:pPr>
            <a:r>
              <a:rPr lang="en-US" altLang="zh-CN" sz="2800" kern="0" dirty="0" smtClean="0">
                <a:solidFill>
                  <a:schemeClr val="tx1">
                    <a:lumMod val="95000"/>
                    <a:lumOff val="5000"/>
                  </a:schemeClr>
                </a:solidFill>
              </a:rPr>
              <a:t>6.5.1 </a:t>
            </a:r>
            <a:r>
              <a:rPr lang="zh-CN" altLang="en-US" sz="2800" kern="0" dirty="0">
                <a:solidFill>
                  <a:schemeClr val="tx1">
                    <a:lumMod val="95000"/>
                    <a:lumOff val="5000"/>
                  </a:schemeClr>
                </a:solidFill>
              </a:rPr>
              <a:t>基本概念</a:t>
            </a:r>
            <a:endParaRPr lang="en-US" altLang="zh-CN" sz="2800" kern="0" dirty="0">
              <a:solidFill>
                <a:schemeClr val="tx1">
                  <a:lumMod val="95000"/>
                  <a:lumOff val="5000"/>
                </a:schemeClr>
              </a:solidFill>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军事和政府产业</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en-US" altLang="zh-CN" sz="2200" dirty="0">
                <a:latin typeface="黑体" pitchFamily="49" charset="-122"/>
                <a:ea typeface="黑体" pitchFamily="49" charset="-122"/>
              </a:rPr>
              <a:t>GPS</a:t>
            </a:r>
            <a:r>
              <a:rPr lang="zh-CN" altLang="en-US" sz="2200" dirty="0">
                <a:latin typeface="黑体" pitchFamily="49" charset="-122"/>
                <a:ea typeface="黑体" pitchFamily="49" charset="-122"/>
              </a:rPr>
              <a:t>系统，最初主要用于军事和涉及国家重要利益的民用领域</a:t>
            </a:r>
            <a:endParaRPr lang="en-US" altLang="zh-CN" sz="2200" dirty="0">
              <a:latin typeface="黑体" pitchFamily="49" charset="-122"/>
              <a:ea typeface="黑体" pitchFamily="49" charset="-122"/>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商业领域</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zh-CN" altLang="en-US" sz="2200" dirty="0">
                <a:latin typeface="黑体" pitchFamily="49" charset="-122"/>
                <a:ea typeface="黑体" pitchFamily="49" charset="-122"/>
              </a:rPr>
              <a:t>信息娱乐服务（娱乐场所查询、广告、社交等），定位服务，追踪服务，道路辅助与导航服务</a:t>
            </a:r>
            <a:endParaRPr lang="en-US" altLang="zh-CN" sz="2200" dirty="0">
              <a:latin typeface="黑体" pitchFamily="49" charset="-122"/>
              <a:ea typeface="黑体" pitchFamily="49" charset="-122"/>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紧急救援</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en-US" altLang="zh-CN" sz="2000" dirty="0">
                <a:latin typeface="黑体" pitchFamily="49" charset="-122"/>
                <a:ea typeface="黑体" pitchFamily="49" charset="-122"/>
              </a:rPr>
              <a:t>1996</a:t>
            </a:r>
            <a:r>
              <a:rPr lang="zh-CN" altLang="en-US" sz="2000" dirty="0">
                <a:latin typeface="黑体" pitchFamily="49" charset="-122"/>
                <a:ea typeface="黑体" pitchFamily="49" charset="-122"/>
              </a:rPr>
              <a:t>年</a:t>
            </a:r>
            <a:r>
              <a:rPr lang="en-US" altLang="zh-CN" sz="2000" dirty="0">
                <a:latin typeface="黑体" pitchFamily="49" charset="-122"/>
                <a:ea typeface="黑体" pitchFamily="49" charset="-122"/>
              </a:rPr>
              <a:t>,FCC</a:t>
            </a:r>
            <a:r>
              <a:rPr lang="zh-CN" altLang="en-US" sz="2000" dirty="0">
                <a:latin typeface="黑体" pitchFamily="49" charset="-122"/>
                <a:ea typeface="黑体" pitchFamily="49" charset="-122"/>
              </a:rPr>
              <a:t>颁布法规要求移动通信运营商为手机用户提供紧急求援服务。</a:t>
            </a:r>
            <a:r>
              <a:rPr lang="en-US" altLang="zh-CN" sz="2000" dirty="0">
                <a:latin typeface="黑体" pitchFamily="49" charset="-122"/>
                <a:ea typeface="黑体" pitchFamily="49" charset="-122"/>
              </a:rPr>
              <a:t>2003</a:t>
            </a:r>
            <a:r>
              <a:rPr lang="zh-CN" altLang="en-US" sz="2000" dirty="0">
                <a:latin typeface="黑体" pitchFamily="49" charset="-122"/>
                <a:ea typeface="黑体" pitchFamily="49" charset="-122"/>
              </a:rPr>
              <a:t>年欧洲实施“</a:t>
            </a:r>
            <a:r>
              <a:rPr lang="en-US" altLang="zh-CN" sz="2000" dirty="0">
                <a:latin typeface="黑体" pitchFamily="49" charset="-122"/>
                <a:ea typeface="黑体" pitchFamily="49" charset="-122"/>
              </a:rPr>
              <a:t>US FCC</a:t>
            </a:r>
            <a:r>
              <a:rPr lang="zh-CN" altLang="en-US" sz="2000" dirty="0">
                <a:latin typeface="黑体" pitchFamily="49" charset="-122"/>
                <a:ea typeface="黑体" pitchFamily="49" charset="-122"/>
              </a:rPr>
              <a:t>”标准</a:t>
            </a:r>
            <a:endParaRPr lang="en-US" altLang="zh-CN" sz="20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484313"/>
            <a:ext cx="23050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4706938"/>
            <a:ext cx="223361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997200"/>
            <a:ext cx="2305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12DEC1B-C154-400F-859C-633230C4E4B1}" type="slidenum">
              <a:rPr lang="en-US" sz="1400" b="1">
                <a:solidFill>
                  <a:srgbClr val="FF3300"/>
                </a:solidFill>
                <a:effectLst>
                  <a:outerShdw blurRad="38100" dist="38100" dir="2700000" algn="tl">
                    <a:srgbClr val="C0C0C0"/>
                  </a:outerShdw>
                </a:effectLst>
              </a:rPr>
              <a:pPr algn="r">
                <a:defRPr/>
              </a:pPr>
              <a:t>39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5AC81EC-6F76-4444-BB9F-76D1FE2CB81B}" type="slidenum">
              <a:rPr lang="en-US" sz="1400" b="1">
                <a:solidFill>
                  <a:srgbClr val="FF3300"/>
                </a:solidFill>
                <a:effectLst>
                  <a:outerShdw blurRad="38100" dist="38100" dir="2700000" algn="tl">
                    <a:srgbClr val="C0C0C0"/>
                  </a:outerShdw>
                </a:effectLst>
              </a:rPr>
              <a:pPr algn="r">
                <a:defRPr/>
              </a:pPr>
              <a:t>4</a:t>
            </a:fld>
            <a:endParaRPr lang="en-US" sz="1400" b="1" dirty="0">
              <a:solidFill>
                <a:srgbClr val="FF3300"/>
              </a:solidFill>
              <a:effectLst>
                <a:outerShdw blurRad="38100" dist="38100" dir="2700000" algn="tl">
                  <a:srgbClr val="C0C0C0"/>
                </a:outerShdw>
              </a:effectLst>
            </a:endParaRPr>
          </a:p>
        </p:txBody>
      </p:sp>
      <p:sp>
        <p:nvSpPr>
          <p:cNvPr id="5123" name="Rectangle 2"/>
          <p:cNvSpPr>
            <a:spLocks noGrp="1" noChangeArrowheads="1"/>
          </p:cNvSpPr>
          <p:nvPr>
            <p:ph type="title" idx="4294967295"/>
          </p:nvPr>
        </p:nvSpPr>
        <p:spPr/>
        <p:txBody>
          <a:bodyPr/>
          <a:lstStyle/>
          <a:p>
            <a:r>
              <a:rPr lang="zh-CN" altLang="en-US" dirty="0" smtClean="0"/>
              <a:t>第六章 隐私安全</a:t>
            </a:r>
          </a:p>
        </p:txBody>
      </p:sp>
      <p:sp>
        <p:nvSpPr>
          <p:cNvPr id="5124" name="Rectangle 3"/>
          <p:cNvSpPr>
            <a:spLocks noGrp="1" noChangeArrowheads="1"/>
          </p:cNvSpPr>
          <p:nvPr>
            <p:ph type="body" idx="4294967295"/>
          </p:nvPr>
        </p:nvSpPr>
        <p:spPr>
          <a:noFill/>
        </p:spPr>
        <p:txBody>
          <a:bodyPr/>
          <a:lstStyle/>
          <a:p>
            <a:pPr marL="0" indent="0">
              <a:buFontTx/>
              <a:buNone/>
            </a:pPr>
            <a:r>
              <a:rPr lang="en-US" altLang="zh-CN" smtClean="0"/>
              <a:t>    </a:t>
            </a:r>
            <a:r>
              <a:rPr lang="zh-CN" altLang="zh-CN" sz="2400" smtClean="0"/>
              <a:t>隐私对个人发展及建立社会成员之间的信任都是绝对重要和必不可少的。它对个人而言是非常重要的，且被社会所尊重，已被国际公认是个人的自然权力。</a:t>
            </a:r>
            <a:endParaRPr lang="en-US" altLang="zh-CN" sz="2400" smtClean="0"/>
          </a:p>
          <a:p>
            <a:pPr marL="0" indent="0">
              <a:buFontTx/>
              <a:buNone/>
            </a:pPr>
            <a:r>
              <a:rPr lang="en-US" altLang="zh-CN" sz="2400" smtClean="0"/>
              <a:t>     </a:t>
            </a:r>
            <a:r>
              <a:rPr lang="zh-CN" altLang="zh-CN" sz="2400" smtClean="0"/>
              <a:t>然而，随着智能手机、无线传感网络、</a:t>
            </a:r>
            <a:r>
              <a:rPr lang="en-US" altLang="zh-CN" sz="2400" smtClean="0"/>
              <a:t>RFID</a:t>
            </a:r>
            <a:r>
              <a:rPr lang="zh-CN" altLang="zh-CN" sz="2400" smtClean="0"/>
              <a:t>等信息采集终端在物联网中的广泛应用，物联网中将承载大量涉及人们日常生活的隐私信息（如位置信息、敏感数据等），隐私保护问题也显得越来越重要。如不能很好地解决隐私保护问题，人们对隐私泄露的担忧势必成为物联网推行过程的最大障碍之一。</a:t>
            </a:r>
            <a:endParaRPr lang="en-US" altLang="zh-CN" sz="2400" smtClean="0"/>
          </a:p>
          <a:p>
            <a:pPr marL="0" indent="0">
              <a:buFontTx/>
              <a:buNone/>
            </a:pPr>
            <a:r>
              <a:rPr lang="en-US" altLang="zh-CN" sz="2400" smtClean="0"/>
              <a:t>     </a:t>
            </a:r>
            <a:r>
              <a:rPr lang="zh-CN" altLang="zh-CN" sz="2400" smtClean="0"/>
              <a:t>本章将介绍隐私的概念、度量、威胁</a:t>
            </a:r>
            <a:r>
              <a:rPr lang="zh-CN" altLang="en-US" sz="2400" smtClean="0"/>
              <a:t>；重点介绍</a:t>
            </a:r>
            <a:r>
              <a:rPr lang="zh-CN" altLang="zh-CN" sz="2400" smtClean="0"/>
              <a:t>数据库隐私、位置隐私和数据隐私等的相关内容。 </a:t>
            </a:r>
            <a:endParaRPr lang="zh-CN" altLang="en-US" smtClean="0"/>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sp>
        <p:nvSpPr>
          <p:cNvPr id="5" name="Rectangle 3"/>
          <p:cNvSpPr txBox="1">
            <a:spLocks noChangeArrowheads="1"/>
          </p:cNvSpPr>
          <p:nvPr/>
        </p:nvSpPr>
        <p:spPr bwMode="auto">
          <a:xfrm>
            <a:off x="369888" y="1125538"/>
            <a:ext cx="84963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a:p>
            <a:pPr>
              <a:defRPr/>
            </a:pPr>
            <a:r>
              <a:rPr lang="zh-CN" altLang="en-US" b="1" dirty="0" smtClean="0">
                <a:latin typeface="+mn-ea"/>
              </a:rPr>
              <a:t>用户</a:t>
            </a:r>
            <a:r>
              <a:rPr lang="zh-CN" altLang="en-US" b="1" dirty="0">
                <a:latin typeface="+mn-ea"/>
              </a:rPr>
              <a:t>对自己位置信息的掌控</a:t>
            </a:r>
            <a:r>
              <a:rPr lang="zh-CN" altLang="en-US" b="1" dirty="0" smtClean="0">
                <a:latin typeface="+mn-ea"/>
              </a:rPr>
              <a:t>能力</a:t>
            </a:r>
          </a:p>
          <a:p>
            <a:pPr lvl="2">
              <a:buFont typeface="Wingdings" pitchFamily="2" charset="2"/>
              <a:buChar char="ü"/>
              <a:defRPr/>
            </a:pPr>
            <a:r>
              <a:rPr lang="zh-CN" altLang="en-US" sz="2000" dirty="0" smtClean="0">
                <a:latin typeface="+mj-ea"/>
              </a:rPr>
              <a:t>是否发布</a:t>
            </a:r>
            <a:endParaRPr lang="en-US" altLang="zh-CN" sz="2000" dirty="0" smtClean="0">
              <a:latin typeface="+mj-ea"/>
            </a:endParaRPr>
          </a:p>
          <a:p>
            <a:pPr lvl="2">
              <a:buFont typeface="Wingdings" pitchFamily="2" charset="2"/>
              <a:buChar char="ü"/>
              <a:defRPr/>
            </a:pPr>
            <a:r>
              <a:rPr lang="zh-CN" altLang="en-US" sz="2000" dirty="0" smtClean="0">
                <a:latin typeface="+mj-ea"/>
              </a:rPr>
              <a:t>发布</a:t>
            </a:r>
            <a:r>
              <a:rPr lang="zh-CN" altLang="en-US" sz="2000" dirty="0">
                <a:latin typeface="+mj-ea"/>
              </a:rPr>
              <a:t>给谁</a:t>
            </a:r>
            <a:endParaRPr lang="en-US" altLang="zh-CN" sz="2000" dirty="0">
              <a:latin typeface="+mj-ea"/>
            </a:endParaRPr>
          </a:p>
          <a:p>
            <a:pPr lvl="2">
              <a:buFont typeface="Wingdings" pitchFamily="2" charset="2"/>
              <a:buChar char="ü"/>
              <a:defRPr/>
            </a:pPr>
            <a:r>
              <a:rPr lang="zh-CN" altLang="en-US" sz="2000" dirty="0">
                <a:latin typeface="+mj-ea"/>
              </a:rPr>
              <a:t>详细程度</a:t>
            </a:r>
            <a:endParaRPr lang="en-US" altLang="zh-CN" sz="2000" dirty="0">
              <a:latin typeface="+mj-ea"/>
            </a:endParaRPr>
          </a:p>
          <a:p>
            <a:pPr>
              <a:defRPr/>
            </a:pPr>
            <a:r>
              <a:rPr lang="zh-CN" altLang="en-US" b="1" dirty="0">
                <a:latin typeface="+mn-ea"/>
              </a:rPr>
              <a:t>保护位置隐私的重要性</a:t>
            </a:r>
          </a:p>
          <a:p>
            <a:pPr lvl="2">
              <a:buFont typeface="Wingdings" pitchFamily="2" charset="2"/>
              <a:buChar char="ü"/>
              <a:defRPr/>
            </a:pPr>
            <a:r>
              <a:rPr lang="zh-CN" altLang="en-US" sz="2000" dirty="0">
                <a:latin typeface="+mj-ea"/>
              </a:rPr>
              <a:t>三要素：时间、地点、人物</a:t>
            </a:r>
          </a:p>
          <a:p>
            <a:pPr lvl="2">
              <a:buFont typeface="Wingdings" pitchFamily="2" charset="2"/>
              <a:buChar char="ü"/>
              <a:defRPr/>
            </a:pPr>
            <a:r>
              <a:rPr lang="zh-CN" altLang="en-US" sz="2000" dirty="0">
                <a:latin typeface="+mj-ea"/>
              </a:rPr>
              <a:t>人身安全</a:t>
            </a:r>
          </a:p>
          <a:p>
            <a:pPr lvl="2">
              <a:buFont typeface="Wingdings" pitchFamily="2" charset="2"/>
              <a:buChar char="ü"/>
              <a:defRPr/>
            </a:pPr>
            <a:r>
              <a:rPr lang="zh-CN" altLang="en-US" sz="2000" dirty="0">
                <a:latin typeface="+mj-ea"/>
              </a:rPr>
              <a:t>隐私泄露</a:t>
            </a:r>
            <a:endParaRPr lang="en-US" altLang="zh-CN" sz="2000" dirty="0">
              <a:latin typeface="+mj-ea"/>
            </a:endParaRPr>
          </a:p>
          <a:p>
            <a:pPr>
              <a:defRPr/>
            </a:pPr>
            <a:r>
              <a:rPr lang="zh-CN" altLang="en-US" b="1" dirty="0">
                <a:latin typeface="+mn-ea"/>
              </a:rPr>
              <a:t>位置隐私面临的威胁</a:t>
            </a:r>
          </a:p>
          <a:p>
            <a:pPr lvl="2">
              <a:buFont typeface="Wingdings" pitchFamily="2" charset="2"/>
              <a:buChar char="ü"/>
              <a:defRPr/>
            </a:pPr>
            <a:r>
              <a:rPr lang="zh-CN" altLang="en-US" sz="2000" dirty="0">
                <a:latin typeface="+mj-ea"/>
              </a:rPr>
              <a:t>通信</a:t>
            </a:r>
          </a:p>
          <a:p>
            <a:pPr lvl="2">
              <a:buFont typeface="Wingdings" pitchFamily="2" charset="2"/>
              <a:buChar char="ü"/>
              <a:defRPr/>
            </a:pPr>
            <a:r>
              <a:rPr lang="zh-CN" altLang="en-US" sz="2000" dirty="0">
                <a:latin typeface="+mj-ea"/>
              </a:rPr>
              <a:t>服务商</a:t>
            </a:r>
          </a:p>
          <a:p>
            <a:pPr lvl="2">
              <a:buFont typeface="Wingdings" pitchFamily="2" charset="2"/>
              <a:buChar char="ü"/>
              <a:defRPr/>
            </a:pPr>
            <a:r>
              <a:rPr lang="zh-CN" altLang="en-US" sz="2000" dirty="0">
                <a:latin typeface="+mj-ea"/>
              </a:rPr>
              <a:t>攻击者</a:t>
            </a:r>
          </a:p>
          <a:p>
            <a:pPr marL="0" lvl="1" indent="0">
              <a:lnSpc>
                <a:spcPct val="110000"/>
              </a:lnSpc>
              <a:spcBef>
                <a:spcPct val="20000"/>
              </a:spcBef>
              <a:spcAft>
                <a:spcPct val="0"/>
              </a:spcAft>
              <a:buSzPct val="96000"/>
              <a:buFont typeface="Wingdings" pitchFamily="2" charset="2"/>
              <a:buNone/>
              <a:defRPr/>
            </a:pPr>
            <a:endParaRPr lang="en-US" altLang="zh-CN" sz="2800" b="0" kern="0" dirty="0" smtClean="0">
              <a:solidFill>
                <a:schemeClr val="tx1">
                  <a:lumMod val="95000"/>
                  <a:lumOff val="5000"/>
                </a:schemeClr>
              </a:solidFill>
              <a:ea typeface="+mn-ea"/>
            </a:endParaRPr>
          </a:p>
        </p:txBody>
      </p:sp>
      <p:pic>
        <p:nvPicPr>
          <p:cNvPr id="41988" name="图片 3" descr="11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573463"/>
            <a:ext cx="26209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AE41342-5F4A-4D26-A8F1-6F2D2AAEF631}" type="slidenum">
              <a:rPr lang="en-US" sz="1400" b="1">
                <a:solidFill>
                  <a:srgbClr val="FF3300"/>
                </a:solidFill>
                <a:effectLst>
                  <a:outerShdw blurRad="38100" dist="38100" dir="2700000" algn="tl">
                    <a:srgbClr val="C0C0C0"/>
                  </a:outerShdw>
                </a:effectLst>
              </a:rPr>
              <a:pPr algn="r">
                <a:defRPr/>
              </a:pPr>
              <a:t>40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sp>
        <p:nvSpPr>
          <p:cNvPr id="5" name="Rectangle 3"/>
          <p:cNvSpPr txBox="1">
            <a:spLocks noChangeArrowheads="1"/>
          </p:cNvSpPr>
          <p:nvPr/>
        </p:nvSpPr>
        <p:spPr bwMode="auto">
          <a:xfrm>
            <a:off x="369888" y="1125538"/>
            <a:ext cx="84963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a:p>
            <a:pPr>
              <a:defRPr/>
            </a:pPr>
            <a:r>
              <a:rPr lang="zh-CN" altLang="en-US" b="1" dirty="0" smtClean="0">
                <a:latin typeface="+mn-ea"/>
              </a:rPr>
              <a:t>位置信息与个人隐私</a:t>
            </a:r>
          </a:p>
          <a:p>
            <a:pPr marL="914400" lvl="2" indent="0">
              <a:buFontTx/>
              <a:buNone/>
              <a:defRPr/>
            </a:pPr>
            <a:endParaRPr lang="en-US" altLang="zh-CN" sz="2000" dirty="0" smtClean="0">
              <a:latin typeface="+mj-ea"/>
            </a:endParaRPr>
          </a:p>
        </p:txBody>
      </p:sp>
      <p:pic>
        <p:nvPicPr>
          <p:cNvPr id="43012" name="图片 3" descr="图片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5038"/>
            <a:ext cx="7704137"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8C9B6ED-6FDA-4CA2-A61E-4E824E7A5FDB}" type="slidenum">
              <a:rPr lang="en-US" sz="1400" b="1">
                <a:solidFill>
                  <a:srgbClr val="FF3300"/>
                </a:solidFill>
                <a:effectLst>
                  <a:outerShdw blurRad="38100" dist="38100" dir="2700000" algn="tl">
                    <a:srgbClr val="C0C0C0"/>
                  </a:outerShdw>
                </a:effectLst>
              </a:rPr>
              <a:pPr algn="r">
                <a:defRPr/>
              </a:pPr>
              <a:t>41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468313" y="333375"/>
            <a:ext cx="8229600" cy="1143000"/>
          </a:xfrm>
        </p:spPr>
        <p:txBody>
          <a:bodyPr/>
          <a:lstStyle/>
          <a:p>
            <a:pPr eaLnBrk="1" hangingPunct="1"/>
            <a:r>
              <a:rPr lang="en-US" altLang="zh-CN" dirty="0" smtClean="0"/>
              <a:t>6.5 </a:t>
            </a:r>
            <a:r>
              <a:rPr lang="zh-CN" altLang="en-US" dirty="0" smtClean="0"/>
              <a:t>位置隐私</a:t>
            </a:r>
          </a:p>
        </p:txBody>
      </p:sp>
      <p:pic>
        <p:nvPicPr>
          <p:cNvPr id="4403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700213"/>
            <a:ext cx="35639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a:spLocks noGrp="1"/>
          </p:cNvSpPr>
          <p:nvPr>
            <p:ph idx="1"/>
          </p:nvPr>
        </p:nvSpPr>
        <p:spPr>
          <a:xfrm>
            <a:off x="323850" y="1957388"/>
            <a:ext cx="5327650" cy="4711700"/>
          </a:xfrm>
        </p:spPr>
        <p:txBody>
          <a:bodyPr/>
          <a:lstStyle/>
          <a:p>
            <a:pPr eaLnBrk="1" hangingPunct="1"/>
            <a:r>
              <a:rPr lang="zh-CN" altLang="en-US" smtClean="0">
                <a:latin typeface="黑体" pitchFamily="49" charset="-122"/>
              </a:rPr>
              <a:t>移动设备</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用户使用移动设备向服务器发送查询。</a:t>
            </a:r>
          </a:p>
          <a:p>
            <a:pPr eaLnBrk="1" hangingPunct="1"/>
            <a:r>
              <a:rPr lang="zh-CN" altLang="en-US" smtClean="0">
                <a:latin typeface="黑体" pitchFamily="49" charset="-122"/>
              </a:rPr>
              <a:t>定位系统</a:t>
            </a:r>
          </a:p>
          <a:p>
            <a:pPr lvl="1" eaLnBrk="1" hangingPunct="1"/>
            <a:r>
              <a:rPr lang="zh-CN" altLang="en-US" smtClean="0">
                <a:solidFill>
                  <a:schemeClr val="accent2"/>
                </a:solidFill>
                <a:latin typeface="黑体" pitchFamily="49" charset="-122"/>
                <a:ea typeface="黑体" pitchFamily="49" charset="-122"/>
              </a:rPr>
              <a:t>通过定位系统获得查询位置</a:t>
            </a:r>
            <a:endParaRPr lang="en-US" altLang="zh-CN" smtClean="0">
              <a:latin typeface="黑体" pitchFamily="49" charset="-122"/>
              <a:ea typeface="黑体" pitchFamily="49" charset="-122"/>
            </a:endParaRPr>
          </a:p>
          <a:p>
            <a:pPr eaLnBrk="1" hangingPunct="1"/>
            <a:r>
              <a:rPr lang="zh-CN" altLang="en-US" smtClean="0">
                <a:latin typeface="黑体" pitchFamily="49" charset="-122"/>
              </a:rPr>
              <a:t>网络</a:t>
            </a:r>
          </a:p>
          <a:p>
            <a:pPr lvl="1" eaLnBrk="1" hangingPunct="1"/>
            <a:r>
              <a:rPr lang="zh-CN" altLang="en-US" smtClean="0">
                <a:solidFill>
                  <a:schemeClr val="accent2"/>
                </a:solidFill>
                <a:latin typeface="黑体" pitchFamily="49" charset="-122"/>
                <a:ea typeface="黑体" pitchFamily="49" charset="-122"/>
              </a:rPr>
              <a:t>查询和结果通过网络传输</a:t>
            </a:r>
            <a:endParaRPr lang="en-US" altLang="zh-CN" smtClean="0">
              <a:solidFill>
                <a:schemeClr val="accent2"/>
              </a:solidFill>
              <a:latin typeface="黑体" pitchFamily="49" charset="-122"/>
              <a:ea typeface="黑体" pitchFamily="49" charset="-122"/>
            </a:endParaRPr>
          </a:p>
          <a:p>
            <a:pPr eaLnBrk="1" hangingPunct="1"/>
            <a:r>
              <a:rPr lang="en-US" altLang="zh-CN" smtClean="0">
                <a:latin typeface="黑体" pitchFamily="49" charset="-122"/>
              </a:rPr>
              <a:t>LBS</a:t>
            </a:r>
            <a:r>
              <a:rPr lang="zh-CN" altLang="en-US" smtClean="0">
                <a:latin typeface="黑体" pitchFamily="49" charset="-122"/>
              </a:rPr>
              <a:t>服务器</a:t>
            </a:r>
          </a:p>
          <a:p>
            <a:pPr lvl="1" eaLnBrk="1" hangingPunct="1"/>
            <a:r>
              <a:rPr lang="zh-CN" altLang="en-US" smtClean="0">
                <a:solidFill>
                  <a:schemeClr val="accent2"/>
                </a:solidFill>
                <a:latin typeface="黑体" pitchFamily="49" charset="-122"/>
                <a:ea typeface="黑体" pitchFamily="49" charset="-122"/>
              </a:rPr>
              <a:t>提供基于位置的服务</a:t>
            </a:r>
            <a:endParaRPr lang="zh-CN" altLang="en-US" smtClean="0">
              <a:latin typeface="黑体" pitchFamily="49" charset="-122"/>
              <a:ea typeface="黑体" pitchFamily="49" charset="-122"/>
            </a:endParaRPr>
          </a:p>
          <a:p>
            <a:pPr lvl="1" eaLnBrk="1" hangingPunct="1"/>
            <a:endParaRPr lang="zh-CN" altLang="en-US" smtClean="0">
              <a:latin typeface="黑体" pitchFamily="49" charset="-122"/>
              <a:ea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F5904B7-DCB0-4D53-8069-037AC79C16B9}" type="slidenum">
              <a:rPr lang="en-US" sz="1400" b="1">
                <a:solidFill>
                  <a:srgbClr val="FF3300"/>
                </a:solidFill>
                <a:effectLst>
                  <a:outerShdw blurRad="38100" dist="38100" dir="2700000" algn="tl">
                    <a:srgbClr val="C0C0C0"/>
                  </a:outerShdw>
                </a:effectLst>
              </a:rPr>
              <a:pPr algn="r">
                <a:defRPr/>
              </a:pPr>
              <a:t>42</a:t>
            </a:fld>
            <a:endParaRPr lang="en-US" sz="1400" b="1" dirty="0">
              <a:solidFill>
                <a:srgbClr val="FF3300"/>
              </a:solidFill>
              <a:effectLst>
                <a:outerShdw blurRad="38100" dist="38100" dir="2700000" algn="tl">
                  <a:srgbClr val="C0C0C0"/>
                </a:outerShdw>
              </a:effectLst>
            </a:endParaRPr>
          </a:p>
        </p:txBody>
      </p:sp>
      <p:sp>
        <p:nvSpPr>
          <p:cNvPr id="8" name="Rectangle 3"/>
          <p:cNvSpPr txBox="1">
            <a:spLocks noChangeArrowheads="1"/>
          </p:cNvSpPr>
          <p:nvPr/>
        </p:nvSpPr>
        <p:spPr bwMode="auto">
          <a:xfrm>
            <a:off x="369888" y="1485900"/>
            <a:ext cx="8496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6.5.2</a:t>
            </a:r>
            <a:r>
              <a:rPr lang="zh-CN" altLang="en-US" sz="2800" b="0" dirty="0" smtClean="0">
                <a:solidFill>
                  <a:schemeClr val="tx1">
                    <a:lumMod val="95000"/>
                    <a:lumOff val="5000"/>
                  </a:schemeClr>
                </a:solidFill>
                <a:latin typeface="+mn-ea"/>
                <a:ea typeface="+mn-ea"/>
              </a:rPr>
              <a:t>物</a:t>
            </a:r>
            <a:r>
              <a:rPr lang="zh-CN" altLang="en-US" sz="2800" b="0" dirty="0">
                <a:solidFill>
                  <a:schemeClr val="tx1">
                    <a:lumMod val="95000"/>
                    <a:lumOff val="5000"/>
                  </a:schemeClr>
                </a:solidFill>
                <a:latin typeface="+mn-ea"/>
                <a:ea typeface="+mn-ea"/>
              </a:rPr>
              <a:t>联网中</a:t>
            </a:r>
            <a:r>
              <a:rPr lang="en-US" altLang="zh-CN" sz="2800" b="0" dirty="0">
                <a:solidFill>
                  <a:schemeClr val="tx1">
                    <a:lumMod val="95000"/>
                    <a:lumOff val="5000"/>
                  </a:schemeClr>
                </a:solidFill>
                <a:latin typeface="+mn-ea"/>
                <a:ea typeface="+mn-ea"/>
              </a:rPr>
              <a:t>LBS</a:t>
            </a:r>
            <a:r>
              <a:rPr lang="zh-CN" altLang="en-US" sz="2800" b="0" dirty="0" smtClean="0">
                <a:solidFill>
                  <a:schemeClr val="tx1">
                    <a:lumMod val="95000"/>
                    <a:lumOff val="5000"/>
                  </a:schemeClr>
                </a:solidFill>
                <a:latin typeface="+mn-ea"/>
                <a:ea typeface="+mn-ea"/>
              </a:rPr>
              <a:t>的体系结构</a:t>
            </a:r>
            <a:endParaRPr lang="en-US" altLang="zh-CN" sz="2800" b="0" kern="0" dirty="0" smtClean="0">
              <a:solidFill>
                <a:schemeClr val="tx1">
                  <a:lumMod val="95000"/>
                  <a:lumOff val="5000"/>
                </a:schemeClr>
              </a:solidFill>
              <a:latin typeface="+mn-ea"/>
              <a:ea typeface="+mn-ea"/>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7">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decel="50000" fill="hold">
                                          <p:stCondLst>
                                            <p:cond delay="0"/>
                                          </p:stCondLst>
                                        </p:cTn>
                                        <p:tgtEl>
                                          <p:spTgt spid="7">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 calcmode="lin" valueType="num">
                                      <p:cBhvr>
                                        <p:cTn id="67" dur="500" decel="50000" fill="hold">
                                          <p:stCondLst>
                                            <p:cond delay="0"/>
                                          </p:stCondLst>
                                        </p:cTn>
                                        <p:tgtEl>
                                          <p:spTgt spid="7">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 calcmode="lin" valueType="num">
                                      <p:cBhvr>
                                        <p:cTn id="77" dur="500" decel="50000" fill="hold">
                                          <p:stCondLst>
                                            <p:cond delay="0"/>
                                          </p:stCondLst>
                                        </p:cTn>
                                        <p:tgtEl>
                                          <p:spTgt spid="7">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457200" y="341313"/>
            <a:ext cx="8229600" cy="1143000"/>
          </a:xfrm>
        </p:spPr>
        <p:txBody>
          <a:bodyPr/>
          <a:lstStyle/>
          <a:p>
            <a:pPr eaLnBrk="1" hangingPunct="1"/>
            <a:r>
              <a:rPr lang="zh-CN" altLang="en-US" smtClean="0"/>
              <a:t>物联网中</a:t>
            </a:r>
            <a:r>
              <a:rPr lang="en-US" altLang="zh-CN" smtClean="0"/>
              <a:t>LBS</a:t>
            </a:r>
            <a:r>
              <a:rPr lang="zh-CN" altLang="en-US" smtClean="0"/>
              <a:t>的通用威胁模型</a:t>
            </a:r>
          </a:p>
        </p:txBody>
      </p:sp>
      <p:pic>
        <p:nvPicPr>
          <p:cNvPr id="4505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700213"/>
            <a:ext cx="35639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a:spLocks noGrp="1"/>
          </p:cNvSpPr>
          <p:nvPr>
            <p:ph idx="1"/>
          </p:nvPr>
        </p:nvSpPr>
        <p:spPr>
          <a:xfrm>
            <a:off x="323850" y="1557338"/>
            <a:ext cx="5111750" cy="4968875"/>
          </a:xfrm>
        </p:spPr>
        <p:txBody>
          <a:bodyPr/>
          <a:lstStyle/>
          <a:p>
            <a:pPr eaLnBrk="1" hangingPunct="1"/>
            <a:r>
              <a:rPr lang="zh-CN" altLang="en-US" smtClean="0">
                <a:latin typeface="黑体" pitchFamily="49" charset="-122"/>
              </a:rPr>
              <a:t>假定</a:t>
            </a:r>
            <a:r>
              <a:rPr lang="en-US" altLang="zh-CN" smtClean="0">
                <a:latin typeface="黑体" pitchFamily="49" charset="-122"/>
              </a:rPr>
              <a:t>LBS</a:t>
            </a:r>
            <a:r>
              <a:rPr lang="zh-CN" altLang="en-US" smtClean="0">
                <a:latin typeface="黑体" pitchFamily="49" charset="-122"/>
              </a:rPr>
              <a:t>服务器是恶意观察者</a:t>
            </a:r>
            <a:endParaRPr lang="zh-CN" altLang="en-US" sz="2400" smtClean="0">
              <a:solidFill>
                <a:schemeClr val="accent2"/>
              </a:solidFill>
              <a:latin typeface="黑体" pitchFamily="49" charset="-122"/>
            </a:endParaRPr>
          </a:p>
          <a:p>
            <a:pPr eaLnBrk="1" hangingPunct="1"/>
            <a:r>
              <a:rPr lang="zh-CN" altLang="en-US" smtClean="0">
                <a:latin typeface="黑体" pitchFamily="49" charset="-122"/>
              </a:rPr>
              <a:t>现实中是一个复杂的多方面的问题</a:t>
            </a:r>
          </a:p>
          <a:p>
            <a:pPr lvl="1" eaLnBrk="1" hangingPunct="1"/>
            <a:r>
              <a:rPr lang="zh-CN" altLang="en-US" smtClean="0">
                <a:solidFill>
                  <a:schemeClr val="accent2"/>
                </a:solidFill>
                <a:latin typeface="黑体" pitchFamily="49" charset="-122"/>
                <a:ea typeface="黑体" pitchFamily="49" charset="-122"/>
              </a:rPr>
              <a:t>移动设备可能被俘获，泄露用户信息。</a:t>
            </a:r>
            <a:endParaRPr lang="en-US" altLang="zh-CN" smtClean="0">
              <a:solidFill>
                <a:schemeClr val="accent2"/>
              </a:solidFill>
              <a:latin typeface="黑体" pitchFamily="49" charset="-122"/>
              <a:ea typeface="黑体" pitchFamily="49" charset="-122"/>
            </a:endParaRPr>
          </a:p>
          <a:p>
            <a:pPr lvl="1" eaLnBrk="1" hangingPunct="1"/>
            <a:r>
              <a:rPr lang="zh-CN" altLang="en-US" smtClean="0">
                <a:solidFill>
                  <a:schemeClr val="accent2"/>
                </a:solidFill>
                <a:latin typeface="黑体" pitchFamily="49" charset="-122"/>
                <a:ea typeface="黑体" pitchFamily="49" charset="-122"/>
              </a:rPr>
              <a:t>网络传输可能被监听和遭受中间人攻击。</a:t>
            </a:r>
            <a:endParaRPr lang="zh-CN" altLang="en-US" smtClean="0">
              <a:latin typeface="黑体" pitchFamily="49" charset="-122"/>
              <a:ea typeface="黑体" pitchFamily="49" charset="-122"/>
            </a:endParaRPr>
          </a:p>
          <a:p>
            <a:pPr lvl="1" eaLnBrk="1" hangingPunct="1"/>
            <a:endParaRPr lang="zh-CN" altLang="en-US" smtClean="0">
              <a:latin typeface="黑体" pitchFamily="49" charset="-122"/>
              <a:ea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6B911DB-7EE7-4184-91B4-0106FC66F4A5}" type="slidenum">
              <a:rPr lang="en-US" sz="1400" b="1">
                <a:solidFill>
                  <a:srgbClr val="FF3300"/>
                </a:solidFill>
                <a:effectLst>
                  <a:outerShdw blurRad="38100" dist="38100" dir="2700000" algn="tl">
                    <a:srgbClr val="C0C0C0"/>
                  </a:outerShdw>
                </a:effectLst>
              </a:rPr>
              <a:pPr algn="r">
                <a:defRPr/>
              </a:pPr>
              <a:t>43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925" y="311150"/>
            <a:ext cx="8589963" cy="741363"/>
          </a:xfrm>
        </p:spPr>
        <p:txBody>
          <a:bodyPr/>
          <a:lstStyle/>
          <a:p>
            <a:r>
              <a:rPr lang="en-US" altLang="zh-CN" dirty="0" smtClean="0"/>
              <a:t>6.5 </a:t>
            </a:r>
            <a:r>
              <a:rPr lang="zh-CN" altLang="en-US" dirty="0" smtClean="0"/>
              <a:t>位置隐私</a:t>
            </a:r>
          </a:p>
        </p:txBody>
      </p:sp>
      <p:sp>
        <p:nvSpPr>
          <p:cNvPr id="65539" name="Text Box 3"/>
          <p:cNvSpPr txBox="1">
            <a:spLocks noChangeArrowheads="1"/>
          </p:cNvSpPr>
          <p:nvPr/>
        </p:nvSpPr>
        <p:spPr bwMode="auto">
          <a:xfrm>
            <a:off x="152400" y="4572000"/>
            <a:ext cx="2590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用户标识</a:t>
            </a:r>
            <a:r>
              <a:rPr lang="en-US" altLang="zh-CN" sz="2000">
                <a:latin typeface="Arial" charset="0"/>
                <a:ea typeface="宋体" pitchFamily="2" charset="-122"/>
                <a:cs typeface="Arial" charset="0"/>
              </a:rPr>
              <a:t> </a:t>
            </a:r>
          </a:p>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位置数据</a:t>
            </a:r>
            <a:endParaRPr lang="en-US" altLang="zh-CN" sz="2000">
              <a:latin typeface="Arial" charset="0"/>
              <a:ea typeface="宋体" pitchFamily="2" charset="-122"/>
              <a:cs typeface="Arial" charset="0"/>
            </a:endParaRPr>
          </a:p>
        </p:txBody>
      </p:sp>
      <p:sp>
        <p:nvSpPr>
          <p:cNvPr id="65540" name="Text Box 4"/>
          <p:cNvSpPr txBox="1">
            <a:spLocks noChangeArrowheads="1"/>
          </p:cNvSpPr>
          <p:nvPr/>
        </p:nvSpPr>
        <p:spPr bwMode="auto">
          <a:xfrm>
            <a:off x="228600" y="2743200"/>
            <a:ext cx="18399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400">
                <a:latin typeface="Comic Sans MS" pitchFamily="66" charset="0"/>
                <a:ea typeface="宋体" pitchFamily="2" charset="-122"/>
                <a:cs typeface="Arial" charset="0"/>
              </a:rPr>
              <a:t>LBS </a:t>
            </a:r>
            <a:r>
              <a:rPr lang="zh-CN" altLang="en-US" sz="2400">
                <a:latin typeface="Comic Sans MS" pitchFamily="66" charset="0"/>
                <a:ea typeface="宋体" pitchFamily="2" charset="-122"/>
                <a:cs typeface="Arial" charset="0"/>
              </a:rPr>
              <a:t>服务提供商</a:t>
            </a:r>
            <a:endParaRPr lang="en-US" altLang="zh-CN" sz="2400">
              <a:latin typeface="Comic Sans MS" pitchFamily="66" charset="0"/>
              <a:ea typeface="宋体" pitchFamily="2" charset="-122"/>
              <a:cs typeface="Arial" charset="0"/>
            </a:endParaRPr>
          </a:p>
        </p:txBody>
      </p:sp>
      <p:pic>
        <p:nvPicPr>
          <p:cNvPr id="46085" name="Picture 5" descr="map_amte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58674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AutoShape 7"/>
          <p:cNvSpPr>
            <a:spLocks noChangeArrowheads="1"/>
          </p:cNvSpPr>
          <p:nvPr/>
        </p:nvSpPr>
        <p:spPr bwMode="gray">
          <a:xfrm>
            <a:off x="6553200" y="990600"/>
            <a:ext cx="1792288" cy="914400"/>
          </a:xfrm>
          <a:prstGeom prst="cloudCallout">
            <a:avLst>
              <a:gd name="adj1" fmla="val -142204"/>
              <a:gd name="adj2" fmla="val 71356"/>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None/>
            </a:pPr>
            <a:r>
              <a:rPr lang="zh-CN" altLang="en-US" sz="1400" b="1">
                <a:solidFill>
                  <a:schemeClr val="tx2"/>
                </a:solidFill>
                <a:latin typeface="Arial" charset="0"/>
                <a:ea typeface="宋体" pitchFamily="2" charset="-122"/>
                <a:cs typeface="Arial" charset="0"/>
              </a:rPr>
              <a:t>查找离我最近的大使馆</a:t>
            </a:r>
            <a:endParaRPr lang="en-US" altLang="zh-CN" sz="1400" b="1">
              <a:solidFill>
                <a:schemeClr val="tx2"/>
              </a:solidFill>
              <a:latin typeface="Arial" charset="0"/>
              <a:ea typeface="宋体" pitchFamily="2" charset="-122"/>
              <a:cs typeface="Arial" charset="0"/>
            </a:endParaRPr>
          </a:p>
        </p:txBody>
      </p:sp>
      <p:sp>
        <p:nvSpPr>
          <p:cNvPr id="65544" name="AutoShape 8"/>
          <p:cNvSpPr>
            <a:spLocks noChangeArrowheads="1"/>
          </p:cNvSpPr>
          <p:nvPr/>
        </p:nvSpPr>
        <p:spPr bwMode="gray">
          <a:xfrm>
            <a:off x="7239000" y="4267200"/>
            <a:ext cx="1581150" cy="817563"/>
          </a:xfrm>
          <a:prstGeom prst="cloudCallout">
            <a:avLst>
              <a:gd name="adj1" fmla="val -61861"/>
              <a:gd name="adj2" fmla="val -78611"/>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None/>
            </a:pPr>
            <a:r>
              <a:rPr lang="zh-CN" altLang="en-US" sz="1400" b="1">
                <a:solidFill>
                  <a:schemeClr val="tx2"/>
                </a:solidFill>
                <a:latin typeface="Arial" charset="0"/>
                <a:ea typeface="宋体" pitchFamily="2" charset="-122"/>
                <a:cs typeface="Arial" charset="0"/>
              </a:rPr>
              <a:t>搜索去商店的路线</a:t>
            </a:r>
            <a:endParaRPr lang="en-US" altLang="zh-CN" sz="1400" b="1">
              <a:solidFill>
                <a:schemeClr val="tx2"/>
              </a:solidFill>
              <a:latin typeface="Arial" charset="0"/>
              <a:ea typeface="宋体" pitchFamily="2" charset="-122"/>
              <a:cs typeface="Arial" charset="0"/>
            </a:endParaRPr>
          </a:p>
        </p:txBody>
      </p:sp>
      <p:pic>
        <p:nvPicPr>
          <p:cNvPr id="65545" name="Picture 9" descr="j021295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057400"/>
            <a:ext cx="838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6" name="Group 10"/>
          <p:cNvGrpSpPr>
            <a:grpSpLocks/>
          </p:cNvGrpSpPr>
          <p:nvPr/>
        </p:nvGrpSpPr>
        <p:grpSpPr bwMode="auto">
          <a:xfrm>
            <a:off x="2971800" y="2514600"/>
            <a:ext cx="2286000" cy="1600200"/>
            <a:chOff x="2592" y="1536"/>
            <a:chExt cx="1440" cy="1008"/>
          </a:xfrm>
        </p:grpSpPr>
        <p:sp>
          <p:nvSpPr>
            <p:cNvPr id="46100" name="Line 11"/>
            <p:cNvSpPr>
              <a:spLocks noChangeShapeType="1"/>
            </p:cNvSpPr>
            <p:nvPr/>
          </p:nvSpPr>
          <p:spPr bwMode="auto">
            <a:xfrm flipV="1">
              <a:off x="2592" y="1536"/>
              <a:ext cx="720"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101" name="Line 12"/>
            <p:cNvSpPr>
              <a:spLocks noChangeShapeType="1"/>
            </p:cNvSpPr>
            <p:nvPr/>
          </p:nvSpPr>
          <p:spPr bwMode="auto">
            <a:xfrm flipH="1" flipV="1">
              <a:off x="2592" y="1728"/>
              <a:ext cx="1008" cy="81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102" name="Line 13"/>
            <p:cNvSpPr>
              <a:spLocks noChangeShapeType="1"/>
            </p:cNvSpPr>
            <p:nvPr/>
          </p:nvSpPr>
          <p:spPr bwMode="auto">
            <a:xfrm flipV="1">
              <a:off x="3600" y="2352"/>
              <a:ext cx="432"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65550" name="Line 14"/>
          <p:cNvSpPr>
            <a:spLocks noChangeShapeType="1"/>
          </p:cNvSpPr>
          <p:nvPr/>
        </p:nvSpPr>
        <p:spPr bwMode="auto">
          <a:xfrm flipV="1">
            <a:off x="1371600" y="2667000"/>
            <a:ext cx="304800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65551" name="Group 15"/>
          <p:cNvGrpSpPr>
            <a:grpSpLocks/>
          </p:cNvGrpSpPr>
          <p:nvPr/>
        </p:nvGrpSpPr>
        <p:grpSpPr bwMode="auto">
          <a:xfrm>
            <a:off x="5029200" y="3810000"/>
            <a:ext cx="1295400" cy="1524000"/>
            <a:chOff x="3168" y="2400"/>
            <a:chExt cx="816" cy="960"/>
          </a:xfrm>
        </p:grpSpPr>
        <p:sp>
          <p:nvSpPr>
            <p:cNvPr id="46098" name="Line 16"/>
            <p:cNvSpPr>
              <a:spLocks noChangeShapeType="1"/>
            </p:cNvSpPr>
            <p:nvPr/>
          </p:nvSpPr>
          <p:spPr bwMode="auto">
            <a:xfrm flipV="1">
              <a:off x="3168" y="2400"/>
              <a:ext cx="816" cy="3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099" name="Line 17"/>
            <p:cNvSpPr>
              <a:spLocks noChangeShapeType="1"/>
            </p:cNvSpPr>
            <p:nvPr/>
          </p:nvSpPr>
          <p:spPr bwMode="auto">
            <a:xfrm flipH="1" flipV="1">
              <a:off x="3168" y="2784"/>
              <a:ext cx="768" cy="57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pic>
        <p:nvPicPr>
          <p:cNvPr id="65554" name="Picture 18" descr="j01863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3657600"/>
            <a:ext cx="488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5" name="Line 19"/>
          <p:cNvSpPr>
            <a:spLocks noChangeShapeType="1"/>
          </p:cNvSpPr>
          <p:nvPr/>
        </p:nvSpPr>
        <p:spPr bwMode="auto">
          <a:xfrm>
            <a:off x="1295400" y="3962400"/>
            <a:ext cx="502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pic>
        <p:nvPicPr>
          <p:cNvPr id="3074" name="Picture 2" descr="C:\Users\Administrator\AppData\Roaming\Tencent\Users\77008663\QQ\WinTemp\RichOle\B8]J`YI(UA0C6BV{9H1GP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8" y="1628775"/>
            <a:ext cx="14192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DF8764A-B56F-40FE-9900-3FE1CEF0C0F1}" type="slidenum">
              <a:rPr lang="en-US" sz="1400" b="1">
                <a:solidFill>
                  <a:srgbClr val="FF3300"/>
                </a:solidFill>
                <a:effectLst>
                  <a:outerShdw blurRad="38100" dist="38100" dir="2700000" algn="tl">
                    <a:srgbClr val="C0C0C0"/>
                  </a:outerShdw>
                </a:effectLst>
              </a:rPr>
              <a:pPr algn="r">
                <a:defRPr/>
              </a:pPr>
              <a:t>44</a:t>
            </a:fld>
            <a:endParaRPr lang="en-US" sz="1400" b="1" dirty="0">
              <a:solidFill>
                <a:srgbClr val="FF3300"/>
              </a:solidFill>
              <a:effectLst>
                <a:outerShdw blurRad="38100" dist="38100" dir="2700000" algn="tl">
                  <a:srgbClr val="C0C0C0"/>
                </a:outerShdw>
              </a:effectLst>
            </a:endParaRPr>
          </a:p>
        </p:txBody>
      </p:sp>
      <p:sp>
        <p:nvSpPr>
          <p:cNvPr id="2" name="矩形 1"/>
          <p:cNvSpPr/>
          <p:nvPr/>
        </p:nvSpPr>
        <p:spPr>
          <a:xfrm>
            <a:off x="-22225" y="990600"/>
            <a:ext cx="3461204" cy="527580"/>
          </a:xfrm>
          <a:prstGeom prst="rect">
            <a:avLst/>
          </a:prstGeom>
        </p:spPr>
        <p:txBody>
          <a:bodyPr wrap="none">
            <a:spAutoFit/>
          </a:bodyPr>
          <a:lstStyle/>
          <a:p>
            <a:pPr marL="400050" lvl="2" eaLnBrk="0" hangingPunct="0">
              <a:lnSpc>
                <a:spcPct val="110000"/>
              </a:lnSpc>
              <a:spcBef>
                <a:spcPct val="20000"/>
              </a:spcBef>
              <a:buClr>
                <a:srgbClr val="3366FF"/>
              </a:buClr>
              <a:buSzPct val="96000"/>
              <a:defRPr/>
            </a:pPr>
            <a:r>
              <a:rPr lang="en-US" altLang="zh-CN" sz="2800" kern="0" dirty="0" smtClean="0">
                <a:solidFill>
                  <a:schemeClr val="tx1">
                    <a:lumMod val="95000"/>
                    <a:lumOff val="5000"/>
                  </a:schemeClr>
                </a:solidFill>
              </a:rPr>
              <a:t>6.5.3</a:t>
            </a:r>
            <a:r>
              <a:rPr lang="zh-CN" altLang="en-US" sz="2800" kern="0" dirty="0" smtClean="0">
                <a:solidFill>
                  <a:schemeClr val="tx1">
                    <a:lumMod val="95000"/>
                    <a:lumOff val="5000"/>
                  </a:schemeClr>
                </a:solidFill>
              </a:rPr>
              <a:t>隐私</a:t>
            </a:r>
            <a:r>
              <a:rPr lang="zh-CN" altLang="en-US" sz="2800" kern="0" dirty="0">
                <a:solidFill>
                  <a:schemeClr val="tx1">
                    <a:lumMod val="95000"/>
                    <a:lumOff val="5000"/>
                  </a:schemeClr>
                </a:solidFill>
              </a:rPr>
              <a:t>威胁模型</a:t>
            </a:r>
            <a:endParaRPr lang="en-US" altLang="zh-CN" sz="2800" kern="0" dirty="0">
              <a:solidFill>
                <a:schemeClr val="tx1">
                  <a:lumMod val="95000"/>
                  <a:lumOff val="5000"/>
                </a:schemeClr>
              </a:solidFill>
            </a:endParaRPr>
          </a:p>
        </p:txBody>
      </p:sp>
    </p:spTree>
    <p:custDataLst>
      <p:tags r:id="rId1"/>
    </p:custData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ppt_x"/>
                                          </p:val>
                                        </p:tav>
                                        <p:tav tm="100000">
                                          <p:val>
                                            <p:strVal val="#ppt_x"/>
                                          </p:val>
                                        </p:tav>
                                      </p:tavLst>
                                    </p:anim>
                                    <p:anim calcmode="lin" valueType="num">
                                      <p:cBhvr additive="base">
                                        <p:cTn id="8"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45"/>
                                        </p:tgtEl>
                                        <p:attrNameLst>
                                          <p:attrName>style.visibility</p:attrName>
                                        </p:attrNameLst>
                                      </p:cBhvr>
                                      <p:to>
                                        <p:strVal val="visible"/>
                                      </p:to>
                                    </p:set>
                                    <p:anim calcmode="lin" valueType="num">
                                      <p:cBhvr additive="base">
                                        <p:cTn id="13" dur="500" fill="hold"/>
                                        <p:tgtEl>
                                          <p:spTgt spid="65545"/>
                                        </p:tgtEl>
                                        <p:attrNameLst>
                                          <p:attrName>ppt_x</p:attrName>
                                        </p:attrNameLst>
                                      </p:cBhvr>
                                      <p:tavLst>
                                        <p:tav tm="0">
                                          <p:val>
                                            <p:strVal val="#ppt_x"/>
                                          </p:val>
                                        </p:tav>
                                        <p:tav tm="100000">
                                          <p:val>
                                            <p:strVal val="#ppt_x"/>
                                          </p:val>
                                        </p:tav>
                                      </p:tavLst>
                                    </p:anim>
                                    <p:anim calcmode="lin" valueType="num">
                                      <p:cBhvr additive="base">
                                        <p:cTn id="14" dur="500" fill="hold"/>
                                        <p:tgtEl>
                                          <p:spTgt spid="655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5540"/>
                                        </p:tgtEl>
                                        <p:attrNameLst>
                                          <p:attrName>style.visibility</p:attrName>
                                        </p:attrNameLst>
                                      </p:cBhvr>
                                      <p:to>
                                        <p:strVal val="visible"/>
                                      </p:to>
                                    </p:set>
                                    <p:anim calcmode="lin" valueType="num">
                                      <p:cBhvr additive="base">
                                        <p:cTn id="17" dur="500" fill="hold"/>
                                        <p:tgtEl>
                                          <p:spTgt spid="65540"/>
                                        </p:tgtEl>
                                        <p:attrNameLst>
                                          <p:attrName>ppt_x</p:attrName>
                                        </p:attrNameLst>
                                      </p:cBhvr>
                                      <p:tavLst>
                                        <p:tav tm="0">
                                          <p:val>
                                            <p:strVal val="#ppt_x"/>
                                          </p:val>
                                        </p:tav>
                                        <p:tav tm="100000">
                                          <p:val>
                                            <p:strVal val="#ppt_x"/>
                                          </p:val>
                                        </p:tav>
                                      </p:tavLst>
                                    </p:anim>
                                    <p:anim calcmode="lin" valueType="num">
                                      <p:cBhvr additive="base">
                                        <p:cTn id="1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543"/>
                                        </p:tgtEl>
                                        <p:attrNameLst>
                                          <p:attrName>style.visibility</p:attrName>
                                        </p:attrNameLst>
                                      </p:cBhvr>
                                      <p:to>
                                        <p:strVal val="visible"/>
                                      </p:to>
                                    </p:set>
                                    <p:anim calcmode="lin" valueType="num">
                                      <p:cBhvr additive="base">
                                        <p:cTn id="29" dur="500" fill="hold"/>
                                        <p:tgtEl>
                                          <p:spTgt spid="65543"/>
                                        </p:tgtEl>
                                        <p:attrNameLst>
                                          <p:attrName>ppt_x</p:attrName>
                                        </p:attrNameLst>
                                      </p:cBhvr>
                                      <p:tavLst>
                                        <p:tav tm="0">
                                          <p:val>
                                            <p:strVal val="#ppt_x"/>
                                          </p:val>
                                        </p:tav>
                                        <p:tav tm="100000">
                                          <p:val>
                                            <p:strVal val="#ppt_x"/>
                                          </p:val>
                                        </p:tav>
                                      </p:tavLst>
                                    </p:anim>
                                    <p:anim calcmode="lin" valueType="num">
                                      <p:cBhvr additive="base">
                                        <p:cTn id="30" dur="500" fill="hold"/>
                                        <p:tgtEl>
                                          <p:spTgt spid="655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5550"/>
                                        </p:tgtEl>
                                        <p:attrNameLst>
                                          <p:attrName>style.visibility</p:attrName>
                                        </p:attrNameLst>
                                      </p:cBhvr>
                                      <p:to>
                                        <p:strVal val="visible"/>
                                      </p:to>
                                    </p:set>
                                    <p:anim calcmode="lin" valueType="num">
                                      <p:cBhvr additive="base">
                                        <p:cTn id="33" dur="500" fill="hold"/>
                                        <p:tgtEl>
                                          <p:spTgt spid="65550"/>
                                        </p:tgtEl>
                                        <p:attrNameLst>
                                          <p:attrName>ppt_x</p:attrName>
                                        </p:attrNameLst>
                                      </p:cBhvr>
                                      <p:tavLst>
                                        <p:tav tm="0">
                                          <p:val>
                                            <p:strVal val="#ppt_x"/>
                                          </p:val>
                                        </p:tav>
                                        <p:tav tm="100000">
                                          <p:val>
                                            <p:strVal val="#ppt_x"/>
                                          </p:val>
                                        </p:tav>
                                      </p:tavLst>
                                    </p:anim>
                                    <p:anim calcmode="lin" valueType="num">
                                      <p:cBhvr additive="base">
                                        <p:cTn id="34" dur="500" fill="hold"/>
                                        <p:tgtEl>
                                          <p:spTgt spid="6555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5546"/>
                                        </p:tgtEl>
                                        <p:attrNameLst>
                                          <p:attrName>style.visibility</p:attrName>
                                        </p:attrNameLst>
                                      </p:cBhvr>
                                      <p:to>
                                        <p:strVal val="visible"/>
                                      </p:to>
                                    </p:set>
                                    <p:anim calcmode="lin" valueType="num">
                                      <p:cBhvr additive="base">
                                        <p:cTn id="39" dur="500" fill="hold"/>
                                        <p:tgtEl>
                                          <p:spTgt spid="65546"/>
                                        </p:tgtEl>
                                        <p:attrNameLst>
                                          <p:attrName>ppt_x</p:attrName>
                                        </p:attrNameLst>
                                      </p:cBhvr>
                                      <p:tavLst>
                                        <p:tav tm="0">
                                          <p:val>
                                            <p:strVal val="#ppt_x"/>
                                          </p:val>
                                        </p:tav>
                                        <p:tav tm="100000">
                                          <p:val>
                                            <p:strVal val="#ppt_x"/>
                                          </p:val>
                                        </p:tav>
                                      </p:tavLst>
                                    </p:anim>
                                    <p:anim calcmode="lin" valueType="num">
                                      <p:cBhvr additive="base">
                                        <p:cTn id="40" dur="500" fill="hold"/>
                                        <p:tgtEl>
                                          <p:spTgt spid="6554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43" presetClass="path" presetSubtype="0" accel="50000" decel="50000" fill="hold" nodeType="afterEffect">
                                  <p:stCondLst>
                                    <p:cond delay="0"/>
                                  </p:stCondLst>
                                  <p:childTnLst>
                                    <p:animMotion origin="layout" path="M 0.07517 0.21157 L 0.00225 0.2518 C 0.00225 0.31237 -0.13091 0.07422 -0.18039 0.07422 L -0.03907 0.02775 " pathEditMode="relative" rAng="0" ptsTypes="FfFF">
                                      <p:cBhvr>
                                        <p:cTn id="43" dur="2000" spd="-100000" fill="hold"/>
                                        <p:tgtEl>
                                          <p:spTgt spid="65545"/>
                                        </p:tgtEl>
                                        <p:attrNameLst>
                                          <p:attrName>ppt_x</p:attrName>
                                          <p:attrName>ppt_y</p:attrName>
                                        </p:attrNameLst>
                                      </p:cBhvr>
                                      <p:rCtr x="-12778" y="-416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5544"/>
                                        </p:tgtEl>
                                        <p:attrNameLst>
                                          <p:attrName>style.visibility</p:attrName>
                                        </p:attrNameLst>
                                      </p:cBhvr>
                                      <p:to>
                                        <p:strVal val="visible"/>
                                      </p:to>
                                    </p:set>
                                    <p:anim calcmode="lin" valueType="num">
                                      <p:cBhvr additive="base">
                                        <p:cTn id="48" dur="500" fill="hold"/>
                                        <p:tgtEl>
                                          <p:spTgt spid="65544"/>
                                        </p:tgtEl>
                                        <p:attrNameLst>
                                          <p:attrName>ppt_x</p:attrName>
                                        </p:attrNameLst>
                                      </p:cBhvr>
                                      <p:tavLst>
                                        <p:tav tm="0">
                                          <p:val>
                                            <p:strVal val="#ppt_x"/>
                                          </p:val>
                                        </p:tav>
                                        <p:tav tm="100000">
                                          <p:val>
                                            <p:strVal val="#ppt_x"/>
                                          </p:val>
                                        </p:tav>
                                      </p:tavLst>
                                    </p:anim>
                                    <p:anim calcmode="lin" valueType="num">
                                      <p:cBhvr additive="base">
                                        <p:cTn id="49" dur="500" fill="hold"/>
                                        <p:tgtEl>
                                          <p:spTgt spid="6554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5555"/>
                                        </p:tgtEl>
                                        <p:attrNameLst>
                                          <p:attrName>style.visibility</p:attrName>
                                        </p:attrNameLst>
                                      </p:cBhvr>
                                      <p:to>
                                        <p:strVal val="visible"/>
                                      </p:to>
                                    </p:set>
                                    <p:anim calcmode="lin" valueType="num">
                                      <p:cBhvr additive="base">
                                        <p:cTn id="52" dur="500" fill="hold"/>
                                        <p:tgtEl>
                                          <p:spTgt spid="65555"/>
                                        </p:tgtEl>
                                        <p:attrNameLst>
                                          <p:attrName>ppt_x</p:attrName>
                                        </p:attrNameLst>
                                      </p:cBhvr>
                                      <p:tavLst>
                                        <p:tav tm="0">
                                          <p:val>
                                            <p:strVal val="#ppt_x"/>
                                          </p:val>
                                        </p:tav>
                                        <p:tav tm="100000">
                                          <p:val>
                                            <p:strVal val="#ppt_x"/>
                                          </p:val>
                                        </p:tav>
                                      </p:tavLst>
                                    </p:anim>
                                    <p:anim calcmode="lin" valueType="num">
                                      <p:cBhvr additive="base">
                                        <p:cTn id="53" dur="500" fill="hold"/>
                                        <p:tgtEl>
                                          <p:spTgt spid="6555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5554"/>
                                        </p:tgtEl>
                                        <p:attrNameLst>
                                          <p:attrName>style.visibility</p:attrName>
                                        </p:attrNameLst>
                                      </p:cBhvr>
                                      <p:to>
                                        <p:strVal val="visible"/>
                                      </p:to>
                                    </p:set>
                                    <p:anim calcmode="lin" valueType="num">
                                      <p:cBhvr additive="base">
                                        <p:cTn id="56" dur="500" fill="hold"/>
                                        <p:tgtEl>
                                          <p:spTgt spid="65554"/>
                                        </p:tgtEl>
                                        <p:attrNameLst>
                                          <p:attrName>ppt_x</p:attrName>
                                        </p:attrNameLst>
                                      </p:cBhvr>
                                      <p:tavLst>
                                        <p:tav tm="0">
                                          <p:val>
                                            <p:strVal val="#ppt_x"/>
                                          </p:val>
                                        </p:tav>
                                        <p:tav tm="100000">
                                          <p:val>
                                            <p:strVal val="#ppt_x"/>
                                          </p:val>
                                        </p:tav>
                                      </p:tavLst>
                                    </p:anim>
                                    <p:anim calcmode="lin" valueType="num">
                                      <p:cBhvr additive="base">
                                        <p:cTn id="57" dur="500" fill="hold"/>
                                        <p:tgtEl>
                                          <p:spTgt spid="65554"/>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5551"/>
                                        </p:tgtEl>
                                        <p:attrNameLst>
                                          <p:attrName>style.visibility</p:attrName>
                                        </p:attrNameLst>
                                      </p:cBhvr>
                                      <p:to>
                                        <p:strVal val="visible"/>
                                      </p:to>
                                    </p:set>
                                    <p:anim calcmode="lin" valueType="num">
                                      <p:cBhvr additive="base">
                                        <p:cTn id="62" dur="500" fill="hold"/>
                                        <p:tgtEl>
                                          <p:spTgt spid="65551"/>
                                        </p:tgtEl>
                                        <p:attrNameLst>
                                          <p:attrName>ppt_x</p:attrName>
                                        </p:attrNameLst>
                                      </p:cBhvr>
                                      <p:tavLst>
                                        <p:tav tm="0">
                                          <p:val>
                                            <p:strVal val="#ppt_x"/>
                                          </p:val>
                                        </p:tav>
                                        <p:tav tm="100000">
                                          <p:val>
                                            <p:strVal val="#ppt_x"/>
                                          </p:val>
                                        </p:tav>
                                      </p:tavLst>
                                    </p:anim>
                                    <p:anim calcmode="lin" valueType="num">
                                      <p:cBhvr additive="base">
                                        <p:cTn id="63" dur="500" fill="hold"/>
                                        <p:tgtEl>
                                          <p:spTgt spid="6555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500"/>
                            </p:stCondLst>
                            <p:childTnLst>
                              <p:par>
                                <p:cTn id="65" presetID="43" presetClass="path" presetSubtype="0" accel="50000" decel="50000" fill="hold" nodeType="afterEffect">
                                  <p:stCondLst>
                                    <p:cond delay="0"/>
                                  </p:stCondLst>
                                  <p:childTnLst>
                                    <p:animMotion origin="layout" path="M 0.0066 -0.00555 L -0.15417 0.11699 C -0.09809 0.11699 -0.04306 0.27422 -0.04306 0.19954 L -0.03194 0.2185 " pathEditMode="relative" rAng="0" ptsTypes="FfFF">
                                      <p:cBhvr>
                                        <p:cTn id="66" dur="2000" fill="hold"/>
                                        <p:tgtEl>
                                          <p:spTgt spid="65554"/>
                                        </p:tgtEl>
                                        <p:attrNameLst>
                                          <p:attrName>ppt_x</p:attrName>
                                          <p:attrName>ppt_y</p:attrName>
                                        </p:attrNameLst>
                                      </p:cBhvr>
                                      <p:rCtr x="-8038" y="13988"/>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5539"/>
                                        </p:tgtEl>
                                        <p:attrNameLst>
                                          <p:attrName>style.visibility</p:attrName>
                                        </p:attrNameLst>
                                      </p:cBhvr>
                                      <p:to>
                                        <p:strVal val="visible"/>
                                      </p:to>
                                    </p:set>
                                    <p:anim calcmode="lin" valueType="num">
                                      <p:cBhvr additive="base">
                                        <p:cTn id="71" dur="500" fill="hold"/>
                                        <p:tgtEl>
                                          <p:spTgt spid="65539"/>
                                        </p:tgtEl>
                                        <p:attrNameLst>
                                          <p:attrName>ppt_x</p:attrName>
                                        </p:attrNameLst>
                                      </p:cBhvr>
                                      <p:tavLst>
                                        <p:tav tm="0">
                                          <p:val>
                                            <p:strVal val="#ppt_x"/>
                                          </p:val>
                                        </p:tav>
                                        <p:tav tm="100000">
                                          <p:val>
                                            <p:strVal val="#ppt_x"/>
                                          </p:val>
                                        </p:tav>
                                      </p:tavLst>
                                    </p:anim>
                                    <p:anim calcmode="lin" valueType="num">
                                      <p:cBhvr additive="base">
                                        <p:cTn id="72" dur="500" fill="hold"/>
                                        <p:tgtEl>
                                          <p:spTgt spid="65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P spid="65543" grpId="0" animBg="1"/>
      <p:bldP spid="65544" grpId="0" animBg="1"/>
      <p:bldP spid="65550" grpId="0" animBg="1"/>
      <p:bldP spid="655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92075" y="274638"/>
            <a:ext cx="8594725" cy="1143000"/>
          </a:xfrm>
        </p:spPr>
        <p:txBody>
          <a:bodyPr/>
          <a:lstStyle/>
          <a:p>
            <a:r>
              <a:rPr lang="en-US" altLang="zh-CN" dirty="0" smtClean="0"/>
              <a:t>6.5 </a:t>
            </a:r>
            <a:r>
              <a:rPr lang="zh-CN" altLang="en-US" dirty="0" smtClean="0"/>
              <a:t>位置隐私</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668463"/>
            <a:ext cx="64960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2"/>
          <p:cNvSpPr>
            <a:spLocks noGrp="1"/>
          </p:cNvSpPr>
          <p:nvPr>
            <p:ph idx="1"/>
          </p:nvPr>
        </p:nvSpPr>
        <p:spPr>
          <a:xfrm>
            <a:off x="92075" y="3789363"/>
            <a:ext cx="8856663" cy="2016125"/>
          </a:xfrm>
        </p:spPr>
        <p:txBody>
          <a:bodyPr/>
          <a:lstStyle/>
          <a:p>
            <a:pPr lvl="1" eaLnBrk="1" hangingPunct="1"/>
            <a:r>
              <a:rPr lang="zh-CN" altLang="en-US" smtClean="0">
                <a:solidFill>
                  <a:schemeClr val="accent2"/>
                </a:solidFill>
                <a:latin typeface="黑体" pitchFamily="49" charset="-122"/>
                <a:ea typeface="黑体" pitchFamily="49" charset="-122"/>
              </a:rPr>
              <a:t>利用</a:t>
            </a:r>
            <a:r>
              <a:rPr lang="en-US" altLang="zh-CN" smtClean="0">
                <a:solidFill>
                  <a:schemeClr val="accent2"/>
                </a:solidFill>
                <a:latin typeface="黑体" pitchFamily="49" charset="-122"/>
                <a:ea typeface="黑体" pitchFamily="49" charset="-122"/>
              </a:rPr>
              <a:t>GPS</a:t>
            </a:r>
            <a:r>
              <a:rPr lang="zh-CN" altLang="en-US" smtClean="0">
                <a:solidFill>
                  <a:schemeClr val="accent2"/>
                </a:solidFill>
                <a:latin typeface="黑体" pitchFamily="49" charset="-122"/>
                <a:ea typeface="黑体" pitchFamily="49" charset="-122"/>
              </a:rPr>
              <a:t>轨迹数据分析基础交通设施的建设情况，更新和优化交通设施</a:t>
            </a:r>
            <a:endParaRPr lang="en-US" altLang="zh-CN" smtClean="0">
              <a:solidFill>
                <a:schemeClr val="accent2"/>
              </a:solidFill>
              <a:latin typeface="黑体" pitchFamily="49" charset="-122"/>
              <a:ea typeface="黑体" pitchFamily="49" charset="-122"/>
            </a:endParaRPr>
          </a:p>
          <a:p>
            <a:pPr lvl="1" eaLnBrk="1" hangingPunct="1"/>
            <a:r>
              <a:rPr lang="zh-CN" altLang="en-US" smtClean="0">
                <a:solidFill>
                  <a:schemeClr val="accent2"/>
                </a:solidFill>
                <a:latin typeface="黑体" pitchFamily="49" charset="-122"/>
                <a:ea typeface="黑体" pitchFamily="49" charset="-122"/>
              </a:rPr>
              <a:t>商品连锁店根据用户的刷卡情况，分析用户的消费习惯等</a:t>
            </a:r>
          </a:p>
          <a:p>
            <a:pPr lvl="1" eaLnBrk="1" hangingPunct="1">
              <a:buFontTx/>
              <a:buNone/>
            </a:pPr>
            <a:endParaRPr lang="zh-CN" altLang="en-US" smtClean="0">
              <a:latin typeface="黑体" pitchFamily="49" charset="-122"/>
              <a:ea typeface="黑体" pitchFamily="49" charset="-122"/>
            </a:endParaRPr>
          </a:p>
        </p:txBody>
      </p:sp>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628775"/>
            <a:ext cx="24638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云形标注 2"/>
          <p:cNvSpPr/>
          <p:nvPr/>
        </p:nvSpPr>
        <p:spPr>
          <a:xfrm>
            <a:off x="4716463" y="1341438"/>
            <a:ext cx="1727200" cy="971550"/>
          </a:xfrm>
          <a:prstGeom prst="cloudCallou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dirty="0"/>
              <a:t>公司收集用户的轨迹数据</a:t>
            </a:r>
          </a:p>
        </p:txBody>
      </p:sp>
      <p:sp>
        <p:nvSpPr>
          <p:cNvPr id="11" name="Text Box 3"/>
          <p:cNvSpPr txBox="1">
            <a:spLocks noChangeArrowheads="1"/>
          </p:cNvSpPr>
          <p:nvPr/>
        </p:nvSpPr>
        <p:spPr bwMode="auto">
          <a:xfrm>
            <a:off x="2100263" y="5805488"/>
            <a:ext cx="2590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用户标识</a:t>
            </a:r>
            <a:r>
              <a:rPr lang="en-US" altLang="zh-CN" sz="2000">
                <a:latin typeface="Arial" charset="0"/>
                <a:ea typeface="宋体" pitchFamily="2" charset="-122"/>
                <a:cs typeface="Arial" charset="0"/>
              </a:rPr>
              <a:t> </a:t>
            </a:r>
          </a:p>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轨迹数据  </a:t>
            </a:r>
            <a:endParaRPr lang="en-US" altLang="zh-CN" sz="2000">
              <a:latin typeface="Arial" charset="0"/>
              <a:ea typeface="宋体" pitchFamily="2" charset="-122"/>
              <a:cs typeface="Arial" charset="0"/>
            </a:endParaRPr>
          </a:p>
        </p:txBody>
      </p:sp>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7AE1160-FA3E-481E-9B0C-DDC9410ED710}" type="slidenum">
              <a:rPr lang="en-US" sz="1400" b="1">
                <a:solidFill>
                  <a:srgbClr val="FF3300"/>
                </a:solidFill>
                <a:effectLst>
                  <a:outerShdw blurRad="38100" dist="38100" dir="2700000" algn="tl">
                    <a:srgbClr val="C0C0C0"/>
                  </a:outerShdw>
                </a:effectLst>
              </a:rPr>
              <a:pPr algn="r">
                <a:defRPr/>
              </a:pPr>
              <a:t>45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72706"/>
                                        </p:tgtEl>
                                        <p:attrNameLst>
                                          <p:attrName>style.visibility</p:attrName>
                                        </p:attrNameLst>
                                      </p:cBhvr>
                                      <p:to>
                                        <p:strVal val="visible"/>
                                      </p:to>
                                    </p:set>
                                    <p:animEffect transition="in" filter="fade">
                                      <p:cBhvr>
                                        <p:cTn id="29" dur="1000"/>
                                        <p:tgtEl>
                                          <p:spTgt spid="72706"/>
                                        </p:tgtEl>
                                      </p:cBhvr>
                                    </p:animEffect>
                                    <p:anim calcmode="lin" valueType="num">
                                      <p:cBhvr>
                                        <p:cTn id="30" dur="1000" fill="hold"/>
                                        <p:tgtEl>
                                          <p:spTgt spid="72706"/>
                                        </p:tgtEl>
                                        <p:attrNameLst>
                                          <p:attrName>ppt_x</p:attrName>
                                        </p:attrNameLst>
                                      </p:cBhvr>
                                      <p:tavLst>
                                        <p:tav tm="0">
                                          <p:val>
                                            <p:strVal val="#ppt_x"/>
                                          </p:val>
                                        </p:tav>
                                        <p:tav tm="100000">
                                          <p:val>
                                            <p:strVal val="#ppt_x"/>
                                          </p:val>
                                        </p:tav>
                                      </p:tavLst>
                                    </p:anim>
                                    <p:anim calcmode="lin" valueType="num">
                                      <p:cBhvr>
                                        <p:cTn id="31"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457200" y="341313"/>
            <a:ext cx="8229600" cy="1143000"/>
          </a:xfrm>
        </p:spPr>
        <p:txBody>
          <a:bodyPr/>
          <a:lstStyle/>
          <a:p>
            <a:pPr eaLnBrk="1" hangingPunct="1"/>
            <a:r>
              <a:rPr lang="en-US" altLang="zh-CN" dirty="0" smtClean="0"/>
              <a:t>6.5  </a:t>
            </a:r>
            <a:r>
              <a:rPr lang="en-US" altLang="zh-CN" dirty="0" err="1" smtClean="0"/>
              <a:t>LBS</a:t>
            </a:r>
            <a:r>
              <a:rPr lang="zh-CN" altLang="en-US" dirty="0" smtClean="0"/>
              <a:t>和隐私</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43050"/>
            <a:ext cx="47561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01800"/>
            <a:ext cx="36512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90EF7F3-25F3-46DE-A82F-F092A9A819A7}" type="slidenum">
              <a:rPr lang="en-US" sz="1400" b="1">
                <a:solidFill>
                  <a:srgbClr val="FF3300"/>
                </a:solidFill>
                <a:effectLst>
                  <a:outerShdw blurRad="38100" dist="38100" dir="2700000" algn="tl">
                    <a:srgbClr val="C0C0C0"/>
                  </a:outerShdw>
                </a:effectLst>
              </a:rPr>
              <a:pPr algn="r">
                <a:defRPr/>
              </a:pPr>
              <a:t>46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374650" y="341313"/>
            <a:ext cx="8229600" cy="1143000"/>
          </a:xfrm>
        </p:spPr>
        <p:txBody>
          <a:bodyPr/>
          <a:lstStyle/>
          <a:p>
            <a:r>
              <a:rPr lang="en-US" altLang="zh-CN" dirty="0" smtClean="0"/>
              <a:t>6.5 </a:t>
            </a:r>
            <a:r>
              <a:rPr lang="zh-CN" altLang="en-US" dirty="0" smtClean="0"/>
              <a:t>物联网中</a:t>
            </a:r>
            <a:r>
              <a:rPr lang="en-US" altLang="zh-CN" dirty="0" err="1" smtClean="0"/>
              <a:t>LBS</a:t>
            </a:r>
            <a:r>
              <a:rPr lang="zh-CN" altLang="en-US" dirty="0" smtClean="0"/>
              <a:t>隐私保护</a:t>
            </a:r>
          </a:p>
        </p:txBody>
      </p:sp>
      <p:sp>
        <p:nvSpPr>
          <p:cNvPr id="7" name="Rectangle 2"/>
          <p:cNvSpPr>
            <a:spLocks noChangeArrowheads="1"/>
          </p:cNvSpPr>
          <p:nvPr/>
        </p:nvSpPr>
        <p:spPr bwMode="auto">
          <a:xfrm>
            <a:off x="179388" y="1555750"/>
            <a:ext cx="8713787" cy="4752975"/>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中的隐私问题引起了用户、服务商和政府的广泛关注</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隐私保护问题已成为</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发展的瓶颈，是</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应用</a:t>
            </a:r>
            <a:r>
              <a:rPr lang="zh-CN" altLang="zh-CN" sz="3600" dirty="0">
                <a:solidFill>
                  <a:schemeClr val="accent2">
                    <a:lumMod val="75000"/>
                  </a:schemeClr>
                </a:solidFill>
                <a:latin typeface="黑体" pitchFamily="49" charset="-122"/>
                <a:ea typeface="黑体" pitchFamily="49" charset="-122"/>
              </a:rPr>
              <a:t>亟待</a:t>
            </a:r>
            <a:r>
              <a:rPr lang="zh-CN" altLang="en-US" sz="3600" dirty="0">
                <a:solidFill>
                  <a:schemeClr val="accent2">
                    <a:lumMod val="75000"/>
                  </a:schemeClr>
                </a:solidFill>
                <a:latin typeface="黑体" pitchFamily="49" charset="-122"/>
                <a:ea typeface="黑体" pitchFamily="49" charset="-122"/>
              </a:rPr>
              <a:t>突破的重要问题，其重要性和紧迫性不容忽视，直接影响到</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的健康发展和普及</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5C93D52-01AF-49AD-92CA-84C32727FC5A}" type="slidenum">
              <a:rPr lang="en-US" sz="1400" b="1">
                <a:solidFill>
                  <a:srgbClr val="FF3300"/>
                </a:solidFill>
                <a:effectLst>
                  <a:outerShdw blurRad="38100" dist="38100" dir="2700000" algn="tl">
                    <a:srgbClr val="C0C0C0"/>
                  </a:outerShdw>
                </a:effectLst>
              </a:rPr>
              <a:pPr algn="r">
                <a:defRPr/>
              </a:pPr>
              <a:t>47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隐私的定义</a:t>
            </a:r>
          </a:p>
        </p:txBody>
      </p:sp>
      <p:sp>
        <p:nvSpPr>
          <p:cNvPr id="4" name="内容占位符 2"/>
          <p:cNvSpPr>
            <a:spLocks noGrp="1"/>
          </p:cNvSpPr>
          <p:nvPr>
            <p:ph idx="1"/>
          </p:nvPr>
        </p:nvSpPr>
        <p:spPr>
          <a:xfrm>
            <a:off x="250825" y="1268413"/>
            <a:ext cx="8856663" cy="5184775"/>
          </a:xfrm>
        </p:spPr>
        <p:txBody>
          <a:bodyPr/>
          <a:lstStyle/>
          <a:p>
            <a:pPr eaLnBrk="1" hangingPunct="1"/>
            <a:r>
              <a:rPr lang="zh-CN" altLang="en-US" smtClean="0">
                <a:latin typeface="黑体" pitchFamily="49" charset="-122"/>
              </a:rPr>
              <a:t>隐私定义</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指个人、机构等实体不愿意被外人知晓的信息。</a:t>
            </a:r>
          </a:p>
          <a:p>
            <a:pPr eaLnBrk="1" hangingPunct="1"/>
            <a:r>
              <a:rPr lang="zh-CN" altLang="en-US" smtClean="0">
                <a:latin typeface="黑体" pitchFamily="49" charset="-122"/>
              </a:rPr>
              <a:t>个人隐私</a:t>
            </a:r>
          </a:p>
          <a:p>
            <a:pPr lvl="1" eaLnBrk="1" hangingPunct="1"/>
            <a:r>
              <a:rPr lang="zh-CN" altLang="en-US" smtClean="0">
                <a:solidFill>
                  <a:schemeClr val="accent2"/>
                </a:solidFill>
                <a:latin typeface="黑体" pitchFamily="49" charset="-122"/>
                <a:ea typeface="黑体" pitchFamily="49" charset="-122"/>
              </a:rPr>
              <a:t>数据拥有者不愿意被披露的敏感信息</a:t>
            </a:r>
            <a:r>
              <a:rPr lang="zh-CN" altLang="en-US" smtClean="0">
                <a:latin typeface="黑体" pitchFamily="49" charset="-122"/>
                <a:ea typeface="黑体" pitchFamily="49" charset="-122"/>
              </a:rPr>
              <a:t>。</a:t>
            </a:r>
            <a:endParaRPr lang="en-US" altLang="zh-CN" smtClean="0">
              <a:latin typeface="黑体" pitchFamily="49" charset="-122"/>
              <a:ea typeface="黑体" pitchFamily="49" charset="-122"/>
            </a:endParaRPr>
          </a:p>
          <a:p>
            <a:pPr eaLnBrk="1" hangingPunct="1"/>
            <a:r>
              <a:rPr lang="zh-CN" altLang="en-US" smtClean="0">
                <a:latin typeface="黑体" pitchFamily="49" charset="-122"/>
              </a:rPr>
              <a:t>位置隐私</a:t>
            </a:r>
          </a:p>
          <a:p>
            <a:pPr lvl="1" eaLnBrk="1" hangingPunct="1"/>
            <a:r>
              <a:rPr lang="zh-CN" altLang="en-US" smtClean="0">
                <a:solidFill>
                  <a:schemeClr val="accent2"/>
                </a:solidFill>
                <a:latin typeface="黑体" pitchFamily="49" charset="-122"/>
                <a:ea typeface="黑体" pitchFamily="49" charset="-122"/>
              </a:rPr>
              <a:t>指防止未授权实体知道自己当前或过去的位置信息的能力</a:t>
            </a:r>
            <a:r>
              <a:rPr lang="zh-CN" altLang="en-US" smtClean="0">
                <a:latin typeface="黑体" pitchFamily="49" charset="-122"/>
                <a:ea typeface="黑体" pitchFamily="49" charset="-122"/>
              </a:rPr>
              <a:t>。</a:t>
            </a:r>
          </a:p>
          <a:p>
            <a:pPr eaLnBrk="1" hangingPunct="1"/>
            <a:r>
              <a:rPr lang="zh-CN" altLang="en-US" smtClean="0">
                <a:latin typeface="黑体" pitchFamily="49" charset="-122"/>
              </a:rPr>
              <a:t>轨迹隐私</a:t>
            </a:r>
          </a:p>
          <a:p>
            <a:pPr lvl="1" eaLnBrk="1" hangingPunct="1"/>
            <a:r>
              <a:rPr lang="zh-CN" altLang="en-US" smtClean="0">
                <a:solidFill>
                  <a:schemeClr val="accent2"/>
                </a:solidFill>
                <a:latin typeface="黑体" pitchFamily="49" charset="-122"/>
                <a:ea typeface="黑体" pitchFamily="49" charset="-122"/>
              </a:rPr>
              <a:t>一种特殊的位置隐私，指个人轨迹本身含有的敏感信息或者由运行轨迹推导出的其他个人信息</a:t>
            </a:r>
            <a:r>
              <a:rPr lang="zh-CN" altLang="en-US" smtClean="0">
                <a:latin typeface="黑体" pitchFamily="49" charset="-122"/>
                <a:ea typeface="黑体" pitchFamily="49" charset="-122"/>
              </a:rPr>
              <a:t>。</a:t>
            </a:r>
          </a:p>
          <a:p>
            <a:pPr lvl="1" eaLnBrk="1" hangingPunct="1">
              <a:buFontTx/>
              <a:buNone/>
            </a:pPr>
            <a:endParaRPr lang="zh-CN" altLang="en-US" smtClean="0">
              <a:latin typeface="黑体" pitchFamily="49" charset="-122"/>
              <a:ea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877BDD2-6ED8-4EE9-B3BB-ACB865253982}" type="slidenum">
              <a:rPr lang="en-US" sz="1400" b="1">
                <a:solidFill>
                  <a:srgbClr val="FF3300"/>
                </a:solidFill>
                <a:effectLst>
                  <a:outerShdw blurRad="38100" dist="38100" dir="2700000" algn="tl">
                    <a:srgbClr val="C0C0C0"/>
                  </a:outerShdw>
                </a:effectLst>
              </a:rPr>
              <a:pPr algn="r">
                <a:defRPr/>
              </a:pPr>
              <a:t>48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25"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 calcmode="lin" valueType="num">
                                      <p:cBhvr>
                                        <p:cTn id="10"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
                                            <p:txEl>
                                              <p:pRg st="1" end="1"/>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xEl>
                                              <p:pRg st="2" end="2"/>
                                            </p:txEl>
                                          </p:spTgt>
                                        </p:tgtEl>
                                      </p:cBhvr>
                                    </p:animEffect>
                                  </p:childTnLst>
                                </p:cTn>
                              </p:par>
                              <p:par>
                                <p:cTn id="28" presetID="25"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3" end="3"/>
                                            </p:txEl>
                                          </p:spTgt>
                                        </p:tgtEl>
                                      </p:cBhvr>
                                    </p:animEffect>
                                  </p:childTnLst>
                                </p:cTn>
                              </p:par>
                              <p:par>
                                <p:cTn id="38" presetID="25"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xEl>
                                              <p:pRg st="4" end="4"/>
                                            </p:txEl>
                                          </p:spTgt>
                                        </p:tgtEl>
                                      </p:cBhvr>
                                    </p:animEffect>
                                  </p:childTnLst>
                                </p:cTn>
                              </p:par>
                              <p:par>
                                <p:cTn id="48" presetID="25"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p:cTn id="50"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3"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
                                            <p:txEl>
                                              <p:pRg st="5" end="5"/>
                                            </p:txEl>
                                          </p:spTgt>
                                        </p:tgtEl>
                                      </p:cBhvr>
                                    </p:animEffect>
                                  </p:childTnLst>
                                </p:cTn>
                              </p:par>
                              <p:par>
                                <p:cTn id="58" presetID="25" presetClass="entr" presetSubtype="0" fill="hold"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 calcmode="lin" valueType="num">
                                      <p:cBhvr>
                                        <p:cTn id="60"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63"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4">
                                            <p:txEl>
                                              <p:pRg st="6" end="6"/>
                                            </p:txEl>
                                          </p:spTgt>
                                        </p:tgtEl>
                                      </p:cBhvr>
                                    </p:animEffect>
                                  </p:childTnLst>
                                </p:cTn>
                              </p:par>
                              <p:par>
                                <p:cTn id="68" presetID="25" presetClass="entr" presetSubtype="0" fill="hold"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p:cTn id="70"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73"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隐私定义</a:t>
            </a:r>
          </a:p>
        </p:txBody>
      </p:sp>
      <p:sp>
        <p:nvSpPr>
          <p:cNvPr id="4" name="内容占位符 2"/>
          <p:cNvSpPr>
            <a:spLocks noGrp="1"/>
          </p:cNvSpPr>
          <p:nvPr>
            <p:ph idx="1"/>
          </p:nvPr>
        </p:nvSpPr>
        <p:spPr>
          <a:xfrm>
            <a:off x="250825" y="1628775"/>
            <a:ext cx="8642350" cy="5040313"/>
          </a:xfrm>
        </p:spPr>
        <p:txBody>
          <a:bodyPr/>
          <a:lstStyle/>
          <a:p>
            <a:pPr eaLnBrk="1" hangingPunct="1"/>
            <a:r>
              <a:rPr lang="zh-CN" altLang="en-US" smtClean="0">
                <a:latin typeface="黑体" pitchFamily="49" charset="-122"/>
              </a:rPr>
              <a:t>敏感信息</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有关用户的时空信息、查询请求内容中涉及医疗或金融的信息，推断出的用户的运动模式、用户的兴趣爱好等个人隐私信息。</a:t>
            </a:r>
            <a:endParaRPr lang="en-US" altLang="zh-CN" smtClean="0">
              <a:latin typeface="黑体" pitchFamily="49" charset="-122"/>
              <a:ea typeface="黑体" pitchFamily="49" charset="-122"/>
            </a:endParaRPr>
          </a:p>
          <a:p>
            <a:pPr eaLnBrk="1" hangingPunct="1"/>
            <a:r>
              <a:rPr lang="zh-CN" altLang="en-US" smtClean="0">
                <a:latin typeface="黑体" pitchFamily="49" charset="-122"/>
              </a:rPr>
              <a:t>位置隐私威胁</a:t>
            </a:r>
          </a:p>
          <a:p>
            <a:pPr lvl="1" eaLnBrk="1" hangingPunct="1"/>
            <a:r>
              <a:rPr lang="zh-CN" altLang="en-US" smtClean="0">
                <a:solidFill>
                  <a:schemeClr val="accent2"/>
                </a:solidFill>
                <a:latin typeface="黑体" pitchFamily="49" charset="-122"/>
                <a:ea typeface="黑体" pitchFamily="49" charset="-122"/>
              </a:rPr>
              <a:t>是指攻击者在某授权的情况下通过定位位置传输设备、窃听位置信息传输通道等方式访问到原始的位置数据，并计算推理获取的与位置相关的个人隐私信息</a:t>
            </a:r>
            <a:r>
              <a:rPr lang="zh-CN" altLang="en-US" smtClean="0">
                <a:latin typeface="黑体" pitchFamily="49" charset="-122"/>
                <a:ea typeface="黑体" pitchFamily="49" charset="-122"/>
              </a:rPr>
              <a:t>。</a:t>
            </a:r>
          </a:p>
          <a:p>
            <a:pPr lvl="1" eaLnBrk="1" hangingPunct="1">
              <a:buFontTx/>
              <a:buNone/>
            </a:pPr>
            <a:endParaRPr lang="zh-CN" altLang="en-US" smtClean="0">
              <a:latin typeface="黑体" pitchFamily="49" charset="-122"/>
              <a:ea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F39F4B7-BD36-454A-8E07-1EE5A711DCE1}" type="slidenum">
              <a:rPr lang="en-US" sz="1400" b="1">
                <a:solidFill>
                  <a:srgbClr val="FF3300"/>
                </a:solidFill>
                <a:effectLst>
                  <a:outerShdw blurRad="38100" dist="38100" dir="2700000" algn="tl">
                    <a:srgbClr val="C0C0C0"/>
                  </a:outerShdw>
                </a:effectLst>
              </a:rPr>
              <a:pPr algn="r">
                <a:defRPr/>
              </a:pPr>
              <a:t>49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216821E-957C-4D97-B355-442146208C3E}" type="slidenum">
              <a:rPr lang="en-US" sz="1400" b="1">
                <a:solidFill>
                  <a:srgbClr val="FF3300"/>
                </a:solidFill>
                <a:effectLst>
                  <a:outerShdw blurRad="38100" dist="38100" dir="2700000" algn="tl">
                    <a:srgbClr val="C0C0C0"/>
                  </a:outerShdw>
                </a:effectLst>
              </a:rPr>
              <a:pPr algn="r">
                <a:defRPr/>
              </a:pPr>
              <a:t>5</a:t>
            </a:fld>
            <a:endParaRPr lang="en-US" sz="1400" b="1" dirty="0">
              <a:solidFill>
                <a:srgbClr val="FF3300"/>
              </a:solidFill>
              <a:effectLst>
                <a:outerShdw blurRad="38100" dist="38100" dir="2700000" algn="tl">
                  <a:srgbClr val="C0C0C0"/>
                </a:outerShdw>
              </a:effectLst>
            </a:endParaRPr>
          </a:p>
        </p:txBody>
      </p:sp>
      <p:sp>
        <p:nvSpPr>
          <p:cNvPr id="6147"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什么</a:t>
            </a:r>
            <a:r>
              <a:rPr lang="zh-CN" altLang="en-US" sz="2800" b="0" dirty="0" smtClean="0">
                <a:solidFill>
                  <a:schemeClr val="tx1">
                    <a:lumMod val="95000"/>
                    <a:lumOff val="5000"/>
                  </a:schemeClr>
                </a:solidFill>
                <a:ea typeface="+mn-ea"/>
                <a:cs typeface="+mn-cs"/>
              </a:rPr>
              <a:t>是隐私？</a:t>
            </a:r>
            <a:endParaRPr lang="zh-CN" altLang="en-US"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据文献记载，隐私的词义</a:t>
            </a:r>
            <a:r>
              <a:rPr lang="zh-CN" altLang="en-US" dirty="0">
                <a:solidFill>
                  <a:schemeClr val="tx1">
                    <a:lumMod val="95000"/>
                    <a:lumOff val="5000"/>
                  </a:schemeClr>
                </a:solidFill>
              </a:rPr>
              <a:t>来源</a:t>
            </a:r>
            <a:r>
              <a:rPr lang="zh-CN" altLang="zh-CN" dirty="0">
                <a:solidFill>
                  <a:schemeClr val="tx1">
                    <a:lumMod val="95000"/>
                    <a:lumOff val="5000"/>
                  </a:schemeClr>
                </a:solidFill>
              </a:rPr>
              <a:t>于西方，一般认为最早关注隐私权的文章是美国人沃论（</a:t>
            </a:r>
            <a:r>
              <a:rPr lang="en-US" altLang="zh-CN" dirty="0">
                <a:solidFill>
                  <a:schemeClr val="tx1">
                    <a:lumMod val="95000"/>
                    <a:lumOff val="5000"/>
                  </a:schemeClr>
                </a:solidFill>
              </a:rPr>
              <a:t>Samuel D</a:t>
            </a:r>
            <a:r>
              <a:rPr lang="zh-CN" altLang="zh-CN" dirty="0">
                <a:solidFill>
                  <a:schemeClr val="tx1">
                    <a:lumMod val="95000"/>
                    <a:lumOff val="5000"/>
                  </a:schemeClr>
                </a:solidFill>
              </a:rPr>
              <a:t>•</a:t>
            </a:r>
            <a:r>
              <a:rPr lang="en-US" altLang="zh-CN" dirty="0">
                <a:solidFill>
                  <a:schemeClr val="tx1">
                    <a:lumMod val="95000"/>
                    <a:lumOff val="5000"/>
                  </a:schemeClr>
                </a:solidFill>
              </a:rPr>
              <a:t>Warren</a:t>
            </a:r>
            <a:r>
              <a:rPr lang="zh-CN" altLang="zh-CN" dirty="0">
                <a:solidFill>
                  <a:schemeClr val="tx1">
                    <a:lumMod val="95000"/>
                    <a:lumOff val="5000"/>
                  </a:schemeClr>
                </a:solidFill>
              </a:rPr>
              <a:t>）和布兰戴斯（</a:t>
            </a:r>
            <a:r>
              <a:rPr lang="en-US" altLang="zh-CN" dirty="0">
                <a:solidFill>
                  <a:schemeClr val="tx1">
                    <a:lumMod val="95000"/>
                    <a:lumOff val="5000"/>
                  </a:schemeClr>
                </a:solidFill>
              </a:rPr>
              <a:t>Louis D</a:t>
            </a:r>
            <a:r>
              <a:rPr lang="zh-CN" altLang="zh-CN" dirty="0">
                <a:solidFill>
                  <a:schemeClr val="tx1">
                    <a:lumMod val="95000"/>
                    <a:lumOff val="5000"/>
                  </a:schemeClr>
                </a:solidFill>
              </a:rPr>
              <a:t>•</a:t>
            </a:r>
            <a:r>
              <a:rPr lang="en-US" altLang="zh-CN" dirty="0">
                <a:solidFill>
                  <a:schemeClr val="tx1">
                    <a:lumMod val="95000"/>
                    <a:lumOff val="5000"/>
                  </a:schemeClr>
                </a:solidFill>
              </a:rPr>
              <a:t>Brandeis</a:t>
            </a:r>
            <a:r>
              <a:rPr lang="zh-CN" altLang="zh-CN" dirty="0">
                <a:solidFill>
                  <a:schemeClr val="tx1">
                    <a:lumMod val="95000"/>
                    <a:lumOff val="5000"/>
                  </a:schemeClr>
                </a:solidFill>
              </a:rPr>
              <a:t>）发表的≪隐私权≫（</a:t>
            </a:r>
            <a:r>
              <a:rPr lang="en-US" altLang="zh-CN" dirty="0">
                <a:solidFill>
                  <a:schemeClr val="tx1">
                    <a:lumMod val="95000"/>
                    <a:lumOff val="5000"/>
                  </a:schemeClr>
                </a:solidFill>
              </a:rPr>
              <a:t>The Right to Privacy</a:t>
            </a:r>
            <a:r>
              <a:rPr lang="zh-CN" altLang="zh-CN" dirty="0">
                <a:solidFill>
                  <a:schemeClr val="tx1">
                    <a:lumMod val="95000"/>
                    <a:lumOff val="5000"/>
                  </a:schemeClr>
                </a:solidFill>
              </a:rPr>
              <a:t>）</a:t>
            </a:r>
            <a:r>
              <a:rPr lang="zh-CN" altLang="en-US" dirty="0">
                <a:solidFill>
                  <a:schemeClr val="tx1">
                    <a:lumMod val="95000"/>
                    <a:lumOff val="5000"/>
                  </a:schemeClr>
                </a:solidFill>
              </a:rPr>
              <a:t>。</a:t>
            </a:r>
            <a:endParaRPr lang="en-US" altLang="zh-CN" dirty="0">
              <a:solidFill>
                <a:schemeClr val="tx1">
                  <a:lumMod val="95000"/>
                  <a:lumOff val="5000"/>
                </a:schemeClr>
              </a:solidFill>
            </a:endParaRPr>
          </a:p>
          <a:p>
            <a:pPr marL="742950" lvl="2" indent="-342900">
              <a:lnSpc>
                <a:spcPct val="110000"/>
              </a:lnSpc>
              <a:buSzPct val="96000"/>
              <a:buFontTx/>
              <a:buBlip>
                <a:blip r:embed="rId2"/>
              </a:buBlip>
              <a:defRPr/>
            </a:pPr>
            <a:r>
              <a:rPr lang="en-US" altLang="zh-CN" dirty="0">
                <a:solidFill>
                  <a:schemeClr val="tx1">
                    <a:lumMod val="95000"/>
                    <a:lumOff val="5000"/>
                  </a:schemeClr>
                </a:solidFill>
              </a:rPr>
              <a:t>2002</a:t>
            </a:r>
            <a:r>
              <a:rPr lang="zh-CN" altLang="zh-CN" dirty="0">
                <a:solidFill>
                  <a:schemeClr val="tx1">
                    <a:lumMod val="95000"/>
                    <a:lumOff val="5000"/>
                  </a:schemeClr>
                </a:solidFill>
              </a:rPr>
              <a:t>年全国人大起草《民法典草案》，对隐私权保护的隐私做了规定，包括私人信息、私人活动、私人空间和私人的生活安宁等四个</a:t>
            </a:r>
            <a:r>
              <a:rPr lang="zh-CN" altLang="zh-CN" dirty="0" smtClean="0">
                <a:solidFill>
                  <a:schemeClr val="tx1">
                    <a:lumMod val="95000"/>
                    <a:lumOff val="5000"/>
                  </a:schemeClr>
                </a:solidFill>
              </a:rPr>
              <a:t>方面</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王利明</a:t>
            </a:r>
            <a:r>
              <a:rPr lang="zh-CN" altLang="zh-CN" dirty="0">
                <a:solidFill>
                  <a:schemeClr val="tx1">
                    <a:lumMod val="95000"/>
                    <a:lumOff val="5000"/>
                  </a:schemeClr>
                </a:solidFill>
              </a:rPr>
              <a:t>教授</a:t>
            </a:r>
            <a:r>
              <a:rPr lang="zh-CN" altLang="zh-CN" dirty="0" smtClean="0">
                <a:solidFill>
                  <a:schemeClr val="tx1">
                    <a:lumMod val="95000"/>
                    <a:lumOff val="5000"/>
                  </a:schemeClr>
                </a:solidFill>
              </a:rPr>
              <a:t>在《隐私权的新发展》</a:t>
            </a:r>
            <a:r>
              <a:rPr lang="zh-CN" altLang="zh-CN" dirty="0">
                <a:solidFill>
                  <a:schemeClr val="tx1">
                    <a:lumMod val="95000"/>
                    <a:lumOff val="5000"/>
                  </a:schemeClr>
                </a:solidFill>
              </a:rPr>
              <a:t>中指出“隐私是凡个人不愿意对外公开的、且隐匿信息不违反法律和社会公共利益的私人生活秘密，都构成受法律保护的隐私”。</a:t>
            </a:r>
            <a:endParaRPr lang="zh-CN" altLang="en-US"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的隐私泄露</a:t>
            </a:r>
          </a:p>
        </p:txBody>
      </p:sp>
      <p:sp>
        <p:nvSpPr>
          <p:cNvPr id="52227" name="内容占位符 2"/>
          <p:cNvSpPr>
            <a:spLocks noGrp="1"/>
          </p:cNvSpPr>
          <p:nvPr>
            <p:ph idx="1"/>
          </p:nvPr>
        </p:nvSpPr>
        <p:spPr/>
        <p:txBody>
          <a:bodyPr/>
          <a:lstStyle/>
          <a:p>
            <a:pPr eaLnBrk="1" hangingPunct="1"/>
            <a:r>
              <a:rPr lang="zh-CN" altLang="en-US" smtClean="0">
                <a:latin typeface="黑体" pitchFamily="49" charset="-122"/>
              </a:rPr>
              <a:t>位置隐私泄露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位置，包括用户过去和现在的位置</a:t>
            </a:r>
            <a:endParaRPr lang="en-US" altLang="zh-CN" smtClean="0">
              <a:latin typeface="黑体" pitchFamily="49" charset="-122"/>
              <a:ea typeface="黑体" pitchFamily="49" charset="-122"/>
            </a:endParaRPr>
          </a:p>
          <a:p>
            <a:pPr eaLnBrk="1" hangingPunct="1"/>
            <a:r>
              <a:rPr lang="zh-CN" altLang="en-US" smtClean="0">
                <a:latin typeface="黑体" pitchFamily="49" charset="-122"/>
              </a:rPr>
              <a:t>查询隐私泄露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查询内容，例如，查询离我最近的肿瘤治疗医院</a:t>
            </a:r>
            <a:endParaRPr lang="en-US" altLang="zh-CN" smtClean="0">
              <a:latin typeface="黑体" pitchFamily="49" charset="-122"/>
              <a:ea typeface="黑体" pitchFamily="49" charset="-122"/>
            </a:endParaRPr>
          </a:p>
          <a:p>
            <a:pPr eaLnBrk="1" hangingPunct="1"/>
            <a:r>
              <a:rPr lang="zh-CN" altLang="en-US" smtClean="0">
                <a:latin typeface="黑体" pitchFamily="49" charset="-122"/>
              </a:rPr>
              <a:t>轨迹隐私泄露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对轨迹数据的攻击性推理和计算可以推导出个人的兴趣爱好， 家庭住址，健康状况和政治倾向等</a:t>
            </a:r>
            <a:endParaRPr lang="en-US" altLang="zh-CN" smtClean="0">
              <a:latin typeface="黑体" pitchFamily="49" charset="-122"/>
              <a:ea typeface="黑体" pitchFamily="49"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310257"/>
            <a:ext cx="7724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0BB2070-40C6-48B7-97E6-32B42055187E}" type="slidenum">
              <a:rPr lang="en-US" sz="1400" b="1">
                <a:solidFill>
                  <a:srgbClr val="FF3300"/>
                </a:solidFill>
                <a:effectLst>
                  <a:outerShdw blurRad="38100" dist="38100" dir="2700000" algn="tl">
                    <a:srgbClr val="C0C0C0"/>
                  </a:outerShdw>
                </a:effectLst>
              </a:rPr>
              <a:pPr algn="r">
                <a:defRPr/>
              </a:pPr>
              <a:t>50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Horizontal)">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的隐私保护</a:t>
            </a:r>
          </a:p>
        </p:txBody>
      </p:sp>
      <p:sp>
        <p:nvSpPr>
          <p:cNvPr id="5" name="Rectangle 2"/>
          <p:cNvSpPr>
            <a:spLocks noChangeArrowheads="1"/>
          </p:cNvSpPr>
          <p:nvPr/>
        </p:nvSpPr>
        <p:spPr bwMode="auto">
          <a:xfrm>
            <a:off x="395288" y="1268413"/>
            <a:ext cx="7993062" cy="511333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位置隐私度量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避免用户和某一精确位置相匹配</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查询隐私度量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避免用户和某一敏感信息（查询属性、内容）相匹配</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4000" dirty="0">
                <a:solidFill>
                  <a:schemeClr val="accent2">
                    <a:lumMod val="75000"/>
                  </a:schemeClr>
                </a:solidFill>
                <a:latin typeface="黑体" pitchFamily="49" charset="-122"/>
                <a:ea typeface="黑体" pitchFamily="49" charset="-122"/>
              </a:rPr>
              <a:t>轨迹隐私度量</a:t>
            </a:r>
            <a:endParaRPr lang="en-US" altLang="zh-CN" sz="40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避免用户和某一精确的轨迹相匹配</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AE43127-A926-4A69-B7B5-332692597977}" type="slidenum">
              <a:rPr lang="en-US" sz="1400" b="1">
                <a:solidFill>
                  <a:srgbClr val="FF3300"/>
                </a:solidFill>
                <a:effectLst>
                  <a:outerShdw blurRad="38100" dist="38100" dir="2700000" algn="tl">
                    <a:srgbClr val="C0C0C0"/>
                  </a:outerShdw>
                </a:effectLst>
              </a:rPr>
              <a:pPr algn="r">
                <a:defRPr/>
              </a:pPr>
              <a:t>51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pPr eaLnBrk="1" hangingPunct="1"/>
            <a:r>
              <a:rPr lang="en-US" altLang="zh-CN" dirty="0" smtClean="0"/>
              <a:t>6.5 </a:t>
            </a:r>
            <a:r>
              <a:rPr lang="zh-CN" altLang="en-US" dirty="0" smtClean="0"/>
              <a:t>网联网中</a:t>
            </a:r>
            <a:r>
              <a:rPr lang="en-US" altLang="zh-CN" dirty="0" err="1" smtClean="0"/>
              <a:t>LBS</a:t>
            </a:r>
            <a:r>
              <a:rPr lang="zh-CN" altLang="en-US" dirty="0" smtClean="0"/>
              <a:t>的隐私度量</a:t>
            </a:r>
          </a:p>
        </p:txBody>
      </p:sp>
      <p:sp>
        <p:nvSpPr>
          <p:cNvPr id="5" name="Rectangle 2"/>
          <p:cNvSpPr>
            <a:spLocks noChangeArrowheads="1"/>
          </p:cNvSpPr>
          <p:nvPr/>
        </p:nvSpPr>
        <p:spPr bwMode="auto">
          <a:xfrm>
            <a:off x="395288" y="1268413"/>
            <a:ext cx="8748712" cy="489743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位置隐私度量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Location k-anonymity</a:t>
            </a: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Location l-diversity or Road Segment s-diversity</a:t>
            </a: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查询隐私度量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K-anonymity</a:t>
            </a:r>
            <a:r>
              <a:rPr lang="zh-CN" altLang="en-US" sz="2800" dirty="0">
                <a:ea typeface="黑体" pitchFamily="49" charset="-122"/>
                <a:cs typeface="Times New Roman" pitchFamily="18" charset="0"/>
              </a:rPr>
              <a:t>、</a:t>
            </a:r>
            <a:r>
              <a:rPr lang="en-US" altLang="zh-CN" sz="2800" dirty="0">
                <a:ea typeface="黑体" pitchFamily="49" charset="-122"/>
                <a:cs typeface="Times New Roman" pitchFamily="18" charset="0"/>
              </a:rPr>
              <a:t>Location entropy</a:t>
            </a:r>
            <a:r>
              <a:rPr lang="zh-CN" altLang="en-US" sz="2800" dirty="0">
                <a:ea typeface="黑体" pitchFamily="49" charset="-122"/>
                <a:cs typeface="Times New Roman" pitchFamily="18" charset="0"/>
              </a:rPr>
              <a:t>、</a:t>
            </a:r>
            <a:r>
              <a:rPr lang="en-US" altLang="zh-CN" sz="2800" dirty="0">
                <a:ea typeface="黑体" pitchFamily="49" charset="-122"/>
                <a:cs typeface="Times New Roman" pitchFamily="18" charset="0"/>
              </a:rPr>
              <a:t>Query attribute</a:t>
            </a: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轨迹隐私度量 </a:t>
            </a:r>
            <a:endParaRPr lang="en-US" altLang="zh-CN" sz="3600" dirty="0">
              <a:solidFill>
                <a:srgbClr val="C00000"/>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2800" dirty="0">
                <a:latin typeface="黑体" pitchFamily="49" charset="-122"/>
                <a:ea typeface="黑体" pitchFamily="49" charset="-122"/>
              </a:rPr>
              <a:t>融合攻击者背景知识的隐私度量机制</a:t>
            </a:r>
            <a:endParaRPr lang="en-US" altLang="zh-CN" sz="28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6C85D7D-C713-4D0F-8452-4E793DF4D5B6}" type="slidenum">
              <a:rPr lang="en-US" sz="1400" b="1">
                <a:solidFill>
                  <a:srgbClr val="FF3300"/>
                </a:solidFill>
                <a:effectLst>
                  <a:outerShdw blurRad="38100" dist="38100" dir="2700000" algn="tl">
                    <a:srgbClr val="C0C0C0"/>
                  </a:outerShdw>
                </a:effectLst>
              </a:rPr>
              <a:pPr algn="r">
                <a:defRPr/>
              </a:pPr>
              <a:t>52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55299" name="内容占位符 2"/>
          <p:cNvSpPr>
            <a:spLocks noGrp="1"/>
          </p:cNvSpPr>
          <p:nvPr>
            <p:ph idx="1"/>
          </p:nvPr>
        </p:nvSpPr>
        <p:spPr>
          <a:xfrm>
            <a:off x="457200" y="1600200"/>
            <a:ext cx="8229600" cy="4781550"/>
          </a:xfrm>
        </p:spPr>
        <p:txBody>
          <a:bodyPr/>
          <a:lstStyle/>
          <a:p>
            <a:pPr eaLnBrk="1" hangingPunct="1">
              <a:buClr>
                <a:schemeClr val="accent2"/>
              </a:buClr>
            </a:pPr>
            <a:r>
              <a:rPr lang="zh-CN" altLang="en-US" smtClean="0">
                <a:solidFill>
                  <a:schemeClr val="accent2"/>
                </a:solidFill>
                <a:latin typeface="Times New Roman" pitchFamily="18" charset="0"/>
                <a:cs typeface="Times New Roman" pitchFamily="18" charset="0"/>
              </a:rPr>
              <a:t>假位置</a:t>
            </a:r>
            <a:r>
              <a:rPr lang="en-US" altLang="zh-CN" smtClean="0">
                <a:solidFill>
                  <a:schemeClr val="accent2"/>
                </a:solidFill>
                <a:latin typeface="Times New Roman" pitchFamily="18" charset="0"/>
                <a:cs typeface="Times New Roman" pitchFamily="18" charset="0"/>
              </a:rPr>
              <a:t>(Dummy)</a:t>
            </a:r>
          </a:p>
          <a:p>
            <a:pPr lvl="1" eaLnBrk="1" hangingPunct="1"/>
            <a:r>
              <a:rPr lang="zh-CN" altLang="en-US" smtClean="0">
                <a:latin typeface="Times New Roman" pitchFamily="18" charset="0"/>
                <a:ea typeface="黑体" pitchFamily="49" charset="-122"/>
                <a:cs typeface="Times New Roman" pitchFamily="18" charset="0"/>
              </a:rPr>
              <a:t>通过制造假位置，达到以假乱真的效果</a:t>
            </a:r>
            <a:endParaRPr lang="en-US" altLang="zh-CN" smtClean="0">
              <a:latin typeface="Times New Roman" pitchFamily="18" charset="0"/>
              <a:ea typeface="黑体" pitchFamily="49" charset="-122"/>
              <a:cs typeface="Times New Roman" pitchFamily="18" charset="0"/>
            </a:endParaRPr>
          </a:p>
          <a:p>
            <a:pPr eaLnBrk="1" hangingPunct="1">
              <a:buClr>
                <a:schemeClr val="accent2"/>
              </a:buClr>
            </a:pPr>
            <a:r>
              <a:rPr lang="zh-CN" altLang="en-US" smtClean="0">
                <a:solidFill>
                  <a:schemeClr val="accent2"/>
                </a:solidFill>
                <a:latin typeface="Times New Roman" pitchFamily="18" charset="0"/>
                <a:cs typeface="Times New Roman" pitchFamily="18" charset="0"/>
              </a:rPr>
              <a:t>时空匿名</a:t>
            </a:r>
            <a:r>
              <a:rPr lang="en-US" altLang="zh-CN" smtClean="0">
                <a:solidFill>
                  <a:schemeClr val="accent2"/>
                </a:solidFill>
                <a:latin typeface="Times New Roman" pitchFamily="18" charset="0"/>
                <a:cs typeface="Times New Roman" pitchFamily="18" charset="0"/>
              </a:rPr>
              <a:t>(spati-temporal cloaking)</a:t>
            </a:r>
          </a:p>
          <a:p>
            <a:pPr lvl="1" eaLnBrk="1" hangingPunct="1"/>
            <a:r>
              <a:rPr lang="zh-CN" altLang="en-US" smtClean="0">
                <a:latin typeface="Times New Roman" pitchFamily="18" charset="0"/>
                <a:ea typeface="黑体" pitchFamily="49" charset="-122"/>
              </a:rPr>
              <a:t>将用户的位置扩展到一个时空区域，达到匿名效果。</a:t>
            </a:r>
            <a:endParaRPr lang="en-US" altLang="zh-CN" smtClean="0">
              <a:latin typeface="Times New Roman" pitchFamily="18" charset="0"/>
              <a:ea typeface="黑体" pitchFamily="49" charset="-122"/>
            </a:endParaRPr>
          </a:p>
          <a:p>
            <a:pPr eaLnBrk="1" hangingPunct="1">
              <a:buClr>
                <a:schemeClr val="accent2"/>
              </a:buClr>
            </a:pPr>
            <a:r>
              <a:rPr lang="zh-CN" altLang="en-US" smtClean="0">
                <a:solidFill>
                  <a:schemeClr val="accent2"/>
                </a:solidFill>
                <a:latin typeface="Times New Roman" pitchFamily="18" charset="0"/>
                <a:cs typeface="Times New Roman" pitchFamily="18" charset="0"/>
              </a:rPr>
              <a:t>空间加密</a:t>
            </a:r>
            <a:r>
              <a:rPr lang="en-US" altLang="zh-CN" smtClean="0">
                <a:solidFill>
                  <a:schemeClr val="accent2"/>
                </a:solidFill>
                <a:latin typeface="Times New Roman" pitchFamily="18" charset="0"/>
                <a:cs typeface="Times New Roman" pitchFamily="18" charset="0"/>
              </a:rPr>
              <a:t>(Space Encyption)</a:t>
            </a:r>
          </a:p>
          <a:p>
            <a:pPr lvl="1" eaLnBrk="1" hangingPunct="1"/>
            <a:r>
              <a:rPr lang="zh-CN" altLang="en-US" smtClean="0">
                <a:latin typeface="Times New Roman" pitchFamily="18" charset="0"/>
                <a:ea typeface="黑体" pitchFamily="49" charset="-122"/>
              </a:rPr>
              <a:t>通过对位置加密，达到匿名效果</a:t>
            </a:r>
            <a:endParaRPr lang="en-US" altLang="zh-CN" smtClean="0">
              <a:latin typeface="Times New Roman" pitchFamily="18" charset="0"/>
              <a:ea typeface="黑体" pitchFamily="49" charset="-122"/>
            </a:endParaRPr>
          </a:p>
          <a:p>
            <a:pPr eaLnBrk="1" hangingPunct="1"/>
            <a:r>
              <a:rPr lang="zh-CN" altLang="en-US" smtClean="0">
                <a:solidFill>
                  <a:schemeClr val="accent2"/>
                </a:solidFill>
                <a:latin typeface="Times New Roman" pitchFamily="18" charset="0"/>
                <a:cs typeface="Times New Roman" pitchFamily="18" charset="0"/>
              </a:rPr>
              <a:t>私有信息检索</a:t>
            </a:r>
            <a:r>
              <a:rPr lang="en-US" altLang="zh-CN" smtClean="0">
                <a:latin typeface="Times New Roman" pitchFamily="18" charset="0"/>
                <a:cs typeface="Times New Roman" pitchFamily="18" charset="0"/>
              </a:rPr>
              <a:t>(</a:t>
            </a:r>
            <a:r>
              <a:rPr lang="en-US" altLang="zh-CN" smtClean="0">
                <a:solidFill>
                  <a:schemeClr val="accent2"/>
                </a:solidFill>
                <a:latin typeface="Times New Roman" pitchFamily="18" charset="0"/>
                <a:cs typeface="Times New Roman" pitchFamily="18" charset="0"/>
              </a:rPr>
              <a:t>Private Information Retrieval)</a:t>
            </a:r>
          </a:p>
          <a:p>
            <a:pPr lvl="1" eaLnBrk="1" hangingPunct="1"/>
            <a:r>
              <a:rPr lang="zh-CN" altLang="en-US" smtClean="0">
                <a:latin typeface="Times New Roman" pitchFamily="18" charset="0"/>
                <a:ea typeface="黑体" pitchFamily="49" charset="-122"/>
              </a:rPr>
              <a:t>把隐私保护转化为</a:t>
            </a:r>
            <a:r>
              <a:rPr lang="en-US" altLang="zh-CN" smtClean="0">
                <a:latin typeface="Times New Roman" pitchFamily="18" charset="0"/>
                <a:ea typeface="黑体" pitchFamily="49" charset="-122"/>
              </a:rPr>
              <a:t>NN</a:t>
            </a:r>
            <a:r>
              <a:rPr lang="zh-CN" altLang="en-US" smtClean="0">
                <a:latin typeface="Times New Roman" pitchFamily="18" charset="0"/>
                <a:ea typeface="黑体" pitchFamily="49" charset="-122"/>
              </a:rPr>
              <a:t>问题，通过加密技术实现</a:t>
            </a:r>
            <a:endParaRPr lang="en-US" altLang="zh-CN" smtClean="0">
              <a:latin typeface="Times New Roman" pitchFamily="18" charset="0"/>
              <a:ea typeface="黑体" pitchFamily="49" charset="-122"/>
            </a:endParaRPr>
          </a:p>
          <a:p>
            <a:pPr lvl="1" eaLnBrk="1" hangingPunct="1">
              <a:buFontTx/>
              <a:buNone/>
            </a:pPr>
            <a:endParaRPr lang="en-US" altLang="zh-CN" smtClean="0">
              <a:latin typeface="Times New Roman" pitchFamily="18" charset="0"/>
              <a:ea typeface="黑体" pitchFamily="49"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D1FE11C-F42D-45EB-9C3C-8E0D44FD0710}" type="slidenum">
              <a:rPr lang="en-US" sz="1400" b="1">
                <a:solidFill>
                  <a:srgbClr val="FF3300"/>
                </a:solidFill>
                <a:effectLst>
                  <a:outerShdw blurRad="38100" dist="38100" dir="2700000" algn="tl">
                    <a:srgbClr val="C0C0C0"/>
                  </a:outerShdw>
                </a:effectLst>
              </a:rPr>
              <a:pPr algn="r">
                <a:defRPr/>
              </a:pPr>
              <a:t>53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412875"/>
            <a:ext cx="8064500" cy="2592388"/>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发布假位置</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通过提交一些假位置，达到位置匿名的效果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00438"/>
            <a:ext cx="78470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140075"/>
            <a:ext cx="2176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A89C016-803F-45C3-9270-90E372C7F29B}" type="slidenum">
              <a:rPr lang="en-US" sz="1400" b="1">
                <a:solidFill>
                  <a:srgbClr val="FF3300"/>
                </a:solidFill>
                <a:effectLst>
                  <a:outerShdw blurRad="38100" dist="38100" dir="2700000" algn="tl">
                    <a:srgbClr val="C0C0C0"/>
                  </a:outerShdw>
                </a:effectLst>
              </a:rPr>
              <a:pPr algn="r">
                <a:defRPr/>
              </a:pPr>
              <a:t>54</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484313"/>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空间匿名</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把位置点扩展到一个时空区域，达到匿名的效果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7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21088"/>
            <a:ext cx="759618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924175"/>
            <a:ext cx="29860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96F3DA0-7A0B-4E63-B66C-2933E2E4D25F}" type="slidenum">
              <a:rPr lang="en-US" sz="1400" b="1">
                <a:solidFill>
                  <a:srgbClr val="FF3300"/>
                </a:solidFill>
                <a:effectLst>
                  <a:outerShdw blurRad="38100" dist="38100" dir="2700000" algn="tl">
                    <a:srgbClr val="C0C0C0"/>
                  </a:outerShdw>
                </a:effectLst>
              </a:rPr>
              <a:pPr algn="r">
                <a:defRPr/>
              </a:pPr>
              <a:t>55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341438"/>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空间加密</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通过对位置加密，达到匿名效果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279775"/>
            <a:ext cx="7416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C1529F1-4C66-4B2E-A3CA-7B5E915F6264}" type="slidenum">
              <a:rPr lang="en-US" sz="1400" b="1">
                <a:solidFill>
                  <a:srgbClr val="FF3300"/>
                </a:solidFill>
                <a:effectLst>
                  <a:outerShdw blurRad="38100" dist="38100" dir="2700000" algn="tl">
                    <a:srgbClr val="C0C0C0"/>
                  </a:outerShdw>
                </a:effectLst>
              </a:rPr>
              <a:pPr algn="r">
                <a:defRPr/>
              </a:pPr>
              <a:t>56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341438"/>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en-US" altLang="zh-CN" sz="3600" dirty="0">
                <a:solidFill>
                  <a:schemeClr val="accent2">
                    <a:lumMod val="75000"/>
                  </a:schemeClr>
                </a:solidFill>
                <a:ea typeface="黑体" pitchFamily="49" charset="-122"/>
                <a:cs typeface="Times New Roman" pitchFamily="18" charset="0"/>
              </a:rPr>
              <a:t>PIR</a:t>
            </a:r>
          </a:p>
          <a:p>
            <a:pPr marL="630238" indent="630238">
              <a:lnSpc>
                <a:spcPct val="125000"/>
              </a:lnSpc>
              <a:spcBef>
                <a:spcPts val="600"/>
              </a:spcBef>
              <a:buClr>
                <a:srgbClr val="3366FF"/>
              </a:buClr>
              <a:buSzPct val="80000"/>
              <a:buFont typeface="黑体" pitchFamily="49" charset="-122"/>
              <a:buChar char="—"/>
              <a:defRPr/>
            </a:pPr>
            <a:r>
              <a:rPr lang="zh-CN" altLang="en-US" sz="2800" dirty="0">
                <a:latin typeface="黑体" pitchFamily="49" charset="-122"/>
                <a:ea typeface="黑体" pitchFamily="49" charset="-122"/>
              </a:rPr>
              <a:t>允许用户私自从数据库检索信息，而不需要数据库服务器知道用户的特定请求信息</a:t>
            </a:r>
            <a:endParaRPr lang="en-US" altLang="zh-CN" sz="28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00438"/>
            <a:ext cx="4476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矩形 6"/>
          <p:cNvSpPr>
            <a:spLocks noChangeArrowheads="1"/>
          </p:cNvSpPr>
          <p:nvPr/>
        </p:nvSpPr>
        <p:spPr bwMode="auto">
          <a:xfrm>
            <a:off x="179388" y="573246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1600">
                <a:latin typeface="Arial" charset="0"/>
                <a:ea typeface="宋体" pitchFamily="2" charset="-122"/>
              </a:rPr>
              <a:t>Ghinita, G. (2009). "Private queries and trajectory anonymization: A dual perspective on location privacy." </a:t>
            </a:r>
            <a:r>
              <a:rPr lang="en-US" altLang="zh-CN" sz="1600" u="sng">
                <a:latin typeface="Arial" charset="0"/>
                <a:ea typeface="宋体" pitchFamily="2" charset="-122"/>
              </a:rPr>
              <a:t>Transactions on Data Privacy </a:t>
            </a:r>
            <a:r>
              <a:rPr lang="en-US" altLang="zh-CN" sz="1600" b="1" u="sng">
                <a:latin typeface="Arial" charset="0"/>
                <a:ea typeface="宋体" pitchFamily="2" charset="-122"/>
              </a:rPr>
              <a:t>2(1): 3-19.</a:t>
            </a:r>
            <a:endParaRPr lang="zh-CN" altLang="en-US" sz="1600">
              <a:latin typeface="Arial" charset="0"/>
              <a:ea typeface="宋体" pitchFamily="2" charset="-122"/>
            </a:endParaRPr>
          </a:p>
        </p:txBody>
      </p:sp>
      <p:pic>
        <p:nvPicPr>
          <p:cNvPr id="5939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3429000"/>
            <a:ext cx="4310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5013325"/>
            <a:ext cx="15430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96154AA-E593-4C5C-BFC4-39DD210BF5E5}" type="slidenum">
              <a:rPr lang="en-US" sz="1400" b="1">
                <a:solidFill>
                  <a:srgbClr val="FF3300"/>
                </a:solidFill>
                <a:effectLst>
                  <a:outerShdw blurRad="38100" dist="38100" dir="2700000" algn="tl">
                    <a:srgbClr val="C0C0C0"/>
                  </a:outerShdw>
                </a:effectLst>
              </a:rPr>
              <a:pPr algn="r">
                <a:defRPr/>
              </a:pPr>
              <a:t>57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感知隐私保护的查询处理</a:t>
            </a:r>
          </a:p>
        </p:txBody>
      </p:sp>
      <p:sp>
        <p:nvSpPr>
          <p:cNvPr id="60419" name="Rectangle 2"/>
          <p:cNvSpPr>
            <a:spLocks noChangeArrowheads="1"/>
          </p:cNvSpPr>
          <p:nvPr/>
        </p:nvSpPr>
        <p:spPr bwMode="auto">
          <a:xfrm>
            <a:off x="395288" y="1268413"/>
            <a:ext cx="79216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假位置</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移动对象数据库中的查询处理技术，无需作任何修改</a:t>
            </a:r>
            <a:endParaRPr lang="en-US" altLang="zh-CN">
              <a:latin typeface="黑体" pitchFamily="49" charset="-122"/>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时空匿名</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设计基于区域位置的查询处理技术，查询结果是一个包含真实结果的超集</a:t>
            </a:r>
            <a:endParaRPr lang="en-US" altLang="zh-CN">
              <a:latin typeface="黑体" pitchFamily="49" charset="-122"/>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空间加密</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查询技术与使用的加密协议有关，如支持检索的加密技术</a:t>
            </a:r>
            <a:endParaRPr lang="en-US" altLang="zh-CN" sz="3600">
              <a:solidFill>
                <a:schemeClr val="accent2"/>
              </a:solidFill>
              <a:latin typeface="宋体" pitchFamily="2" charset="-122"/>
              <a:ea typeface="宋体" pitchFamily="2"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CBF78AE-007D-4975-B881-7A62D0C6B835}" type="slidenum">
              <a:rPr lang="en-US" sz="1400" b="1">
                <a:solidFill>
                  <a:srgbClr val="FF3300"/>
                </a:solidFill>
                <a:effectLst>
                  <a:outerShdw blurRad="38100" dist="38100" dir="2700000" algn="tl">
                    <a:srgbClr val="C0C0C0"/>
                  </a:outerShdw>
                </a:effectLst>
              </a:rPr>
              <a:pPr algn="r">
                <a:defRPr/>
              </a:pPr>
              <a:t>58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484313"/>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独立结构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优点：结构简单，易于配置</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缺点：客户端负担较重；</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缺乏全局信息，隐蔽性弱。</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89363"/>
            <a:ext cx="74295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0583213-6AA4-4B66-9D4F-568D90D17673}" type="slidenum">
              <a:rPr lang="en-US" sz="1400" b="1">
                <a:solidFill>
                  <a:srgbClr val="FF3300"/>
                </a:solidFill>
                <a:effectLst>
                  <a:outerShdw blurRad="38100" dist="38100" dir="2700000" algn="tl">
                    <a:srgbClr val="C0C0C0"/>
                  </a:outerShdw>
                </a:effectLst>
              </a:rPr>
              <a:pPr algn="r">
                <a:defRPr/>
              </a:pPr>
              <a:t>59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C345196-0293-4BF0-93C0-5C54F858BB1F}" type="slidenum">
              <a:rPr lang="en-US" sz="1400" b="1">
                <a:solidFill>
                  <a:srgbClr val="FF3300"/>
                </a:solidFill>
                <a:effectLst>
                  <a:outerShdw blurRad="38100" dist="38100" dir="2700000" algn="tl">
                    <a:srgbClr val="C0C0C0"/>
                  </a:outerShdw>
                </a:effectLst>
              </a:rPr>
              <a:pPr algn="r">
                <a:defRPr/>
              </a:pPr>
              <a:t>6</a:t>
            </a:fld>
            <a:endParaRPr lang="en-US" sz="1400" b="1" dirty="0">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什么</a:t>
            </a:r>
            <a:r>
              <a:rPr lang="zh-CN" altLang="en-US" sz="2800" b="0" dirty="0" smtClean="0">
                <a:solidFill>
                  <a:schemeClr val="tx1">
                    <a:lumMod val="95000"/>
                    <a:lumOff val="5000"/>
                  </a:schemeClr>
                </a:solidFill>
                <a:ea typeface="+mn-ea"/>
                <a:cs typeface="+mn-cs"/>
              </a:rPr>
              <a:t>是隐私？</a:t>
            </a:r>
            <a:endParaRPr lang="zh-CN" altLang="en-US"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狭义的隐私是指以自然人为主体而不包括商业秘密在内的个人秘密</a:t>
            </a:r>
            <a:r>
              <a:rPr lang="zh-CN" altLang="en-US" dirty="0" smtClean="0">
                <a:solidFill>
                  <a:schemeClr val="tx1">
                    <a:lumMod val="95000"/>
                    <a:lumOff val="5000"/>
                  </a:schemeClr>
                </a:solidFill>
              </a:rPr>
              <a:t>。</a:t>
            </a:r>
            <a:endParaRPr lang="en-US" altLang="zh-CN" dirty="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广义隐私的主体是自然人与法人，客体包括商业秘密</a:t>
            </a:r>
            <a:r>
              <a:rPr lang="zh-CN" altLang="zh-CN"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简单来说，隐私就是个人、机构或组织等实体不愿意被外部世界知晓的信息。在具体应用中，</a:t>
            </a:r>
            <a:r>
              <a:rPr lang="zh-CN" altLang="zh-CN" dirty="0" smtClean="0">
                <a:solidFill>
                  <a:schemeClr val="tx1">
                    <a:lumMod val="95000"/>
                    <a:lumOff val="5000"/>
                  </a:schemeClr>
                </a:solidFill>
              </a:rPr>
              <a:t>隐私为</a:t>
            </a:r>
            <a:r>
              <a:rPr lang="zh-CN" altLang="zh-CN" dirty="0">
                <a:solidFill>
                  <a:schemeClr val="tx1">
                    <a:lumMod val="95000"/>
                    <a:lumOff val="5000"/>
                  </a:schemeClr>
                </a:solidFill>
              </a:rPr>
              <a:t>数据拥有者不愿意被披露的敏感信息，包括敏感数据以及数据所表征的特性，如个人的兴趣爱好、身体状况、宗教信仰、公司的财务信息</a:t>
            </a:r>
            <a:r>
              <a:rPr lang="zh-CN" altLang="zh-CN" dirty="0" smtClean="0">
                <a:solidFill>
                  <a:schemeClr val="tx1">
                    <a:lumMod val="95000"/>
                    <a:lumOff val="5000"/>
                  </a:schemeClr>
                </a:solidFill>
              </a:rPr>
              <a:t>等</a:t>
            </a:r>
            <a:r>
              <a:rPr lang="zh-CN" altLang="en-US" dirty="0">
                <a:solidFill>
                  <a:schemeClr val="tx1">
                    <a:lumMod val="95000"/>
                    <a:lumOff val="5000"/>
                  </a:schemeClr>
                </a:solidFill>
              </a:rPr>
              <a:t>。</a:t>
            </a:r>
            <a:endParaRPr lang="zh-CN" altLang="en-US"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412875"/>
            <a:ext cx="8064500" cy="3168650"/>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中心服务器结构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a:t>
            </a:r>
            <a:r>
              <a:rPr lang="zh-CN" altLang="en-US" dirty="0">
                <a:latin typeface="黑体" pitchFamily="49" charset="-122"/>
                <a:ea typeface="黑体" pitchFamily="49" charset="-122"/>
              </a:rPr>
              <a:t>减轻了客户端负担</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a:t>
            </a:r>
            <a:r>
              <a:rPr lang="en-US" altLang="zh-CN" dirty="0">
                <a:latin typeface="黑体" pitchFamily="49" charset="-122"/>
                <a:ea typeface="黑体" pitchFamily="49" charset="-122"/>
              </a:rPr>
              <a:t>2</a:t>
            </a:r>
            <a:r>
              <a:rPr lang="zh-CN" altLang="en-US" dirty="0">
                <a:latin typeface="黑体" pitchFamily="49" charset="-122"/>
                <a:ea typeface="黑体" pitchFamily="49" charset="-122"/>
              </a:rPr>
              <a:t>）具有全局信息，隐私保护效果好</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）成为系统瓶颈</a:t>
            </a:r>
            <a:endParaRPr lang="en-US" altLang="zh-CN" dirty="0">
              <a:latin typeface="黑体" pitchFamily="49" charset="-122"/>
              <a:ea typeface="黑体" pitchFamily="49" charset="-122"/>
              <a:sym typeface="Wingdings" pitchFamily="2" charset="2"/>
            </a:endParaRPr>
          </a:p>
          <a:p>
            <a:pPr marL="630238" indent="630238">
              <a:lnSpc>
                <a:spcPct val="125000"/>
              </a:lnSpc>
              <a:spcBef>
                <a:spcPts val="600"/>
              </a:spcBef>
              <a:buClr>
                <a:srgbClr val="3366FF"/>
              </a:buClr>
              <a:buSzPct val="80000"/>
              <a:defRPr/>
            </a:pPr>
            <a:r>
              <a:rPr lang="en-US" altLang="zh-CN" dirty="0">
                <a:latin typeface="黑体" pitchFamily="49" charset="-122"/>
                <a:ea typeface="黑体" pitchFamily="49" charset="-122"/>
                <a:sym typeface="Wingdings" pitchFamily="2" charset="2"/>
              </a:rPr>
              <a:t>    </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2</a:t>
            </a:r>
            <a:r>
              <a:rPr lang="zh-CN" altLang="en-US" dirty="0">
                <a:latin typeface="黑体" pitchFamily="49" charset="-122"/>
                <a:ea typeface="黑体" pitchFamily="49" charset="-122"/>
                <a:sym typeface="Wingdings" pitchFamily="2" charset="2"/>
              </a:rPr>
              <a:t>）成为系统的唯一攻击点</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349750"/>
            <a:ext cx="6121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2189504-33D7-4853-9FEF-4BC92FCB70FA}" type="slidenum">
              <a:rPr lang="en-US" sz="1400" b="1">
                <a:solidFill>
                  <a:srgbClr val="FF3300"/>
                </a:solidFill>
                <a:effectLst>
                  <a:outerShdw blurRad="38100" dist="38100" dir="2700000" algn="tl">
                    <a:srgbClr val="C0C0C0"/>
                  </a:outerShdw>
                </a:effectLst>
              </a:rPr>
              <a:pPr algn="r">
                <a:defRPr/>
              </a:pPr>
              <a:t>60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341438"/>
            <a:ext cx="8064500" cy="28082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分布式点对点结构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）消除唯一攻击点</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a:t>
            </a:r>
            <a:r>
              <a:rPr lang="en-US" altLang="zh-CN" dirty="0">
                <a:latin typeface="黑体" pitchFamily="49" charset="-122"/>
                <a:ea typeface="黑体" pitchFamily="49" charset="-122"/>
              </a:rPr>
              <a:t>2</a:t>
            </a:r>
            <a:r>
              <a:rPr lang="zh-CN" altLang="en-US" dirty="0">
                <a:latin typeface="黑体" pitchFamily="49" charset="-122"/>
                <a:ea typeface="黑体" pitchFamily="49" charset="-122"/>
              </a:rPr>
              <a:t>）具有全局信息，隐私保护效果好</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）网络通信代价高</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60775"/>
            <a:ext cx="69834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1116013" y="3502025"/>
            <a:ext cx="2735262" cy="2663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TextBox 7"/>
          <p:cNvSpPr txBox="1">
            <a:spLocks noChangeArrowheads="1"/>
          </p:cNvSpPr>
          <p:nvPr/>
        </p:nvSpPr>
        <p:spPr bwMode="auto">
          <a:xfrm>
            <a:off x="1258888" y="45815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Arial" charset="0"/>
                <a:ea typeface="宋体" pitchFamily="2" charset="-122"/>
              </a:rPr>
              <a:t>匿名组</a:t>
            </a:r>
          </a:p>
        </p:txBody>
      </p:sp>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721B7AE-C963-4CD5-9B34-5A023C67A8DD}" type="slidenum">
              <a:rPr lang="en-US" sz="1400" b="1">
                <a:solidFill>
                  <a:srgbClr val="FF3300"/>
                </a:solidFill>
                <a:effectLst>
                  <a:outerShdw blurRad="38100" dist="38100" dir="2700000" algn="tl">
                    <a:srgbClr val="C0C0C0"/>
                  </a:outerShdw>
                </a:effectLst>
              </a:rPr>
              <a:pPr algn="r">
                <a:defRPr/>
              </a:pPr>
              <a:t>61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隐私保护内容</a:t>
            </a:r>
          </a:p>
        </p:txBody>
      </p:sp>
      <p:sp>
        <p:nvSpPr>
          <p:cNvPr id="64515" name="内容占位符 2"/>
          <p:cNvSpPr>
            <a:spLocks noGrp="1"/>
          </p:cNvSpPr>
          <p:nvPr>
            <p:ph idx="1"/>
          </p:nvPr>
        </p:nvSpPr>
        <p:spPr>
          <a:xfrm>
            <a:off x="457200" y="1530350"/>
            <a:ext cx="8218488" cy="5427663"/>
          </a:xfrm>
        </p:spPr>
        <p:txBody>
          <a:bodyPr/>
          <a:lstStyle/>
          <a:p>
            <a:pPr eaLnBrk="1" hangingPunct="1"/>
            <a:r>
              <a:rPr lang="zh-CN" altLang="en-US" smtClean="0">
                <a:solidFill>
                  <a:schemeClr val="accent2"/>
                </a:solidFill>
                <a:latin typeface="黑体" pitchFamily="49" charset="-122"/>
              </a:rPr>
              <a:t>隐私保护方法</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位置隐私保护方法</a:t>
            </a:r>
            <a:endParaRPr lang="en-US" altLang="zh-CN" smtClean="0">
              <a:latin typeface="黑体" pitchFamily="49" charset="-122"/>
              <a:ea typeface="黑体" pitchFamily="49" charset="-122"/>
            </a:endParaRPr>
          </a:p>
          <a:p>
            <a:pPr lvl="1" eaLnBrk="1" hangingPunct="1"/>
            <a:r>
              <a:rPr lang="zh-CN" altLang="en-US" smtClean="0">
                <a:latin typeface="黑体" pitchFamily="49" charset="-122"/>
                <a:ea typeface="黑体" pitchFamily="49" charset="-122"/>
              </a:rPr>
              <a:t>查询隐私保护方法</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轨迹隐私保护方法</a:t>
            </a:r>
            <a:endParaRPr lang="en-US" altLang="zh-CN" smtClean="0">
              <a:solidFill>
                <a:srgbClr val="FF0000"/>
              </a:solidFill>
              <a:latin typeface="黑体" pitchFamily="49" charset="-122"/>
              <a:ea typeface="黑体" pitchFamily="49" charset="-122"/>
            </a:endParaRPr>
          </a:p>
          <a:p>
            <a:pPr eaLnBrk="1" hangingPunct="1"/>
            <a:r>
              <a:rPr lang="zh-CN" altLang="en-US" smtClean="0">
                <a:solidFill>
                  <a:schemeClr val="accent2"/>
                </a:solidFill>
                <a:latin typeface="黑体" pitchFamily="49" charset="-122"/>
              </a:rPr>
              <a:t>感知隐私的查询处理</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基于区域位置的查询处理技术</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基于加密位置的查询处理技术</a:t>
            </a:r>
            <a:endParaRPr lang="en-US" altLang="zh-CN" smtClean="0">
              <a:solidFill>
                <a:srgbClr val="FF0000"/>
              </a:solidFill>
              <a:latin typeface="黑体" pitchFamily="49" charset="-122"/>
              <a:ea typeface="黑体" pitchFamily="49" charset="-122"/>
            </a:endParaRPr>
          </a:p>
          <a:p>
            <a:pPr eaLnBrk="1" hangingPunct="1"/>
            <a:r>
              <a:rPr lang="zh-CN" altLang="en-US" smtClean="0">
                <a:solidFill>
                  <a:schemeClr val="accent2"/>
                </a:solidFill>
                <a:latin typeface="黑体" pitchFamily="49" charset="-122"/>
              </a:rPr>
              <a:t>隐私度量方法</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位置、查询隐私度量</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轨迹隐私度量</a:t>
            </a:r>
            <a:endParaRPr lang="en-US" altLang="zh-CN" smtClean="0">
              <a:solidFill>
                <a:srgbClr val="FF0000"/>
              </a:solidFill>
              <a:latin typeface="黑体" pitchFamily="49" charset="-122"/>
              <a:ea typeface="黑体" pitchFamily="49" charset="-122"/>
            </a:endParaRPr>
          </a:p>
          <a:p>
            <a:pPr lvl="1" eaLnBrk="1" hangingPunct="1">
              <a:buFontTx/>
              <a:buNone/>
            </a:pPr>
            <a:endParaRPr lang="en-US" altLang="zh-CN" smtClean="0">
              <a:latin typeface="黑体" pitchFamily="49" charset="-122"/>
              <a:ea typeface="黑体" pitchFamily="49"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169DBE4-B27F-47B0-A9D4-C2AAD7E4C5AE}" type="slidenum">
              <a:rPr lang="en-US" sz="1400" b="1">
                <a:solidFill>
                  <a:srgbClr val="FF3300"/>
                </a:solidFill>
                <a:effectLst>
                  <a:outerShdw blurRad="38100" dist="38100" dir="2700000" algn="tl">
                    <a:srgbClr val="C0C0C0"/>
                  </a:outerShdw>
                </a:effectLst>
              </a:rPr>
              <a:pPr algn="r">
                <a:defRPr/>
              </a:pPr>
              <a:t>62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隐私保护模型</a:t>
            </a:r>
          </a:p>
        </p:txBody>
      </p:sp>
      <p:sp>
        <p:nvSpPr>
          <p:cNvPr id="65539" name="Rectangle 2"/>
          <p:cNvSpPr>
            <a:spLocks noChangeArrowheads="1"/>
          </p:cNvSpPr>
          <p:nvPr/>
        </p:nvSpPr>
        <p:spPr bwMode="auto">
          <a:xfrm>
            <a:off x="611188" y="1341438"/>
            <a:ext cx="77771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600">
                <a:solidFill>
                  <a:srgbClr val="262673"/>
                </a:solidFill>
                <a:latin typeface="黑体" pitchFamily="49" charset="-122"/>
              </a:rPr>
              <a:t>位置</a:t>
            </a:r>
            <a:r>
              <a:rPr lang="en-US" altLang="zh-CN" sz="3600">
                <a:solidFill>
                  <a:srgbClr val="262673"/>
                </a:solidFill>
                <a:latin typeface="黑体" pitchFamily="49" charset="-122"/>
              </a:rPr>
              <a:t>k-</a:t>
            </a:r>
            <a:r>
              <a:rPr lang="zh-CN" altLang="en-US" sz="3600">
                <a:solidFill>
                  <a:srgbClr val="262673"/>
                </a:solidFill>
                <a:latin typeface="黑体" pitchFamily="49" charset="-122"/>
              </a:rPr>
              <a:t>匿名</a:t>
            </a:r>
            <a:endParaRPr lang="en-US" altLang="zh-CN" sz="36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当前仅当一个用户的位置和其他（</a:t>
            </a:r>
            <a:r>
              <a:rPr lang="en-US" altLang="zh-CN" sz="2400">
                <a:latin typeface="黑体" pitchFamily="49" charset="-122"/>
              </a:rPr>
              <a:t>k-1</a:t>
            </a:r>
            <a:r>
              <a:rPr lang="zh-CN" altLang="en-US" sz="2400">
                <a:latin typeface="黑体" pitchFamily="49" charset="-122"/>
              </a:rPr>
              <a:t>）用户的位</a:t>
            </a:r>
            <a:endParaRPr lang="en-US" altLang="zh-CN" sz="2400">
              <a:latin typeface="黑体" pitchFamily="49" charset="-122"/>
            </a:endParaRPr>
          </a:p>
          <a:p>
            <a:pPr eaLnBrk="1" hangingPunct="1">
              <a:lnSpc>
                <a:spcPct val="125000"/>
              </a:lnSpc>
              <a:spcBef>
                <a:spcPts val="600"/>
              </a:spcBef>
              <a:buClr>
                <a:srgbClr val="3366FF"/>
              </a:buClr>
              <a:buSzPct val="80000"/>
              <a:buFontTx/>
              <a:buNone/>
            </a:pPr>
            <a:r>
              <a:rPr lang="zh-CN" altLang="en-US" sz="2400">
                <a:latin typeface="黑体" pitchFamily="49" charset="-122"/>
              </a:rPr>
              <a:t>置无法区分时，称该用户满足位置</a:t>
            </a:r>
            <a:r>
              <a:rPr lang="en-US" altLang="zh-CN" sz="2400">
                <a:latin typeface="黑体" pitchFamily="49" charset="-122"/>
              </a:rPr>
              <a:t>k-</a:t>
            </a:r>
            <a:r>
              <a:rPr lang="zh-CN" altLang="en-US" sz="2400">
                <a:latin typeface="黑体" pitchFamily="49" charset="-122"/>
              </a:rPr>
              <a:t>匿名</a:t>
            </a:r>
            <a:endParaRPr lang="en-US" altLang="zh-CN" sz="2400">
              <a:latin typeface="黑体" pitchFamily="49" charset="-122"/>
            </a:endParaRPr>
          </a:p>
          <a:p>
            <a:pPr eaLnBrk="1" hangingPunct="1">
              <a:lnSpc>
                <a:spcPct val="125000"/>
              </a:lnSpc>
              <a:spcBef>
                <a:spcPts val="600"/>
              </a:spcBef>
              <a:buClr>
                <a:srgbClr val="3366FF"/>
              </a:buClr>
              <a:buSzPct val="80000"/>
              <a:buFontTx/>
              <a:buNone/>
            </a:pPr>
            <a:endParaRPr lang="en-US" altLang="zh-CN" sz="3600">
              <a:solidFill>
                <a:schemeClr val="accent2"/>
              </a:solidFill>
              <a:latin typeface="宋体" pitchFamily="2" charset="-122"/>
              <a:ea typeface="宋体" pitchFamily="2" charset="-122"/>
            </a:endParaRP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70225"/>
            <a:ext cx="2028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076575"/>
            <a:ext cx="2219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4735513"/>
            <a:ext cx="82994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483100"/>
            <a:ext cx="685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2846388"/>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70BEEF8-70CC-46EF-8F66-FC4B69A0C15F}" type="slidenum">
              <a:rPr lang="en-US" sz="1400" b="1">
                <a:solidFill>
                  <a:srgbClr val="FF3300"/>
                </a:solidFill>
                <a:effectLst>
                  <a:outerShdw blurRad="38100" dist="38100" dir="2700000" algn="tl">
                    <a:srgbClr val="C0C0C0"/>
                  </a:outerShdw>
                </a:effectLst>
              </a:rPr>
              <a:pPr algn="r">
                <a:defRPr/>
              </a:pPr>
              <a:t>63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基于四分树的隐私保护方法</a:t>
            </a:r>
          </a:p>
        </p:txBody>
      </p:sp>
      <p:sp>
        <p:nvSpPr>
          <p:cNvPr id="66563" name="Rectangle 2"/>
          <p:cNvSpPr>
            <a:spLocks noChangeArrowheads="1"/>
          </p:cNvSpPr>
          <p:nvPr/>
        </p:nvSpPr>
        <p:spPr bwMode="auto">
          <a:xfrm>
            <a:off x="323850" y="1628775"/>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面对大量移动用户，如何快速高效的为移动用户寻找匿名集</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位置</a:t>
            </a:r>
            <a:r>
              <a:rPr lang="en-US" altLang="zh-CN" sz="2400">
                <a:latin typeface="黑体" pitchFamily="49" charset="-122"/>
              </a:rPr>
              <a:t>k-</a:t>
            </a:r>
            <a:r>
              <a:rPr lang="zh-CN" altLang="en-US" sz="2400">
                <a:latin typeface="黑体" pitchFamily="49" charset="-122"/>
              </a:rPr>
              <a:t>匿名中提出了基于四分树的方法，即递归式的划分空间，直至某一子空间内的用户数小于</a:t>
            </a:r>
            <a:r>
              <a:rPr lang="en-US" altLang="zh-CN" sz="2400">
                <a:latin typeface="黑体" pitchFamily="49" charset="-122"/>
              </a:rPr>
              <a:t>k,</a:t>
            </a:r>
            <a:r>
              <a:rPr lang="zh-CN" altLang="en-US" sz="2400">
                <a:latin typeface="黑体" pitchFamily="49" charset="-122"/>
              </a:rPr>
              <a:t>则返回其上一级的子空间作为位置匿名区域</a:t>
            </a:r>
            <a:endParaRPr lang="en-US" altLang="zh-CN" sz="2400">
              <a:solidFill>
                <a:schemeClr val="accent2"/>
              </a:solidFill>
              <a:latin typeface="宋体" pitchFamily="2" charset="-122"/>
              <a:ea typeface="宋体" pitchFamily="2" charset="-122"/>
            </a:endParaRPr>
          </a:p>
        </p:txBody>
      </p:sp>
      <p:pic>
        <p:nvPicPr>
          <p:cNvPr id="665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989138"/>
            <a:ext cx="34258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14"/>
          <p:cNvSpPr txBox="1">
            <a:spLocks noChangeArrowheads="1"/>
          </p:cNvSpPr>
          <p:nvPr/>
        </p:nvSpPr>
        <p:spPr bwMode="auto">
          <a:xfrm>
            <a:off x="6948488" y="579913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50000"/>
              </a:spcBef>
              <a:buFontTx/>
              <a:buNone/>
            </a:pPr>
            <a:r>
              <a:rPr lang="en-US" altLang="zh-CN" sz="2400">
                <a:latin typeface="Arial" charset="0"/>
                <a:ea typeface="宋体" pitchFamily="2" charset="-122"/>
              </a:rPr>
              <a:t>K=3</a:t>
            </a: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7A8CD92-E71F-4187-AAE9-D2456E761BC3}" type="slidenum">
              <a:rPr lang="en-US" sz="1400" b="1">
                <a:solidFill>
                  <a:srgbClr val="FF3300"/>
                </a:solidFill>
                <a:effectLst>
                  <a:outerShdw blurRad="38100" dist="38100" dir="2700000" algn="tl">
                    <a:srgbClr val="C0C0C0"/>
                  </a:outerShdw>
                </a:effectLst>
              </a:rPr>
              <a:pPr algn="r">
                <a:defRPr/>
              </a:pPr>
              <a:t>64</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idx="4294967295"/>
          </p:nvPr>
        </p:nvSpPr>
        <p:spPr>
          <a:xfrm>
            <a:off x="457200" y="341313"/>
            <a:ext cx="8229600"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基于四分树的隐私保护方法</a:t>
            </a:r>
          </a:p>
        </p:txBody>
      </p:sp>
      <p:sp>
        <p:nvSpPr>
          <p:cNvPr id="67587" name="Rectangle 2"/>
          <p:cNvSpPr>
            <a:spLocks noChangeArrowheads="1"/>
          </p:cNvSpPr>
          <p:nvPr/>
        </p:nvSpPr>
        <p:spPr bwMode="auto">
          <a:xfrm>
            <a:off x="323850" y="1628775"/>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缺点</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所有移动用户都假定使用同一个系统静态</a:t>
            </a:r>
            <a:r>
              <a:rPr lang="en-US" altLang="zh-CN" sz="2400">
                <a:latin typeface="黑体" pitchFamily="49" charset="-122"/>
              </a:rPr>
              <a:t>k</a:t>
            </a:r>
            <a:r>
              <a:rPr lang="zh-CN" altLang="en-US" sz="2400">
                <a:latin typeface="黑体" pitchFamily="49" charset="-122"/>
              </a:rPr>
              <a:t>值，不适应个性化隐私需求。</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就产生的匿名集大小，没有提供任何服务质量保证和评估</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个性化的位置隐私</a:t>
            </a:r>
            <a:r>
              <a:rPr lang="en-US" altLang="zh-CN" sz="2400">
                <a:latin typeface="黑体" pitchFamily="49" charset="-122"/>
              </a:rPr>
              <a:t>K-</a:t>
            </a:r>
            <a:r>
              <a:rPr lang="zh-CN" altLang="en-US" sz="2400">
                <a:latin typeface="黑体" pitchFamily="49" charset="-122"/>
              </a:rPr>
              <a:t>匿名模型</a:t>
            </a:r>
            <a:endParaRPr lang="zh-CN" altLang="en-US" sz="2400">
              <a:solidFill>
                <a:schemeClr val="accent2"/>
              </a:solidFill>
              <a:latin typeface="宋体" pitchFamily="2" charset="-122"/>
              <a:ea typeface="宋体" pitchFamily="2" charset="-122"/>
            </a:endParaRP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844675"/>
            <a:ext cx="34258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6948488" y="55102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50000"/>
              </a:spcBef>
              <a:buFontTx/>
              <a:buNone/>
            </a:pPr>
            <a:r>
              <a:rPr lang="en-US" altLang="zh-CN" sz="2400">
                <a:latin typeface="Arial" charset="0"/>
                <a:ea typeface="宋体" pitchFamily="2" charset="-122"/>
              </a:rPr>
              <a:t>K=3</a:t>
            </a:r>
          </a:p>
        </p:txBody>
      </p:sp>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01F00E4-9B62-4E21-AEE4-59B9E63D92F8}" type="slidenum">
              <a:rPr lang="en-US" sz="1400" b="1">
                <a:solidFill>
                  <a:srgbClr val="FF3300"/>
                </a:solidFill>
                <a:effectLst>
                  <a:outerShdw blurRad="38100" dist="38100" dir="2700000" algn="tl">
                    <a:srgbClr val="C0C0C0"/>
                  </a:outerShdw>
                </a:effectLst>
              </a:rPr>
              <a:pPr algn="r">
                <a:defRPr/>
              </a:pPr>
              <a:t>65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idx="4294967295"/>
          </p:nvPr>
        </p:nvSpPr>
        <p:spPr>
          <a:xfrm>
            <a:off x="457200" y="341313"/>
            <a:ext cx="8229600"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基于个性化的位置</a:t>
            </a:r>
            <a:r>
              <a:rPr lang="en-US" altLang="zh-CN" b="0" dirty="0" smtClean="0">
                <a:latin typeface="微软雅黑" pitchFamily="34" charset="-122"/>
                <a:ea typeface="微软雅黑" pitchFamily="34" charset="-122"/>
              </a:rPr>
              <a:t>k-</a:t>
            </a:r>
            <a:r>
              <a:rPr lang="zh-CN" altLang="en-US" b="0" dirty="0" smtClean="0">
                <a:latin typeface="微软雅黑" pitchFamily="34" charset="-122"/>
                <a:ea typeface="微软雅黑" pitchFamily="34" charset="-122"/>
              </a:rPr>
              <a:t>匿名模型</a:t>
            </a:r>
          </a:p>
        </p:txBody>
      </p:sp>
      <p:sp>
        <p:nvSpPr>
          <p:cNvPr id="68611" name="Rectangle 2"/>
          <p:cNvSpPr>
            <a:spLocks noChangeArrowheads="1"/>
          </p:cNvSpPr>
          <p:nvPr/>
        </p:nvSpPr>
        <p:spPr bwMode="auto">
          <a:xfrm>
            <a:off x="323850" y="1484313"/>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如何为每一个用户提供满足个性化隐私需求的匿名方法</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利用图模型形式化的定义此问题，并把寻找匿名集转化为在图中寻找</a:t>
            </a:r>
            <a:r>
              <a:rPr lang="en-US" altLang="zh-CN" sz="2400">
                <a:latin typeface="黑体" pitchFamily="49" charset="-122"/>
              </a:rPr>
              <a:t>k-</a:t>
            </a:r>
            <a:r>
              <a:rPr lang="zh-CN" altLang="en-US" sz="2400">
                <a:latin typeface="黑体" pitchFamily="49" charset="-122"/>
              </a:rPr>
              <a:t>点团的问题</a:t>
            </a: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686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2349500"/>
            <a:ext cx="31670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9BFFA23-B21E-4C9B-BCB4-0B1DF9B59661}" type="slidenum">
              <a:rPr lang="en-US" sz="1400" b="1">
                <a:solidFill>
                  <a:srgbClr val="FF3300"/>
                </a:solidFill>
                <a:effectLst>
                  <a:outerShdw blurRad="38100" dist="38100" dir="2700000" algn="tl">
                    <a:srgbClr val="C0C0C0"/>
                  </a:outerShdw>
                </a:effectLst>
              </a:rPr>
              <a:pPr algn="r">
                <a:defRPr/>
              </a:pPr>
              <a:t>66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idx="4294967295"/>
          </p:nvPr>
        </p:nvSpPr>
        <p:spPr>
          <a:xfrm>
            <a:off x="179388" y="341313"/>
            <a:ext cx="8856662"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物联网中</a:t>
            </a:r>
            <a:r>
              <a:rPr lang="en-US" altLang="zh-CN" b="0" dirty="0" err="1" smtClean="0"/>
              <a:t>LBS</a:t>
            </a:r>
            <a:r>
              <a:rPr lang="zh-CN" altLang="en-US" b="0" dirty="0" smtClean="0">
                <a:latin typeface="微软雅黑" pitchFamily="34" charset="-122"/>
                <a:ea typeface="微软雅黑" pitchFamily="34" charset="-122"/>
              </a:rPr>
              <a:t>连续查询隐私保护</a:t>
            </a:r>
          </a:p>
        </p:txBody>
      </p:sp>
      <p:sp>
        <p:nvSpPr>
          <p:cNvPr id="69635" name="Rectangle 2"/>
          <p:cNvSpPr>
            <a:spLocks noChangeArrowheads="1"/>
          </p:cNvSpPr>
          <p:nvPr/>
        </p:nvSpPr>
        <p:spPr bwMode="auto">
          <a:xfrm>
            <a:off x="323850" y="1484313"/>
            <a:ext cx="8712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位置服务中现有的隐私保护工作均针对</a:t>
            </a:r>
            <a:r>
              <a:rPr lang="en-US" altLang="zh-CN" sz="2400">
                <a:latin typeface="Times New Roman" pitchFamily="18" charset="0"/>
                <a:cs typeface="Times New Roman" pitchFamily="18" charset="0"/>
              </a:rPr>
              <a:t>snapshot</a:t>
            </a:r>
            <a:r>
              <a:rPr lang="zh-CN" altLang="en-US" sz="2400">
                <a:latin typeface="黑体" pitchFamily="49" charset="-122"/>
              </a:rPr>
              <a:t>查询类型</a:t>
            </a:r>
            <a:r>
              <a:rPr lang="en-US" altLang="zh-CN" sz="2400">
                <a:latin typeface="黑体" pitchFamily="49" charset="-122"/>
              </a:rPr>
              <a:t>,</a:t>
            </a:r>
            <a:r>
              <a:rPr lang="zh-CN" altLang="en-US" sz="2400">
                <a:latin typeface="黑体" pitchFamily="49" charset="-122"/>
              </a:rPr>
              <a:t>将现有匿名算法直接应用于连续查询会产生查询隐私泄露</a:t>
            </a:r>
          </a:p>
          <a:p>
            <a:pPr eaLnBrk="1" hangingPunct="1">
              <a:lnSpc>
                <a:spcPct val="100000"/>
              </a:lnSpc>
              <a:spcBef>
                <a:spcPct val="0"/>
              </a:spcBef>
              <a:buFontTx/>
              <a:buNone/>
            </a:pPr>
            <a:r>
              <a:rPr lang="en-US" altLang="zh-CN" sz="2400">
                <a:latin typeface="Arial" charset="0"/>
                <a:ea typeface="宋体" pitchFamily="2" charset="-122"/>
              </a:rPr>
              <a:t>         </a:t>
            </a:r>
            <a:r>
              <a:rPr lang="en-US" altLang="zh-CN" sz="2400">
                <a:latin typeface="Times New Roman" pitchFamily="18" charset="0"/>
                <a:ea typeface="宋体" pitchFamily="2" charset="-122"/>
                <a:cs typeface="Times New Roman" pitchFamily="18" charset="0"/>
              </a:rPr>
              <a:t>{A,B,D}∩{A,B,F}∩{A,C,F}={A}  </a:t>
            </a:r>
          </a:p>
          <a:p>
            <a:pPr eaLnBrk="1" hangingPunct="1">
              <a:lnSpc>
                <a:spcPct val="100000"/>
              </a:lnSpc>
              <a:spcBef>
                <a:spcPct val="0"/>
              </a:spcBef>
              <a:buFontTx/>
              <a:buNone/>
            </a:pPr>
            <a:r>
              <a:rPr lang="en-US" altLang="zh-CN" sz="2400">
                <a:latin typeface="Times New Roman" pitchFamily="18" charset="0"/>
                <a:ea typeface="宋体" pitchFamily="2" charset="-122"/>
                <a:cs typeface="Times New Roman" pitchFamily="18" charset="0"/>
              </a:rPr>
              <a:t>         {Q1,Q2,Q4} ∩{Q1,Q2,Q6}∩{Q1 ,Q3 ,Q 5}={Q1}</a:t>
            </a:r>
            <a:endParaRPr lang="zh-CN" altLang="en-US" sz="2400">
              <a:latin typeface="Times New Roman" pitchFamily="18" charset="0"/>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连续查询的用户在最初时刻形成的匿名集在其查询有效期内均有效</a:t>
            </a: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696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5045075"/>
            <a:ext cx="38893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29E5A8D-8486-40CE-A72D-3DFD14B3FA11}" type="slidenum">
              <a:rPr lang="en-US" sz="1400" b="1">
                <a:solidFill>
                  <a:srgbClr val="FF3300"/>
                </a:solidFill>
                <a:effectLst>
                  <a:outerShdw blurRad="38100" dist="38100" dir="2700000" algn="tl">
                    <a:srgbClr val="C0C0C0"/>
                  </a:outerShdw>
                </a:effectLst>
              </a:rPr>
              <a:pPr algn="r">
                <a:defRPr/>
              </a:pPr>
              <a:t>67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D872ADD-13EE-44AE-9C14-56408FC91F07}" type="slidenum">
              <a:rPr lang="en-US" sz="1400" b="1">
                <a:solidFill>
                  <a:srgbClr val="FF3300"/>
                </a:solidFill>
                <a:effectLst>
                  <a:outerShdw blurRad="38100" dist="38100" dir="2700000" algn="tl">
                    <a:srgbClr val="C0C0C0"/>
                  </a:outerShdw>
                </a:effectLst>
              </a:rPr>
              <a:pPr algn="r">
                <a:defRPr/>
              </a:pPr>
              <a:t>68</a:t>
            </a:fld>
            <a:endParaRPr lang="en-US" sz="1400" b="1" dirty="0">
              <a:solidFill>
                <a:srgbClr val="FF3300"/>
              </a:solidFill>
              <a:effectLst>
                <a:outerShdw blurRad="38100" dist="38100" dir="2700000" algn="tl">
                  <a:srgbClr val="C0C0C0"/>
                </a:outerShdw>
              </a:effectLst>
            </a:endParaRPr>
          </a:p>
        </p:txBody>
      </p:sp>
      <p:sp>
        <p:nvSpPr>
          <p:cNvPr id="70659" name="Rectangle 2"/>
          <p:cNvSpPr>
            <a:spLocks noGrp="1" noChangeArrowheads="1"/>
          </p:cNvSpPr>
          <p:nvPr>
            <p:ph type="title" idx="4294967295"/>
          </p:nvPr>
        </p:nvSpPr>
        <p:spPr/>
        <p:txBody>
          <a:bodyPr/>
          <a:lstStyle/>
          <a:p>
            <a:pPr eaLnBrk="1" hangingPunct="1"/>
            <a:r>
              <a:rPr lang="en-US" altLang="zh-CN" dirty="0" smtClean="0"/>
              <a:t>6.5 </a:t>
            </a:r>
            <a:r>
              <a:rPr lang="zh-CN" altLang="en-US" dirty="0" smtClean="0"/>
              <a:t>轨迹隐私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6.5.3 </a:t>
            </a:r>
            <a:r>
              <a:rPr lang="zh-CN" altLang="en-US" sz="2800" b="0" dirty="0" smtClean="0">
                <a:solidFill>
                  <a:schemeClr val="tx1">
                    <a:lumMod val="95000"/>
                    <a:lumOff val="5000"/>
                  </a:schemeClr>
                </a:solidFill>
                <a:ea typeface="+mn-ea"/>
                <a:cs typeface="+mn-cs"/>
              </a:rPr>
              <a:t>轨迹隐私保护技术</a:t>
            </a:r>
            <a:endParaRPr lang="en-US" altLang="zh-CN" sz="2800" b="0" dirty="0" smtClean="0">
              <a:solidFill>
                <a:schemeClr val="tx1">
                  <a:lumMod val="95000"/>
                  <a:lumOff val="5000"/>
                </a:schemeClr>
              </a:solidFill>
              <a:ea typeface="+mn-ea"/>
              <a:cs typeface="+mn-cs"/>
            </a:endParaRPr>
          </a:p>
          <a:p>
            <a:pPr>
              <a:defRPr/>
            </a:pPr>
            <a:r>
              <a:rPr lang="zh-CN" altLang="en-US" dirty="0" smtClean="0">
                <a:latin typeface="+mn-ea"/>
              </a:rPr>
              <a:t>基本概念</a:t>
            </a:r>
            <a:endParaRPr lang="en-US" altLang="zh-CN" dirty="0" smtClean="0">
              <a:latin typeface="+mn-ea"/>
            </a:endParaRPr>
          </a:p>
          <a:p>
            <a:pPr>
              <a:defRPr/>
            </a:pPr>
            <a:r>
              <a:rPr lang="zh-CN" altLang="zh-CN" sz="2400" dirty="0">
                <a:latin typeface="+mn-ea"/>
              </a:rPr>
              <a:t>轨迹是指某个移动对象的位置信息按时间排序的序列。通常情况下，轨迹</a:t>
            </a:r>
            <a:r>
              <a:rPr lang="en-US" altLang="zh-CN" sz="2400" b="1" i="1" dirty="0">
                <a:latin typeface="+mn-ea"/>
              </a:rPr>
              <a:t>T</a:t>
            </a:r>
            <a:r>
              <a:rPr lang="zh-CN" altLang="zh-CN" sz="2400" dirty="0">
                <a:latin typeface="+mn-ea"/>
              </a:rPr>
              <a:t>可以表示为</a:t>
            </a:r>
            <a:r>
              <a:rPr lang="en-US" altLang="zh-CN" sz="2400" b="1" i="1" dirty="0">
                <a:latin typeface="+mn-ea"/>
              </a:rPr>
              <a:t>T</a:t>
            </a:r>
            <a:r>
              <a:rPr lang="en-US" altLang="zh-CN" sz="2400" dirty="0">
                <a:latin typeface="+mn-ea"/>
              </a:rPr>
              <a:t>={</a:t>
            </a:r>
            <a:r>
              <a:rPr lang="en-US" altLang="zh-CN" sz="2400" i="1" dirty="0">
                <a:latin typeface="+mn-ea"/>
              </a:rPr>
              <a:t>q</a:t>
            </a:r>
            <a:r>
              <a:rPr lang="en-US" altLang="zh-CN" sz="2400" i="1" baseline="-25000" dirty="0">
                <a:latin typeface="+mn-ea"/>
              </a:rPr>
              <a:t>i</a:t>
            </a:r>
            <a:r>
              <a:rPr lang="en-US" altLang="zh-CN" sz="2400" dirty="0">
                <a:latin typeface="+mn-ea"/>
              </a:rPr>
              <a:t>,(</a:t>
            </a:r>
            <a:r>
              <a:rPr lang="en-US" altLang="zh-CN" sz="2400" i="1" dirty="0">
                <a:latin typeface="+mn-ea"/>
              </a:rPr>
              <a:t>x</a:t>
            </a:r>
            <a:r>
              <a:rPr lang="en-US" altLang="zh-CN" sz="2400" baseline="-25000" dirty="0">
                <a:latin typeface="+mn-ea"/>
              </a:rPr>
              <a:t>1</a:t>
            </a:r>
            <a:r>
              <a:rPr lang="en-US" altLang="zh-CN" sz="2400" dirty="0">
                <a:latin typeface="+mn-ea"/>
              </a:rPr>
              <a:t>,</a:t>
            </a:r>
            <a:r>
              <a:rPr lang="en-US" altLang="zh-CN" sz="2400" i="1" dirty="0">
                <a:latin typeface="+mn-ea"/>
              </a:rPr>
              <a:t>y</a:t>
            </a:r>
            <a:r>
              <a:rPr lang="en-US" altLang="zh-CN" sz="2400" baseline="-25000" dirty="0">
                <a:latin typeface="+mn-ea"/>
              </a:rPr>
              <a:t>1</a:t>
            </a:r>
            <a:r>
              <a:rPr lang="en-US" altLang="zh-CN" sz="2400" dirty="0">
                <a:latin typeface="+mn-ea"/>
              </a:rPr>
              <a:t>,</a:t>
            </a:r>
            <a:r>
              <a:rPr lang="en-US" altLang="zh-CN" sz="2400" i="1" dirty="0">
                <a:latin typeface="+mn-ea"/>
              </a:rPr>
              <a:t>t</a:t>
            </a:r>
            <a:r>
              <a:rPr lang="en-US" altLang="zh-CN" sz="2400" baseline="-25000" dirty="0">
                <a:latin typeface="+mn-ea"/>
              </a:rPr>
              <a:t>1</a:t>
            </a:r>
            <a:r>
              <a:rPr lang="en-US" altLang="zh-CN" sz="2400" dirty="0">
                <a:latin typeface="+mn-ea"/>
              </a:rPr>
              <a:t>), (</a:t>
            </a:r>
            <a:r>
              <a:rPr lang="en-US" altLang="zh-CN" sz="2400" i="1" dirty="0">
                <a:latin typeface="+mn-ea"/>
              </a:rPr>
              <a:t>x</a:t>
            </a:r>
            <a:r>
              <a:rPr lang="en-US" altLang="zh-CN" sz="2400" baseline="-25000" dirty="0">
                <a:latin typeface="+mn-ea"/>
              </a:rPr>
              <a:t>2</a:t>
            </a:r>
            <a:r>
              <a:rPr lang="en-US" altLang="zh-CN" sz="2400" dirty="0">
                <a:latin typeface="+mn-ea"/>
              </a:rPr>
              <a:t>,</a:t>
            </a:r>
            <a:r>
              <a:rPr lang="en-US" altLang="zh-CN" sz="2400" i="1" dirty="0">
                <a:latin typeface="+mn-ea"/>
              </a:rPr>
              <a:t>y</a:t>
            </a:r>
            <a:r>
              <a:rPr lang="en-US" altLang="zh-CN" sz="2400" baseline="-25000" dirty="0">
                <a:latin typeface="+mn-ea"/>
              </a:rPr>
              <a:t>2</a:t>
            </a:r>
            <a:r>
              <a:rPr lang="en-US" altLang="zh-CN" sz="2400" dirty="0">
                <a:latin typeface="+mn-ea"/>
              </a:rPr>
              <a:t>,</a:t>
            </a:r>
            <a:r>
              <a:rPr lang="en-US" altLang="zh-CN" sz="2400" i="1" dirty="0">
                <a:latin typeface="+mn-ea"/>
              </a:rPr>
              <a:t>t</a:t>
            </a:r>
            <a:r>
              <a:rPr lang="en-US" altLang="zh-CN" sz="2400" baseline="-25000" dirty="0">
                <a:latin typeface="+mn-ea"/>
              </a:rPr>
              <a:t>2</a:t>
            </a:r>
            <a:r>
              <a:rPr lang="en-US" altLang="zh-CN" sz="2400" dirty="0">
                <a:latin typeface="+mn-ea"/>
              </a:rPr>
              <a:t>),…, (</a:t>
            </a:r>
            <a:r>
              <a:rPr lang="en-US" altLang="zh-CN" sz="2400" i="1" dirty="0" err="1">
                <a:latin typeface="+mn-ea"/>
              </a:rPr>
              <a:t>x</a:t>
            </a:r>
            <a:r>
              <a:rPr lang="en-US" altLang="zh-CN" sz="2400" i="1" baseline="-25000" dirty="0" err="1">
                <a:latin typeface="+mn-ea"/>
              </a:rPr>
              <a:t>n</a:t>
            </a:r>
            <a:r>
              <a:rPr lang="en-US" altLang="zh-CN" sz="2400" dirty="0" err="1">
                <a:latin typeface="+mn-ea"/>
              </a:rPr>
              <a:t>,</a:t>
            </a:r>
            <a:r>
              <a:rPr lang="en-US" altLang="zh-CN" sz="2400" i="1" dirty="0" err="1">
                <a:latin typeface="+mn-ea"/>
              </a:rPr>
              <a:t>y</a:t>
            </a:r>
            <a:r>
              <a:rPr lang="en-US" altLang="zh-CN" sz="2400" i="1" baseline="-25000" dirty="0" err="1">
                <a:latin typeface="+mn-ea"/>
              </a:rPr>
              <a:t>n</a:t>
            </a:r>
            <a:r>
              <a:rPr lang="en-US" altLang="zh-CN" sz="2400" dirty="0" err="1">
                <a:latin typeface="+mn-ea"/>
              </a:rPr>
              <a:t>,</a:t>
            </a:r>
            <a:r>
              <a:rPr lang="en-US" altLang="zh-CN" sz="2400" i="1" dirty="0" err="1">
                <a:latin typeface="+mn-ea"/>
              </a:rPr>
              <a:t>t</a:t>
            </a:r>
            <a:r>
              <a:rPr lang="en-US" altLang="zh-CN" sz="2400" i="1" baseline="-25000" dirty="0" err="1">
                <a:latin typeface="+mn-ea"/>
              </a:rPr>
              <a:t>n</a:t>
            </a:r>
            <a:r>
              <a:rPr lang="en-US" altLang="zh-CN" sz="2400" dirty="0">
                <a:latin typeface="+mn-ea"/>
              </a:rPr>
              <a:t>). </a:t>
            </a:r>
            <a:r>
              <a:rPr lang="zh-CN" altLang="zh-CN" sz="2400" dirty="0">
                <a:latin typeface="+mn-ea"/>
              </a:rPr>
              <a:t>其中，</a:t>
            </a:r>
            <a:r>
              <a:rPr lang="en-US" altLang="zh-CN" sz="2400" i="1" dirty="0">
                <a:latin typeface="+mn-ea"/>
              </a:rPr>
              <a:t>q</a:t>
            </a:r>
            <a:r>
              <a:rPr lang="en-US" altLang="zh-CN" sz="2400" i="1" baseline="-25000" dirty="0">
                <a:latin typeface="+mn-ea"/>
              </a:rPr>
              <a:t>i</a:t>
            </a:r>
            <a:r>
              <a:rPr lang="zh-CN" altLang="zh-CN" sz="2400" dirty="0">
                <a:latin typeface="+mn-ea"/>
              </a:rPr>
              <a:t>表示该轨迹的标识符，它通常代表移动对象、个体或某种服务的用户，</a:t>
            </a:r>
            <a:r>
              <a:rPr lang="en-US" altLang="zh-CN" sz="2400" dirty="0">
                <a:latin typeface="+mn-ea"/>
              </a:rPr>
              <a:t>(</a:t>
            </a:r>
            <a:r>
              <a:rPr lang="en-US" altLang="zh-CN" sz="2400" i="1" dirty="0" err="1">
                <a:latin typeface="+mn-ea"/>
              </a:rPr>
              <a:t>x</a:t>
            </a:r>
            <a:r>
              <a:rPr lang="en-US" altLang="zh-CN" sz="2400" i="1" baseline="-25000" dirty="0" err="1">
                <a:latin typeface="+mn-ea"/>
              </a:rPr>
              <a:t>i</a:t>
            </a:r>
            <a:r>
              <a:rPr lang="en-US" altLang="zh-CN" sz="2400" dirty="0" err="1">
                <a:latin typeface="+mn-ea"/>
              </a:rPr>
              <a:t>,</a:t>
            </a:r>
            <a:r>
              <a:rPr lang="en-US" altLang="zh-CN" sz="2400" i="1" dirty="0" err="1">
                <a:latin typeface="+mn-ea"/>
              </a:rPr>
              <a:t>y</a:t>
            </a:r>
            <a:r>
              <a:rPr lang="en-US" altLang="zh-CN" sz="2400" i="1" baseline="-25000" dirty="0" err="1">
                <a:latin typeface="+mn-ea"/>
              </a:rPr>
              <a:t>i</a:t>
            </a:r>
            <a:r>
              <a:rPr lang="en-US" altLang="zh-CN" sz="2400" dirty="0" err="1">
                <a:latin typeface="+mn-ea"/>
              </a:rPr>
              <a:t>,</a:t>
            </a:r>
            <a:r>
              <a:rPr lang="en-US" altLang="zh-CN" sz="2400" i="1" dirty="0" err="1">
                <a:latin typeface="+mn-ea"/>
              </a:rPr>
              <a:t>t</a:t>
            </a:r>
            <a:r>
              <a:rPr lang="en-US" altLang="zh-CN" sz="2400" i="1" baseline="-25000" dirty="0" err="1">
                <a:latin typeface="+mn-ea"/>
              </a:rPr>
              <a:t>i</a:t>
            </a:r>
            <a:r>
              <a:rPr lang="en-US" altLang="zh-CN" sz="2400" dirty="0">
                <a:latin typeface="+mn-ea"/>
              </a:rPr>
              <a:t>)(1≤</a:t>
            </a:r>
            <a:r>
              <a:rPr lang="en-US" altLang="zh-CN" sz="2400" i="1" dirty="0">
                <a:latin typeface="+mn-ea"/>
              </a:rPr>
              <a:t>i≤n</a:t>
            </a:r>
            <a:r>
              <a:rPr lang="en-US" altLang="zh-CN" sz="2400" dirty="0">
                <a:latin typeface="+mn-ea"/>
              </a:rPr>
              <a:t>)</a:t>
            </a:r>
            <a:r>
              <a:rPr lang="zh-CN" altLang="zh-CN" sz="2400" dirty="0">
                <a:latin typeface="+mn-ea"/>
              </a:rPr>
              <a:t>表示移动对象在</a:t>
            </a:r>
            <a:r>
              <a:rPr lang="en-US" altLang="zh-CN" sz="2400" i="1" dirty="0" err="1">
                <a:latin typeface="+mn-ea"/>
              </a:rPr>
              <a:t>t</a:t>
            </a:r>
            <a:r>
              <a:rPr lang="en-US" altLang="zh-CN" sz="2400" i="1" baseline="-25000" dirty="0" err="1">
                <a:latin typeface="+mn-ea"/>
              </a:rPr>
              <a:t>i</a:t>
            </a:r>
            <a:r>
              <a:rPr lang="zh-CN" altLang="zh-CN" sz="2400" dirty="0">
                <a:latin typeface="+mn-ea"/>
              </a:rPr>
              <a:t>时刻的位置</a:t>
            </a:r>
            <a:r>
              <a:rPr lang="en-US" altLang="zh-CN" sz="2400" dirty="0">
                <a:latin typeface="+mn-ea"/>
              </a:rPr>
              <a:t>(</a:t>
            </a:r>
            <a:r>
              <a:rPr lang="en-US" altLang="zh-CN" sz="2400" i="1" dirty="0" err="1">
                <a:latin typeface="+mn-ea"/>
              </a:rPr>
              <a:t>x</a:t>
            </a:r>
            <a:r>
              <a:rPr lang="en-US" altLang="zh-CN" sz="2400" i="1" baseline="-25000" dirty="0" err="1">
                <a:latin typeface="+mn-ea"/>
              </a:rPr>
              <a:t>i</a:t>
            </a:r>
            <a:r>
              <a:rPr lang="en-US" altLang="zh-CN" sz="2400" dirty="0" err="1">
                <a:latin typeface="+mn-ea"/>
              </a:rPr>
              <a:t>,</a:t>
            </a:r>
            <a:r>
              <a:rPr lang="en-US" altLang="zh-CN" sz="2400" i="1" dirty="0" err="1">
                <a:latin typeface="+mn-ea"/>
              </a:rPr>
              <a:t>y</a:t>
            </a:r>
            <a:r>
              <a:rPr lang="en-US" altLang="zh-CN" sz="2400" i="1" baseline="-25000" dirty="0" err="1">
                <a:latin typeface="+mn-ea"/>
              </a:rPr>
              <a:t>i</a:t>
            </a:r>
            <a:r>
              <a:rPr lang="en-US" altLang="zh-CN" sz="2400" dirty="0">
                <a:latin typeface="+mn-ea"/>
              </a:rPr>
              <a:t>)</a:t>
            </a:r>
            <a:r>
              <a:rPr lang="zh-CN" altLang="zh-CN" sz="2400" dirty="0">
                <a:latin typeface="+mn-ea"/>
              </a:rPr>
              <a:t>，也称为采样位置或采样点，</a:t>
            </a:r>
            <a:r>
              <a:rPr lang="en-US" altLang="zh-CN" sz="2400" i="1" dirty="0" err="1">
                <a:latin typeface="+mn-ea"/>
              </a:rPr>
              <a:t>t</a:t>
            </a:r>
            <a:r>
              <a:rPr lang="en-US" altLang="zh-CN" sz="2400" i="1" baseline="-25000" dirty="0" err="1">
                <a:latin typeface="+mn-ea"/>
              </a:rPr>
              <a:t>i</a:t>
            </a:r>
            <a:r>
              <a:rPr lang="zh-CN" altLang="zh-CN" sz="2400" dirty="0">
                <a:latin typeface="+mn-ea"/>
              </a:rPr>
              <a:t>为采样时间。</a:t>
            </a:r>
            <a:endParaRPr lang="en-US" altLang="zh-CN" sz="2400" dirty="0" smtClean="0">
              <a:latin typeface="+mn-ea"/>
            </a:endParaRPr>
          </a:p>
          <a:p>
            <a:pPr>
              <a:defRPr/>
            </a:pPr>
            <a:r>
              <a:rPr lang="zh-CN" altLang="zh-CN" sz="2400" dirty="0">
                <a:latin typeface="+mn-ea"/>
              </a:rPr>
              <a:t>轨迹隐私是一种特殊的个人隐私，它是指个人运行轨迹本身含有的敏感信息，或者由运行轨迹推导出的其它个人信息，如家庭地址、工作单位、生活习惯、宗教信仰</a:t>
            </a:r>
            <a:r>
              <a:rPr lang="zh-CN" altLang="zh-CN" sz="2400" dirty="0" smtClean="0">
                <a:latin typeface="+mn-ea"/>
              </a:rPr>
              <a:t>等</a:t>
            </a:r>
            <a:r>
              <a:rPr lang="zh-CN" altLang="zh-CN" dirty="0" smtClean="0">
                <a:latin typeface="+mn-ea"/>
              </a:rPr>
              <a:t>。</a:t>
            </a:r>
            <a:endParaRPr lang="zh-CN" altLang="zh-CN" dirty="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轨迹隐私保护</a:t>
            </a:r>
          </a:p>
        </p:txBody>
      </p:sp>
      <p:sp>
        <p:nvSpPr>
          <p:cNvPr id="71683" name="Rectangle 2"/>
          <p:cNvSpPr>
            <a:spLocks noChangeArrowheads="1"/>
          </p:cNvSpPr>
          <p:nvPr/>
        </p:nvSpPr>
        <p:spPr bwMode="auto">
          <a:xfrm>
            <a:off x="323850" y="1627188"/>
            <a:ext cx="85693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基本概念</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针对轨迹数据的攻击性推理可能导致个人隐私信息的暴露</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现有位置隐私保护技术并不能解决轨迹隐私泄露问题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基于假数据的轨迹隐私保护技术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基于泛化的轨迹隐私保护技术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基于抑制法的轨迹隐私保护技术</a:t>
            </a:r>
            <a:endParaRPr lang="en-US" altLang="zh-CN" sz="2600">
              <a:latin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B4B6B26-E9C8-4229-AA45-69D60EB29AED}" type="slidenum">
              <a:rPr lang="en-US" sz="1400" b="1">
                <a:solidFill>
                  <a:srgbClr val="FF3300"/>
                </a:solidFill>
                <a:effectLst>
                  <a:outerShdw blurRad="38100" dist="38100" dir="2700000" algn="tl">
                    <a:srgbClr val="C0C0C0"/>
                  </a:outerShdw>
                </a:effectLst>
              </a:rPr>
              <a:pPr algn="r">
                <a:defRPr/>
              </a:pPr>
              <a:t>69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4604A80-4F4C-4302-A709-9F012BE862E2}" type="slidenum">
              <a:rPr lang="en-US" sz="1400" b="1">
                <a:solidFill>
                  <a:srgbClr val="FF3300"/>
                </a:solidFill>
                <a:effectLst>
                  <a:outerShdw blurRad="38100" dist="38100" dir="2700000" algn="tl">
                    <a:srgbClr val="C0C0C0"/>
                  </a:outerShdw>
                </a:effectLst>
              </a:rPr>
              <a:pPr algn="r">
                <a:defRPr/>
              </a:pPr>
              <a:t>7</a:t>
            </a:fld>
            <a:endParaRPr lang="en-US" sz="1400" b="1" dirty="0">
              <a:solidFill>
                <a:srgbClr val="FF3300"/>
              </a:solidFill>
              <a:effectLst>
                <a:outerShdw blurRad="38100" dist="38100" dir="2700000" algn="tl">
                  <a:srgbClr val="C0C0C0"/>
                </a:outerShdw>
              </a:effectLst>
            </a:endParaRPr>
          </a:p>
        </p:txBody>
      </p:sp>
      <p:sp>
        <p:nvSpPr>
          <p:cNvPr id="8195"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a:xfrm>
            <a:off x="381000" y="1249387"/>
            <a:ext cx="8458200" cy="5275957"/>
          </a:xfrm>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隐私分类</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个人</a:t>
            </a:r>
            <a:r>
              <a:rPr lang="zh-CN" altLang="zh-CN" dirty="0">
                <a:solidFill>
                  <a:schemeClr val="tx1">
                    <a:lumMod val="95000"/>
                    <a:lumOff val="5000"/>
                  </a:schemeClr>
                </a:solidFill>
              </a:rPr>
              <a:t>隐私（</a:t>
            </a:r>
            <a:r>
              <a:rPr lang="en-US" altLang="zh-CN" dirty="0">
                <a:solidFill>
                  <a:schemeClr val="tx1">
                    <a:lumMod val="95000"/>
                    <a:lumOff val="5000"/>
                  </a:schemeClr>
                </a:solidFill>
              </a:rPr>
              <a:t>Individual privacy</a:t>
            </a:r>
            <a:r>
              <a:rPr lang="zh-CN" altLang="zh-CN" dirty="0">
                <a:solidFill>
                  <a:schemeClr val="tx1">
                    <a:lumMod val="95000"/>
                    <a:lumOff val="5000"/>
                  </a:schemeClr>
                </a:solidFill>
              </a:rPr>
              <a:t>）：一般是指数据拥有者不愿意披露的敏感信息，如个人的兴趣爱好、健康状况、收入水平、宗教信仰和政治倾向等</a:t>
            </a:r>
            <a:r>
              <a:rPr lang="zh-CN" altLang="zh-CN"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在</a:t>
            </a:r>
            <a:r>
              <a:rPr lang="zh-CN" altLang="zh-CN" dirty="0">
                <a:solidFill>
                  <a:schemeClr val="tx1">
                    <a:lumMod val="95000"/>
                    <a:lumOff val="5000"/>
                  </a:schemeClr>
                </a:solidFill>
              </a:rPr>
              <a:t>个人隐私的概念中主要涉及</a:t>
            </a:r>
            <a:r>
              <a:rPr lang="en-US" altLang="zh-CN" dirty="0">
                <a:solidFill>
                  <a:schemeClr val="tx1">
                    <a:lumMod val="95000"/>
                    <a:lumOff val="5000"/>
                  </a:schemeClr>
                </a:solidFill>
              </a:rPr>
              <a:t>4</a:t>
            </a:r>
            <a:r>
              <a:rPr lang="zh-CN" altLang="zh-CN" dirty="0">
                <a:solidFill>
                  <a:schemeClr val="tx1">
                    <a:lumMod val="95000"/>
                    <a:lumOff val="5000"/>
                  </a:schemeClr>
                </a:solidFill>
              </a:rPr>
              <a:t>个范畴：①信息隐私、收集和处理个人数据的方法和规则，如个人信用信息、医疗和档案信息，信息隐私也被认为数据隐私；②人身隐私，对涉及侵犯个人物理状况相关信息，如基因测试等；③通信隐私，邮件、电话、电子邮件以及其它形式的个人通信的信息；④空间信息，对干涉自有地理空间的制约，包括办公场所、公共场所，如搜查、跟踪、身份检查等。</a:t>
            </a:r>
            <a:endParaRPr lang="en-US" altLang="zh-CN"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idx="4294967295"/>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轨迹隐私保护</a:t>
            </a:r>
          </a:p>
        </p:txBody>
      </p:sp>
      <p:sp>
        <p:nvSpPr>
          <p:cNvPr id="72707" name="Rectangle 2"/>
          <p:cNvSpPr>
            <a:spLocks noChangeArrowheads="1"/>
          </p:cNvSpPr>
          <p:nvPr/>
        </p:nvSpPr>
        <p:spPr bwMode="auto">
          <a:xfrm>
            <a:off x="323850" y="1627188"/>
            <a:ext cx="85693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针对轨迹数据的攻击性推理可能导致个人隐私信息的暴露</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现有位置隐私保护技术并不能解决轨迹隐私泄露问题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基于假数据的轨迹隐私保护技术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基于泛化的轨迹隐私保护技术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基于抑制法的轨迹隐私保护技术</a:t>
            </a:r>
            <a:endParaRPr lang="en-US" altLang="zh-CN" sz="2600">
              <a:latin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3843266-6B93-4C5F-9B90-6A175600008D}" type="slidenum">
              <a:rPr lang="en-US" sz="1400" b="1">
                <a:solidFill>
                  <a:srgbClr val="FF3300"/>
                </a:solidFill>
                <a:effectLst>
                  <a:outerShdw blurRad="38100" dist="38100" dir="2700000" algn="tl">
                    <a:srgbClr val="C0C0C0"/>
                  </a:outerShdw>
                </a:effectLst>
              </a:rPr>
              <a:pPr algn="r">
                <a:defRPr/>
              </a:pPr>
              <a:t>70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idx="4294967295"/>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感知隐私的查询</a:t>
            </a:r>
          </a:p>
        </p:txBody>
      </p:sp>
      <p:sp>
        <p:nvSpPr>
          <p:cNvPr id="73731" name="Rectangle 2"/>
          <p:cNvSpPr>
            <a:spLocks noChangeArrowheads="1"/>
          </p:cNvSpPr>
          <p:nvPr/>
        </p:nvSpPr>
        <p:spPr bwMode="auto">
          <a:xfrm>
            <a:off x="323850" y="1412875"/>
            <a:ext cx="8820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如何在位置被匿名后提供用户满意的服务</a:t>
            </a:r>
            <a:r>
              <a:rPr lang="zh-CN" altLang="en-US" sz="2400">
                <a:latin typeface="Times New Roman" pitchFamily="18" charset="0"/>
                <a:cs typeface="Times New Roman" pitchFamily="18" charset="0"/>
              </a:rPr>
              <a:t>。</a:t>
            </a:r>
          </a:p>
          <a:p>
            <a:pPr eaLnBrk="1" hangingPunct="1">
              <a:lnSpc>
                <a:spcPct val="125000"/>
              </a:lnSpc>
              <a:spcBef>
                <a:spcPts val="600"/>
              </a:spcBef>
              <a:buClr>
                <a:srgbClr val="3366FF"/>
              </a:buClr>
              <a:buSzPct val="80000"/>
              <a:buFont typeface="黑体" pitchFamily="49" charset="-122"/>
              <a:buChar char="—"/>
            </a:pPr>
            <a:r>
              <a:rPr lang="zh-CN" altLang="en-US" sz="2400">
                <a:latin typeface="Times New Roman" pitchFamily="18" charset="0"/>
                <a:cs typeface="Times New Roman" pitchFamily="18" charset="0"/>
              </a:rPr>
              <a:t>两种位置数据类型：（</a:t>
            </a:r>
            <a:r>
              <a:rPr lang="en-US" altLang="zh-CN" sz="2400">
                <a:latin typeface="Times New Roman" pitchFamily="18" charset="0"/>
                <a:cs typeface="Times New Roman" pitchFamily="18" charset="0"/>
              </a:rPr>
              <a:t>1</a:t>
            </a:r>
            <a:r>
              <a:rPr lang="zh-CN" altLang="en-US" sz="2400">
                <a:latin typeface="Times New Roman" pitchFamily="18" charset="0"/>
                <a:cs typeface="Times New Roman" pitchFamily="18" charset="0"/>
              </a:rPr>
              <a:t>）公开位置数据。如加油站、旅馆（</a:t>
            </a:r>
            <a:r>
              <a:rPr lang="en-US" altLang="zh-CN" sz="2400">
                <a:latin typeface="Times New Roman" pitchFamily="18" charset="0"/>
                <a:cs typeface="Times New Roman" pitchFamily="18" charset="0"/>
              </a:rPr>
              <a:t>2</a:t>
            </a:r>
            <a:r>
              <a:rPr lang="zh-CN" altLang="en-US" sz="2400">
                <a:latin typeface="Times New Roman" pitchFamily="18" charset="0"/>
                <a:cs typeface="Times New Roman" pitchFamily="18" charset="0"/>
              </a:rPr>
              <a:t>）隐私位置数据。如个人位置</a:t>
            </a:r>
            <a:endParaRPr lang="zh-CN" altLang="en-US" sz="2400">
              <a:latin typeface="黑体" pitchFamily="49" charset="-122"/>
            </a:endParaRP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737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73463"/>
            <a:ext cx="727233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235D094-BCC7-4C4A-A13C-803B776C9C4C}" type="slidenum">
              <a:rPr lang="en-US" sz="1400" b="1">
                <a:solidFill>
                  <a:srgbClr val="FF3300"/>
                </a:solidFill>
                <a:effectLst>
                  <a:outerShdw blurRad="38100" dist="38100" dir="2700000" algn="tl">
                    <a:srgbClr val="C0C0C0"/>
                  </a:outerShdw>
                </a:effectLst>
              </a:rPr>
              <a:pPr algn="r">
                <a:defRPr/>
              </a:pPr>
              <a:t>71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idx="4294967295"/>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隐私度量</a:t>
            </a:r>
          </a:p>
        </p:txBody>
      </p:sp>
      <p:sp>
        <p:nvSpPr>
          <p:cNvPr id="74755" name="Rectangle 2"/>
          <p:cNvSpPr>
            <a:spLocks noChangeArrowheads="1"/>
          </p:cNvSpPr>
          <p:nvPr/>
        </p:nvSpPr>
        <p:spPr bwMode="auto">
          <a:xfrm>
            <a:off x="323850" y="1339850"/>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隐私保护方法用于实际中时并不能达到理论上的隐私保护效果，用户需要当前所用隐私保护程度的反馈</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如何评估保护隐私的技术水平是否有所提高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Wingdings" pitchFamily="2" charset="2"/>
              <a:buChar char="Ø"/>
            </a:pPr>
            <a:r>
              <a:rPr lang="zh-CN" altLang="en-US" sz="2400">
                <a:solidFill>
                  <a:srgbClr val="262673"/>
                </a:solidFill>
                <a:latin typeface="黑体" pitchFamily="49" charset="-122"/>
              </a:rPr>
              <a:t>建立一种隐私度量机制评估服务系统的隐私保护效果</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位置隐私度量、查询隐私度量</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轨迹隐私度量</a:t>
            </a:r>
            <a:endParaRPr lang="en-US" altLang="zh-CN" sz="2600">
              <a:latin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B591F01-C2A5-4B82-B320-CB1123B610E2}" type="slidenum">
              <a:rPr lang="en-US" sz="1400" b="1">
                <a:solidFill>
                  <a:srgbClr val="FF3300"/>
                </a:solidFill>
                <a:effectLst>
                  <a:outerShdw blurRad="38100" dist="38100" dir="2700000" algn="tl">
                    <a:srgbClr val="C0C0C0"/>
                  </a:outerShdw>
                </a:effectLst>
              </a:rPr>
              <a:pPr algn="r">
                <a:defRPr/>
              </a:pPr>
              <a:t>72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隐私度量</a:t>
            </a:r>
          </a:p>
        </p:txBody>
      </p:sp>
      <p:sp>
        <p:nvSpPr>
          <p:cNvPr id="9" name="Rectangle 2"/>
          <p:cNvSpPr>
            <a:spLocks noChangeArrowheads="1"/>
          </p:cNvSpPr>
          <p:nvPr/>
        </p:nvSpPr>
        <p:spPr bwMode="auto">
          <a:xfrm>
            <a:off x="611188" y="1339850"/>
            <a:ext cx="8064500" cy="2089150"/>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建立一个融合攻击者背景知识的统一隐私度量框架，提出一些新的指标</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75780" name="Line 4"/>
          <p:cNvSpPr>
            <a:spLocks noChangeShapeType="1"/>
          </p:cNvSpPr>
          <p:nvPr/>
        </p:nvSpPr>
        <p:spPr bwMode="auto">
          <a:xfrm flipV="1">
            <a:off x="827088" y="1700213"/>
            <a:ext cx="7416800" cy="42862"/>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7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Arial" charset="0"/>
              <a:ea typeface="宋体" pitchFamily="2" charset="-122"/>
            </a:endParaRPr>
          </a:p>
        </p:txBody>
      </p:sp>
      <p:graphicFrame>
        <p:nvGraphicFramePr>
          <p:cNvPr id="75782" name="对象 2"/>
          <p:cNvGraphicFramePr>
            <a:graphicFrameLocks noChangeAspect="1"/>
          </p:cNvGraphicFramePr>
          <p:nvPr/>
        </p:nvGraphicFramePr>
        <p:xfrm>
          <a:off x="1733550" y="3330575"/>
          <a:ext cx="5676900" cy="3267075"/>
        </p:xfrm>
        <a:graphic>
          <a:graphicData uri="http://schemas.openxmlformats.org/presentationml/2006/ole">
            <mc:AlternateContent xmlns:mc="http://schemas.openxmlformats.org/markup-compatibility/2006">
              <mc:Choice xmlns:v="urn:schemas-microsoft-com:vml" Requires="v">
                <p:oleObj spid="_x0000_s75791" name="Visio" r:id="rId4" imgW="7653634" imgH="4746782" progId="Visio.Drawing.11">
                  <p:embed/>
                </p:oleObj>
              </mc:Choice>
              <mc:Fallback>
                <p:oleObj name="Visio" r:id="rId4" imgW="7653634" imgH="4746782"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3330575"/>
                        <a:ext cx="56769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65EC29E-AF00-4A86-9F60-CB9FE879ADBA}" type="slidenum">
              <a:rPr lang="en-US" sz="1400" b="1">
                <a:solidFill>
                  <a:srgbClr val="FF3300"/>
                </a:solidFill>
                <a:effectLst>
                  <a:outerShdw blurRad="38100" dist="38100" dir="2700000" algn="tl">
                    <a:srgbClr val="C0C0C0"/>
                  </a:outerShdw>
                </a:effectLst>
              </a:rPr>
              <a:pPr algn="r">
                <a:defRPr/>
              </a:pPr>
              <a:t>73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24C0BC7-B4A9-4858-B8C7-45634340DA94}" type="slidenum">
              <a:rPr lang="en-US" sz="1400" b="1">
                <a:solidFill>
                  <a:srgbClr val="FF3300"/>
                </a:solidFill>
                <a:effectLst>
                  <a:outerShdw blurRad="38100" dist="38100" dir="2700000" algn="tl">
                    <a:srgbClr val="C0C0C0"/>
                  </a:outerShdw>
                </a:effectLst>
              </a:rPr>
              <a:pPr algn="r">
                <a:defRPr/>
              </a:pPr>
              <a:t>74</a:t>
            </a:fld>
            <a:endParaRPr lang="en-US" sz="1400" b="1" dirty="0">
              <a:solidFill>
                <a:srgbClr val="FF3300"/>
              </a:solidFill>
              <a:effectLst>
                <a:outerShdw blurRad="38100" dist="38100" dir="2700000" algn="tl">
                  <a:srgbClr val="C0C0C0"/>
                </a:outerShdw>
              </a:effectLst>
            </a:endParaRPr>
          </a:p>
        </p:txBody>
      </p:sp>
      <p:sp>
        <p:nvSpPr>
          <p:cNvPr id="7680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smtClean="0">
                <a:solidFill>
                  <a:schemeClr val="tx1">
                    <a:lumMod val="95000"/>
                    <a:lumOff val="5000"/>
                  </a:schemeClr>
                </a:solidFill>
                <a:ea typeface="+mn-ea"/>
                <a:cs typeface="+mn-cs"/>
              </a:rPr>
              <a:t>基本概念</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数据隐私</a:t>
            </a:r>
            <a:endParaRPr lang="en-US" altLang="zh-CN" sz="2800" b="0" dirty="0" smtClean="0">
              <a:solidFill>
                <a:schemeClr val="tx1">
                  <a:lumMod val="95000"/>
                  <a:lumOff val="5000"/>
                </a:schemeClr>
              </a:solidFill>
              <a:ea typeface="+mn-ea"/>
              <a:cs typeface="+mn-cs"/>
            </a:endParaRPr>
          </a:p>
          <a:p>
            <a:pPr>
              <a:defRPr/>
            </a:pPr>
            <a:r>
              <a:rPr lang="zh-CN" altLang="zh-CN" dirty="0" smtClean="0">
                <a:latin typeface="+mj-ea"/>
                <a:ea typeface="+mj-ea"/>
              </a:rPr>
              <a:t>外包</a:t>
            </a:r>
            <a:r>
              <a:rPr lang="zh-CN" altLang="zh-CN" dirty="0">
                <a:latin typeface="+mj-ea"/>
                <a:ea typeface="+mj-ea"/>
              </a:rPr>
              <a:t>计算模式下的数据</a:t>
            </a:r>
            <a:r>
              <a:rPr lang="zh-CN" altLang="zh-CN" dirty="0" smtClean="0">
                <a:latin typeface="+mj-ea"/>
                <a:ea typeface="+mj-ea"/>
              </a:rPr>
              <a:t>隐私具有</a:t>
            </a:r>
            <a:r>
              <a:rPr lang="zh-CN" altLang="zh-CN" dirty="0">
                <a:latin typeface="+mj-ea"/>
                <a:ea typeface="+mj-ea"/>
              </a:rPr>
              <a:t>以下两个独有的特点：（</a:t>
            </a:r>
            <a:r>
              <a:rPr lang="en-US" altLang="zh-CN" dirty="0">
                <a:latin typeface="+mj-ea"/>
                <a:ea typeface="+mj-ea"/>
              </a:rPr>
              <a:t>1</a:t>
            </a:r>
            <a:r>
              <a:rPr lang="zh-CN" altLang="zh-CN" dirty="0">
                <a:latin typeface="+mj-ea"/>
                <a:ea typeface="+mj-ea"/>
              </a:rPr>
              <a:t>）外包计算模式下的数据隐私是一种广义的隐私，其主体包括自然人和法人（企业）；（</a:t>
            </a:r>
            <a:r>
              <a:rPr lang="en-US" altLang="zh-CN" dirty="0">
                <a:latin typeface="+mj-ea"/>
                <a:ea typeface="+mj-ea"/>
              </a:rPr>
              <a:t>2</a:t>
            </a:r>
            <a:r>
              <a:rPr lang="zh-CN" altLang="zh-CN" dirty="0">
                <a:latin typeface="+mj-ea"/>
                <a:ea typeface="+mj-ea"/>
              </a:rPr>
              <a:t>）传统网络中的隐私问题主要发生在信息传输和存储的过程中，外包计算模式下不仅要考虑数据传输和存储中的隐私问题，还要考虑数据计算和检索过程中可能出现的隐私泄露</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5" name="Rectangle 1"/>
          <p:cNvSpPr>
            <a:spLocks noChangeArrowheads="1"/>
          </p:cNvSpPr>
          <p:nvPr/>
        </p:nvSpPr>
        <p:spPr bwMode="auto">
          <a:xfrm>
            <a:off x="2124075" y="4322763"/>
            <a:ext cx="4103688" cy="368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smtClean="0"/>
              <a:t>4-4  4-</a:t>
            </a:r>
            <a:r>
              <a:rPr lang="zh-CN" altLang="en-US" sz="1800" dirty="0" smtClean="0"/>
              <a:t>匿名数据</a:t>
            </a:r>
          </a:p>
        </p:txBody>
      </p:sp>
    </p:spTree>
  </p:cSld>
  <p:clrMapOvr>
    <a:masterClrMapping/>
  </p:clrMapOvr>
  <p:transition spd="med">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1323592-A335-4702-9D0D-B550EF94A1B4}" type="slidenum">
              <a:rPr lang="en-US" sz="1400" b="1">
                <a:solidFill>
                  <a:srgbClr val="FF3300"/>
                </a:solidFill>
                <a:effectLst>
                  <a:outerShdw blurRad="38100" dist="38100" dir="2700000" algn="tl">
                    <a:srgbClr val="C0C0C0"/>
                  </a:outerShdw>
                </a:effectLst>
              </a:rPr>
              <a:pPr algn="r">
                <a:defRPr/>
              </a:pPr>
              <a:t>75</a:t>
            </a:fld>
            <a:endParaRPr lang="en-US" sz="1400" b="1" dirty="0">
              <a:solidFill>
                <a:srgbClr val="FF3300"/>
              </a:solidFill>
              <a:effectLst>
                <a:outerShdw blurRad="38100" dist="38100" dir="2700000" algn="tl">
                  <a:srgbClr val="C0C0C0"/>
                </a:outerShdw>
              </a:effectLst>
            </a:endParaRPr>
          </a:p>
        </p:txBody>
      </p:sp>
      <p:sp>
        <p:nvSpPr>
          <p:cNvPr id="7782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smtClean="0">
                <a:solidFill>
                  <a:schemeClr val="tx1">
                    <a:lumMod val="95000"/>
                    <a:lumOff val="5000"/>
                  </a:schemeClr>
                </a:solidFill>
                <a:ea typeface="+mn-ea"/>
                <a:cs typeface="+mn-cs"/>
              </a:rPr>
              <a:t>基本概念</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zh-CN" sz="2800" b="0" dirty="0" smtClean="0">
                <a:solidFill>
                  <a:schemeClr val="tx1">
                    <a:lumMod val="95000"/>
                    <a:lumOff val="5000"/>
                  </a:schemeClr>
                </a:solidFill>
                <a:ea typeface="+mn-ea"/>
                <a:cs typeface="+mn-cs"/>
              </a:rPr>
              <a:t>支持</a:t>
            </a:r>
            <a:r>
              <a:rPr lang="zh-CN" altLang="zh-CN" sz="2800" b="0" dirty="0">
                <a:solidFill>
                  <a:schemeClr val="tx1">
                    <a:lumMod val="95000"/>
                    <a:lumOff val="5000"/>
                  </a:schemeClr>
                </a:solidFill>
                <a:ea typeface="+mn-ea"/>
                <a:cs typeface="+mn-cs"/>
              </a:rPr>
              <a:t>计算的加密技术</a:t>
            </a:r>
            <a:endParaRPr lang="en-US" altLang="zh-CN" sz="2800" b="0" dirty="0">
              <a:solidFill>
                <a:schemeClr val="tx1">
                  <a:lumMod val="95000"/>
                  <a:lumOff val="5000"/>
                </a:schemeClr>
              </a:solidFill>
              <a:ea typeface="+mn-ea"/>
              <a:cs typeface="+mn-cs"/>
            </a:endParaRPr>
          </a:p>
          <a:p>
            <a:pPr>
              <a:defRPr/>
            </a:pPr>
            <a:r>
              <a:rPr lang="zh-CN" altLang="zh-CN" dirty="0"/>
              <a:t>支持计算的加密</a:t>
            </a:r>
            <a:r>
              <a:rPr lang="zh-CN" altLang="zh-CN" dirty="0" smtClean="0"/>
              <a:t>技术</a:t>
            </a:r>
            <a:r>
              <a:rPr lang="zh-CN" altLang="en-US" dirty="0" smtClean="0"/>
              <a:t>。</a:t>
            </a:r>
            <a:r>
              <a:rPr lang="zh-CN" altLang="zh-CN" dirty="0" smtClean="0">
                <a:latin typeface="+mj-ea"/>
                <a:ea typeface="+mj-ea"/>
              </a:rPr>
              <a:t>能</a:t>
            </a:r>
            <a:r>
              <a:rPr lang="zh-CN" altLang="zh-CN" dirty="0">
                <a:latin typeface="+mj-ea"/>
                <a:ea typeface="+mj-ea"/>
              </a:rPr>
              <a:t>满足支持隐私保护的计算模式的要求，通过加密手段保证数据的机密性，同时密文能支持某些计算功能的加密方案的统称</a:t>
            </a:r>
            <a:r>
              <a:rPr lang="zh-CN" altLang="zh-CN" dirty="0" smtClean="0">
                <a:latin typeface="+mj-ea"/>
                <a:ea typeface="+mj-ea"/>
              </a:rPr>
              <a:t>。</a:t>
            </a:r>
            <a:endParaRPr lang="en-US" altLang="zh-CN" dirty="0" smtClean="0">
              <a:latin typeface="+mj-ea"/>
              <a:ea typeface="+mj-ea"/>
            </a:endParaRPr>
          </a:p>
          <a:p>
            <a:pPr>
              <a:defRPr/>
            </a:pPr>
            <a:r>
              <a:rPr lang="zh-CN" altLang="zh-CN" dirty="0"/>
              <a:t>支持计算的加密</a:t>
            </a:r>
            <a:r>
              <a:rPr lang="zh-CN" altLang="zh-CN" dirty="0" smtClean="0"/>
              <a:t>方案</a:t>
            </a:r>
            <a:r>
              <a:rPr lang="zh-CN" altLang="en-US" dirty="0" smtClean="0"/>
              <a:t>。</a:t>
            </a:r>
            <a:r>
              <a:rPr lang="zh-CN" altLang="en-US" dirty="0">
                <a:latin typeface="+mj-ea"/>
                <a:ea typeface="+mj-ea"/>
              </a:rPr>
              <a:t>（</a:t>
            </a:r>
            <a:r>
              <a:rPr lang="en-US" altLang="zh-CN" dirty="0">
                <a:latin typeface="+mj-ea"/>
                <a:ea typeface="+mj-ea"/>
              </a:rPr>
              <a:t>1</a:t>
            </a:r>
            <a:r>
              <a:rPr lang="zh-CN" altLang="en-US" dirty="0">
                <a:latin typeface="+mj-ea"/>
                <a:ea typeface="+mj-ea"/>
              </a:rPr>
              <a:t>）</a:t>
            </a:r>
            <a:r>
              <a:rPr lang="zh-CN" altLang="zh-CN" dirty="0" smtClean="0">
                <a:latin typeface="+mj-ea"/>
                <a:ea typeface="+mj-ea"/>
              </a:rPr>
              <a:t>密钥</a:t>
            </a:r>
            <a:r>
              <a:rPr lang="zh-CN" altLang="zh-CN" dirty="0">
                <a:latin typeface="+mj-ea"/>
                <a:ea typeface="+mj-ea"/>
              </a:rPr>
              <a:t>生成算法</a:t>
            </a:r>
            <a:r>
              <a:rPr lang="en-US" altLang="zh-CN" dirty="0">
                <a:latin typeface="+mj-ea"/>
                <a:ea typeface="+mj-ea"/>
              </a:rPr>
              <a:t>Gen</a:t>
            </a:r>
            <a:r>
              <a:rPr lang="zh-CN" altLang="zh-CN" dirty="0">
                <a:latin typeface="+mj-ea"/>
                <a:ea typeface="+mj-ea"/>
              </a:rPr>
              <a:t>为用户</a:t>
            </a:r>
            <a:r>
              <a:rPr lang="en-US" altLang="zh-CN" dirty="0">
                <a:latin typeface="+mj-ea"/>
                <a:ea typeface="+mj-ea"/>
              </a:rPr>
              <a:t>U</a:t>
            </a:r>
            <a:r>
              <a:rPr lang="zh-CN" altLang="zh-CN" dirty="0">
                <a:latin typeface="+mj-ea"/>
                <a:ea typeface="+mj-ea"/>
              </a:rPr>
              <a:t>产生密钥</a:t>
            </a:r>
            <a:r>
              <a:rPr lang="en-US" altLang="zh-CN" dirty="0" smtClean="0">
                <a:latin typeface="+mj-ea"/>
                <a:ea typeface="+mj-ea"/>
              </a:rPr>
              <a:t>Key</a:t>
            </a:r>
            <a:r>
              <a:rPr lang="zh-CN" altLang="zh-CN" dirty="0" smtClean="0">
                <a:latin typeface="+mj-ea"/>
                <a:ea typeface="+mj-ea"/>
              </a:rPr>
              <a:t>；</a:t>
            </a:r>
            <a:r>
              <a:rPr lang="zh-CN" altLang="en-US" dirty="0" smtClean="0">
                <a:latin typeface="+mj-ea"/>
                <a:ea typeface="+mj-ea"/>
              </a:rPr>
              <a:t>（</a:t>
            </a:r>
            <a:r>
              <a:rPr lang="en-US" altLang="zh-CN" dirty="0" smtClean="0">
                <a:latin typeface="+mj-ea"/>
                <a:ea typeface="+mj-ea"/>
              </a:rPr>
              <a:t>2</a:t>
            </a:r>
            <a:r>
              <a:rPr lang="zh-CN" altLang="en-US" dirty="0" smtClean="0">
                <a:latin typeface="+mj-ea"/>
                <a:ea typeface="+mj-ea"/>
              </a:rPr>
              <a:t>）</a:t>
            </a:r>
            <a:r>
              <a:rPr lang="zh-CN" altLang="zh-CN" dirty="0" smtClean="0">
                <a:latin typeface="+mj-ea"/>
                <a:ea typeface="+mj-ea"/>
              </a:rPr>
              <a:t>加密算法</a:t>
            </a:r>
            <a:r>
              <a:rPr lang="en-US" altLang="zh-CN" dirty="0" err="1">
                <a:latin typeface="+mj-ea"/>
                <a:ea typeface="+mj-ea"/>
              </a:rPr>
              <a:t>Enc</a:t>
            </a:r>
            <a:r>
              <a:rPr lang="zh-CN" altLang="zh-CN" dirty="0">
                <a:latin typeface="+mj-ea"/>
                <a:ea typeface="+mj-ea"/>
              </a:rPr>
              <a:t>可能为概率</a:t>
            </a:r>
            <a:r>
              <a:rPr lang="zh-CN" altLang="zh-CN" dirty="0" smtClean="0">
                <a:latin typeface="+mj-ea"/>
                <a:ea typeface="+mj-ea"/>
              </a:rPr>
              <a:t>算法；</a:t>
            </a:r>
            <a:r>
              <a:rPr lang="zh-CN" altLang="en-US" dirty="0" smtClean="0">
                <a:latin typeface="+mj-ea"/>
                <a:ea typeface="+mj-ea"/>
              </a:rPr>
              <a:t>（</a:t>
            </a:r>
            <a:r>
              <a:rPr lang="en-US" altLang="zh-CN" dirty="0" smtClean="0">
                <a:latin typeface="+mj-ea"/>
                <a:ea typeface="+mj-ea"/>
              </a:rPr>
              <a:t>3</a:t>
            </a:r>
            <a:r>
              <a:rPr lang="zh-CN" altLang="en-US" dirty="0" smtClean="0">
                <a:latin typeface="+mj-ea"/>
                <a:ea typeface="+mj-ea"/>
              </a:rPr>
              <a:t>）</a:t>
            </a:r>
            <a:r>
              <a:rPr lang="zh-CN" altLang="zh-CN" dirty="0" smtClean="0">
                <a:latin typeface="+mj-ea"/>
                <a:ea typeface="+mj-ea"/>
              </a:rPr>
              <a:t>解密</a:t>
            </a:r>
            <a:r>
              <a:rPr lang="zh-CN" altLang="zh-CN" dirty="0">
                <a:latin typeface="+mj-ea"/>
                <a:ea typeface="+mj-ea"/>
              </a:rPr>
              <a:t>算法</a:t>
            </a:r>
            <a:r>
              <a:rPr lang="en-US" altLang="zh-CN" dirty="0">
                <a:latin typeface="+mj-ea"/>
                <a:ea typeface="+mj-ea"/>
              </a:rPr>
              <a:t>Dec</a:t>
            </a:r>
            <a:r>
              <a:rPr lang="zh-CN" altLang="zh-CN" dirty="0">
                <a:latin typeface="+mj-ea"/>
                <a:ea typeface="+mj-ea"/>
              </a:rPr>
              <a:t>为确定</a:t>
            </a:r>
            <a:r>
              <a:rPr lang="zh-CN" altLang="zh-CN" dirty="0" smtClean="0">
                <a:latin typeface="+mj-ea"/>
                <a:ea typeface="+mj-ea"/>
              </a:rPr>
              <a:t>算法</a:t>
            </a:r>
            <a:r>
              <a:rPr lang="zh-CN" altLang="en-US" dirty="0" smtClean="0">
                <a:latin typeface="+mj-ea"/>
                <a:ea typeface="+mj-ea"/>
              </a:rPr>
              <a:t>。（</a:t>
            </a:r>
            <a:r>
              <a:rPr lang="en-US" altLang="zh-CN" dirty="0" smtClean="0">
                <a:latin typeface="+mj-ea"/>
                <a:ea typeface="+mj-ea"/>
              </a:rPr>
              <a:t>4</a:t>
            </a:r>
            <a:r>
              <a:rPr lang="zh-CN" altLang="en-US" dirty="0" smtClean="0">
                <a:latin typeface="+mj-ea"/>
                <a:ea typeface="+mj-ea"/>
              </a:rPr>
              <a:t>）</a:t>
            </a:r>
            <a:r>
              <a:rPr lang="zh-CN" altLang="zh-CN" dirty="0" smtClean="0">
                <a:latin typeface="+mj-ea"/>
                <a:ea typeface="+mj-ea"/>
              </a:rPr>
              <a:t>密文</a:t>
            </a:r>
            <a:r>
              <a:rPr lang="zh-CN" altLang="zh-CN" dirty="0">
                <a:latin typeface="+mj-ea"/>
                <a:ea typeface="+mj-ea"/>
              </a:rPr>
              <a:t>计算算法</a:t>
            </a:r>
            <a:r>
              <a:rPr lang="en-US" altLang="zh-CN" dirty="0">
                <a:latin typeface="+mj-ea"/>
                <a:ea typeface="+mj-ea"/>
              </a:rPr>
              <a:t>Cal</a:t>
            </a:r>
            <a:r>
              <a:rPr lang="zh-CN" altLang="zh-CN" dirty="0">
                <a:latin typeface="+mj-ea"/>
                <a:ea typeface="+mj-ea"/>
              </a:rPr>
              <a:t>可能为概率</a:t>
            </a:r>
            <a:r>
              <a:rPr lang="zh-CN" altLang="zh-CN" dirty="0" smtClean="0">
                <a:latin typeface="+mj-ea"/>
                <a:ea typeface="+mj-ea"/>
              </a:rPr>
              <a:t>算法。</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D44434A-8AF3-44BD-9683-C16B990499FB}" type="slidenum">
              <a:rPr lang="en-US" sz="1400" b="1">
                <a:solidFill>
                  <a:srgbClr val="FF3300"/>
                </a:solidFill>
                <a:effectLst>
                  <a:outerShdw blurRad="38100" dist="38100" dir="2700000" algn="tl">
                    <a:srgbClr val="C0C0C0"/>
                  </a:outerShdw>
                </a:effectLst>
              </a:rPr>
              <a:pPr algn="r">
                <a:defRPr/>
              </a:pPr>
              <a:t>76</a:t>
            </a:fld>
            <a:endParaRPr lang="en-US" sz="1400" b="1" dirty="0">
              <a:solidFill>
                <a:srgbClr val="FF3300"/>
              </a:solidFill>
              <a:effectLst>
                <a:outerShdw blurRad="38100" dist="38100" dir="2700000" algn="tl">
                  <a:srgbClr val="C0C0C0"/>
                </a:outerShdw>
              </a:effectLst>
            </a:endParaRPr>
          </a:p>
        </p:txBody>
      </p:sp>
      <p:sp>
        <p:nvSpPr>
          <p:cNvPr id="7885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a:solidFill>
                  <a:schemeClr val="tx1">
                    <a:lumMod val="95000"/>
                    <a:lumOff val="5000"/>
                  </a:schemeClr>
                </a:solidFill>
                <a:ea typeface="+mn-ea"/>
                <a:cs typeface="+mn-cs"/>
              </a:rPr>
              <a:t>隐私威胁</a:t>
            </a:r>
            <a:r>
              <a:rPr lang="zh-CN" altLang="en-US" sz="2800" b="0" dirty="0" smtClean="0">
                <a:solidFill>
                  <a:schemeClr val="tx1">
                    <a:lumMod val="95000"/>
                    <a:lumOff val="5000"/>
                  </a:schemeClr>
                </a:solidFill>
                <a:ea typeface="+mn-ea"/>
                <a:cs typeface="+mn-cs"/>
              </a:rPr>
              <a:t>模型</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7" name="Rectangle 3"/>
          <p:cNvSpPr>
            <a:spLocks noChangeArrowheads="1"/>
          </p:cNvSpPr>
          <p:nvPr/>
        </p:nvSpPr>
        <p:spPr bwMode="auto">
          <a:xfrm>
            <a:off x="3188633" y="5987048"/>
            <a:ext cx="3057247"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lgn="ctr" eaLnBrk="0" hangingPunct="0">
              <a:defRPr/>
            </a:pPr>
            <a:r>
              <a:rPr lang="zh-CN" altLang="en-US" sz="1600" dirty="0" smtClean="0"/>
              <a:t>外包</a:t>
            </a:r>
            <a:r>
              <a:rPr lang="zh-CN" altLang="en-US" sz="1600" dirty="0"/>
              <a:t>计算模式下的隐私威胁模型</a:t>
            </a:r>
          </a:p>
        </p:txBody>
      </p:sp>
      <p:pic>
        <p:nvPicPr>
          <p:cNvPr id="7886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22419"/>
            <a:ext cx="5160311" cy="39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43AAE95-5739-4823-8C61-32C0CAEEBC52}" type="slidenum">
              <a:rPr lang="en-US" sz="1400" b="1">
                <a:solidFill>
                  <a:srgbClr val="FF3300"/>
                </a:solidFill>
                <a:effectLst>
                  <a:outerShdw blurRad="38100" dist="38100" dir="2700000" algn="tl">
                    <a:srgbClr val="C0C0C0"/>
                  </a:outerShdw>
                </a:effectLst>
              </a:rPr>
              <a:pPr algn="r">
                <a:defRPr/>
              </a:pPr>
              <a:t>77</a:t>
            </a:fld>
            <a:endParaRPr lang="en-US" sz="1400" b="1" dirty="0">
              <a:solidFill>
                <a:srgbClr val="FF3300"/>
              </a:solidFill>
              <a:effectLst>
                <a:outerShdw blurRad="38100" dist="38100" dir="2700000" algn="tl">
                  <a:srgbClr val="C0C0C0"/>
                </a:outerShdw>
              </a:effectLst>
            </a:endParaRPr>
          </a:p>
        </p:txBody>
      </p:sp>
      <p:sp>
        <p:nvSpPr>
          <p:cNvPr id="79875"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a:solidFill>
                  <a:schemeClr val="tx1">
                    <a:lumMod val="95000"/>
                    <a:lumOff val="5000"/>
                  </a:schemeClr>
                </a:solidFill>
                <a:ea typeface="+mn-ea"/>
                <a:cs typeface="+mn-cs"/>
              </a:rPr>
              <a:t>隐私威胁</a:t>
            </a:r>
            <a:r>
              <a:rPr lang="zh-CN" altLang="en-US" sz="2800" b="0" dirty="0" smtClean="0">
                <a:solidFill>
                  <a:schemeClr val="tx1">
                    <a:lumMod val="95000"/>
                    <a:lumOff val="5000"/>
                  </a:schemeClr>
                </a:solidFill>
                <a:ea typeface="+mn-ea"/>
                <a:cs typeface="+mn-cs"/>
              </a:rPr>
              <a:t>模型</a:t>
            </a:r>
            <a:endParaRPr lang="en-US" altLang="zh-CN" sz="2800" b="0" dirty="0">
              <a:solidFill>
                <a:schemeClr val="tx1">
                  <a:lumMod val="95000"/>
                  <a:lumOff val="5000"/>
                </a:schemeClr>
              </a:solidFill>
              <a:ea typeface="+mn-ea"/>
              <a:cs typeface="+mn-cs"/>
            </a:endParaRPr>
          </a:p>
          <a:p>
            <a:pPr>
              <a:defRPr/>
            </a:pPr>
            <a:r>
              <a:rPr lang="zh-CN" altLang="zh-CN" sz="2600" dirty="0">
                <a:latin typeface="+mj-ea"/>
                <a:ea typeface="+mj-ea"/>
              </a:rPr>
              <a:t>数据从数据拥有者传递到服务提供者的过程中，外部攻击者可以通过窃听的方式盗取数据</a:t>
            </a:r>
            <a:r>
              <a:rPr lang="zh-CN" altLang="zh-CN" sz="2600" dirty="0"/>
              <a:t>；</a:t>
            </a:r>
          </a:p>
          <a:p>
            <a:pPr>
              <a:defRPr/>
            </a:pPr>
            <a:r>
              <a:rPr lang="zh-CN" altLang="zh-CN" sz="2600" dirty="0">
                <a:latin typeface="+mj-ea"/>
                <a:ea typeface="+mj-ea"/>
              </a:rPr>
              <a:t>外部攻击者</a:t>
            </a:r>
            <a:r>
              <a:rPr lang="zh-CN" altLang="zh-CN" sz="2600" dirty="0" smtClean="0">
                <a:latin typeface="+mj-ea"/>
                <a:ea typeface="+mj-ea"/>
              </a:rPr>
              <a:t>可通过</a:t>
            </a:r>
            <a:r>
              <a:rPr lang="zh-CN" altLang="zh-CN" sz="2600" dirty="0">
                <a:latin typeface="+mj-ea"/>
                <a:ea typeface="+mj-ea"/>
              </a:rPr>
              <a:t>无授权的访问、木马和钓鱼软件等方式来破坏服务提供者对用户数据和程序的保护</a:t>
            </a:r>
            <a:r>
              <a:rPr lang="zh-CN" altLang="zh-CN" sz="2600" dirty="0" smtClean="0">
                <a:latin typeface="+mj-ea"/>
                <a:ea typeface="+mj-ea"/>
              </a:rPr>
              <a:t>，实现</a:t>
            </a:r>
            <a:r>
              <a:rPr lang="zh-CN" altLang="zh-CN" sz="2600" dirty="0">
                <a:latin typeface="+mj-ea"/>
                <a:ea typeface="+mj-ea"/>
              </a:rPr>
              <a:t>非法访问</a:t>
            </a:r>
            <a:r>
              <a:rPr lang="zh-CN" altLang="zh-CN" sz="2600" dirty="0" smtClean="0">
                <a:latin typeface="+mj-ea"/>
                <a:ea typeface="+mj-ea"/>
              </a:rPr>
              <a:t>。</a:t>
            </a:r>
            <a:endParaRPr lang="en-US" altLang="zh-CN" sz="2600" dirty="0" smtClean="0">
              <a:latin typeface="+mj-ea"/>
              <a:ea typeface="+mj-ea"/>
            </a:endParaRPr>
          </a:p>
          <a:p>
            <a:pPr>
              <a:defRPr/>
            </a:pPr>
            <a:r>
              <a:rPr lang="zh-CN" altLang="zh-CN" sz="2600" dirty="0">
                <a:latin typeface="+mj-ea"/>
                <a:ea typeface="+mj-ea"/>
              </a:rPr>
              <a:t>外部攻击者</a:t>
            </a:r>
            <a:r>
              <a:rPr lang="zh-CN" altLang="zh-CN" sz="2600" dirty="0" smtClean="0">
                <a:latin typeface="+mj-ea"/>
                <a:ea typeface="+mj-ea"/>
              </a:rPr>
              <a:t>可通过</a:t>
            </a:r>
            <a:r>
              <a:rPr lang="zh-CN" altLang="zh-CN" sz="2600" dirty="0">
                <a:latin typeface="+mj-ea"/>
                <a:ea typeface="+mj-ea"/>
              </a:rPr>
              <a:t>观察用户发出的请求，从而获得用户的习惯、目的等隐私信息</a:t>
            </a:r>
            <a:r>
              <a:rPr lang="zh-CN" altLang="zh-CN" sz="2600" dirty="0" smtClean="0">
                <a:latin typeface="+mj-ea"/>
                <a:ea typeface="+mj-ea"/>
              </a:rPr>
              <a:t>。</a:t>
            </a:r>
            <a:endParaRPr lang="en-US" altLang="zh-CN" sz="2600" dirty="0" smtClean="0">
              <a:latin typeface="+mj-ea"/>
              <a:ea typeface="+mj-ea"/>
            </a:endParaRPr>
          </a:p>
          <a:p>
            <a:pPr>
              <a:defRPr/>
            </a:pPr>
            <a:r>
              <a:rPr lang="zh-CN" altLang="zh-CN" sz="2600" dirty="0">
                <a:latin typeface="+mj-ea"/>
                <a:ea typeface="+mj-ea"/>
              </a:rPr>
              <a:t>由于数据拥有者的数据存放在服务提供者的存储介质上，程序运行在服务提供者的服务器中，因此内部攻击者要发起攻击更为容易</a:t>
            </a:r>
            <a:r>
              <a:rPr lang="zh-CN" altLang="zh-CN" dirty="0">
                <a:latin typeface="+mj-ea"/>
                <a:ea typeface="+mj-ea"/>
              </a:rPr>
              <a:t>。</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17E10CD-8675-4339-875E-878654EF2535}" type="slidenum">
              <a:rPr lang="en-US" sz="1400" b="1">
                <a:solidFill>
                  <a:srgbClr val="FF3300"/>
                </a:solidFill>
                <a:effectLst>
                  <a:outerShdw blurRad="38100" dist="38100" dir="2700000" algn="tl">
                    <a:srgbClr val="C0C0C0"/>
                  </a:outerShdw>
                </a:effectLst>
              </a:rPr>
              <a:pPr algn="r">
                <a:defRPr/>
              </a:pPr>
              <a:t>78</a:t>
            </a:fld>
            <a:endParaRPr lang="en-US" sz="1400" b="1" dirty="0">
              <a:solidFill>
                <a:srgbClr val="FF3300"/>
              </a:solidFill>
              <a:effectLst>
                <a:outerShdw blurRad="38100" dist="38100" dir="2700000" algn="tl">
                  <a:srgbClr val="C0C0C0"/>
                </a:outerShdw>
              </a:effectLst>
            </a:endParaRPr>
          </a:p>
        </p:txBody>
      </p:sp>
      <p:sp>
        <p:nvSpPr>
          <p:cNvPr id="80899"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sz="2600" dirty="0" smtClean="0"/>
              <a:t>外包数据加密计算模型</a:t>
            </a:r>
            <a:endParaRPr lang="en-US" altLang="zh-CN" sz="2600" dirty="0" smtClean="0"/>
          </a:p>
          <a:p>
            <a:pPr marL="0" indent="0">
              <a:buFontTx/>
              <a:buNone/>
              <a:defRPr/>
            </a:pPr>
            <a:r>
              <a:rPr lang="en-US" altLang="zh-CN" sz="2400" dirty="0" smtClean="0"/>
              <a:t>     </a:t>
            </a:r>
            <a:r>
              <a:rPr lang="zh-CN" altLang="zh-CN" sz="2400" dirty="0" smtClean="0">
                <a:latin typeface="+mj-ea"/>
                <a:ea typeface="+mj-ea"/>
              </a:rPr>
              <a:t>加密</a:t>
            </a:r>
            <a:r>
              <a:rPr lang="zh-CN" altLang="zh-CN" sz="2400" dirty="0">
                <a:latin typeface="+mj-ea"/>
                <a:ea typeface="+mj-ea"/>
              </a:rPr>
              <a:t>检索涉及到的三类实体分别为：</a:t>
            </a:r>
            <a:r>
              <a:rPr lang="en-US" altLang="zh-CN" sz="2400" dirty="0">
                <a:latin typeface="+mj-ea"/>
                <a:ea typeface="+mj-ea"/>
              </a:rPr>
              <a:t>1. </a:t>
            </a:r>
            <a:r>
              <a:rPr lang="zh-CN" altLang="zh-CN" sz="2400" dirty="0">
                <a:latin typeface="+mj-ea"/>
                <a:ea typeface="+mj-ea"/>
              </a:rPr>
              <a:t>数据</a:t>
            </a:r>
            <a:r>
              <a:rPr lang="zh-CN" altLang="zh-CN" sz="2400" dirty="0" smtClean="0">
                <a:latin typeface="+mj-ea"/>
                <a:ea typeface="+mj-ea"/>
              </a:rPr>
              <a:t>拥有者</a:t>
            </a:r>
            <a:r>
              <a:rPr lang="zh-CN" altLang="en-US" sz="2400" dirty="0" smtClean="0">
                <a:latin typeface="+mj-ea"/>
                <a:ea typeface="+mj-ea"/>
              </a:rPr>
              <a:t>；</a:t>
            </a:r>
            <a:r>
              <a:rPr lang="en-US" altLang="zh-CN" sz="2400" dirty="0" smtClean="0">
                <a:latin typeface="+mj-ea"/>
                <a:ea typeface="+mj-ea"/>
              </a:rPr>
              <a:t>2</a:t>
            </a:r>
            <a:r>
              <a:rPr lang="en-US" altLang="zh-CN" sz="2400" dirty="0">
                <a:latin typeface="+mj-ea"/>
                <a:ea typeface="+mj-ea"/>
              </a:rPr>
              <a:t>. </a:t>
            </a:r>
            <a:r>
              <a:rPr lang="zh-CN" altLang="zh-CN" sz="2400" dirty="0">
                <a:latin typeface="+mj-ea"/>
                <a:ea typeface="+mj-ea"/>
              </a:rPr>
              <a:t>被授权的数据使用</a:t>
            </a:r>
            <a:r>
              <a:rPr lang="zh-CN" altLang="zh-CN" sz="2400" dirty="0" smtClean="0">
                <a:latin typeface="+mj-ea"/>
                <a:ea typeface="+mj-ea"/>
              </a:rPr>
              <a:t>者</a:t>
            </a:r>
            <a:r>
              <a:rPr lang="zh-CN" altLang="en-US" sz="2400" dirty="0" smtClean="0">
                <a:latin typeface="+mj-ea"/>
                <a:ea typeface="+mj-ea"/>
              </a:rPr>
              <a:t>；</a:t>
            </a:r>
            <a:r>
              <a:rPr lang="en-US" altLang="zh-CN" sz="2400" dirty="0" smtClean="0">
                <a:latin typeface="+mj-ea"/>
                <a:ea typeface="+mj-ea"/>
              </a:rPr>
              <a:t>3</a:t>
            </a:r>
            <a:r>
              <a:rPr lang="en-US" altLang="zh-CN" sz="2400" dirty="0">
                <a:latin typeface="+mj-ea"/>
                <a:ea typeface="+mj-ea"/>
              </a:rPr>
              <a:t>. </a:t>
            </a:r>
            <a:r>
              <a:rPr lang="zh-CN" altLang="zh-CN" sz="2400" dirty="0">
                <a:latin typeface="+mj-ea"/>
                <a:ea typeface="+mj-ea"/>
              </a:rPr>
              <a:t>云端服务器。数据拥有者想要将其拥有的资料存储在租用的云存储服务器端，以供被授权的数据使用者使用。但考虑到</a:t>
            </a:r>
            <a:r>
              <a:rPr lang="zh-CN" altLang="zh-CN" sz="2400" dirty="0" smtClean="0">
                <a:latin typeface="+mj-ea"/>
                <a:ea typeface="+mj-ea"/>
              </a:rPr>
              <a:t>数据存放</a:t>
            </a:r>
            <a:r>
              <a:rPr lang="zh-CN" altLang="zh-CN" sz="2400" dirty="0">
                <a:latin typeface="+mj-ea"/>
                <a:ea typeface="+mj-ea"/>
              </a:rPr>
              <a:t>在云端时会存在数据泄露的</a:t>
            </a:r>
            <a:r>
              <a:rPr lang="zh-CN" altLang="zh-CN" sz="2400" dirty="0" smtClean="0">
                <a:latin typeface="+mj-ea"/>
                <a:ea typeface="+mj-ea"/>
              </a:rPr>
              <a:t>可能</a:t>
            </a:r>
            <a:r>
              <a:rPr lang="zh-CN" altLang="en-US" sz="2400" dirty="0" smtClean="0">
                <a:latin typeface="+mj-ea"/>
                <a:ea typeface="+mj-ea"/>
              </a:rPr>
              <a:t>，</a:t>
            </a:r>
            <a:r>
              <a:rPr lang="zh-CN" altLang="zh-CN" sz="2400" dirty="0" smtClean="0">
                <a:latin typeface="+mj-ea"/>
                <a:ea typeface="+mj-ea"/>
              </a:rPr>
              <a:t>故</a:t>
            </a:r>
            <a:r>
              <a:rPr lang="zh-CN" altLang="zh-CN" sz="2400" dirty="0">
                <a:latin typeface="+mj-ea"/>
                <a:ea typeface="+mj-ea"/>
              </a:rPr>
              <a:t>其希望可以以加密形式存放在云端。当被授权的使用者想要调回数据（文档）时，先对关键字进行加密，再上传至云端，在云端服务器进行处理后，选出需要的数据，返回给被授权的使用</a:t>
            </a:r>
            <a:r>
              <a:rPr lang="zh-CN" altLang="zh-CN" sz="2400" dirty="0" smtClean="0">
                <a:latin typeface="+mj-ea"/>
                <a:ea typeface="+mj-ea"/>
              </a:rPr>
              <a:t>者</a:t>
            </a:r>
            <a:r>
              <a:rPr lang="zh-CN" altLang="en-US" sz="2400" dirty="0" smtClean="0"/>
              <a:t>。</a:t>
            </a:r>
            <a:endParaRPr lang="zh-CN" altLang="zh-CN" sz="2600" dirty="0"/>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30299D48-9C38-402B-9000-30D0B62E3263}" type="slidenum">
              <a:rPr lang="en-US" sz="1400" b="1">
                <a:solidFill>
                  <a:srgbClr val="FF3300"/>
                </a:solidFill>
                <a:effectLst>
                  <a:outerShdw blurRad="38100" dist="38100" dir="2700000" algn="tl">
                    <a:srgbClr val="C0C0C0"/>
                  </a:outerShdw>
                </a:effectLst>
              </a:rPr>
              <a:pPr algn="r">
                <a:defRPr/>
              </a:pPr>
              <a:t>79</a:t>
            </a:fld>
            <a:endParaRPr lang="en-US" sz="1400" b="1" dirty="0">
              <a:solidFill>
                <a:srgbClr val="FF3300"/>
              </a:solidFill>
              <a:effectLst>
                <a:outerShdw blurRad="38100" dist="38100" dir="2700000" algn="tl">
                  <a:srgbClr val="C0C0C0"/>
                </a:outerShdw>
              </a:effectLst>
            </a:endParaRPr>
          </a:p>
        </p:txBody>
      </p:sp>
      <p:sp>
        <p:nvSpPr>
          <p:cNvPr id="8192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sz="2600" dirty="0" smtClean="0"/>
              <a:t>外包数据加密计算模型</a:t>
            </a:r>
            <a:endParaRPr lang="en-US" altLang="zh-CN" sz="2600" dirty="0" smtClean="0"/>
          </a:p>
          <a:p>
            <a:pPr marL="0" indent="0">
              <a:buFontTx/>
              <a:buNone/>
              <a:defRPr/>
            </a:pPr>
            <a:r>
              <a:rPr lang="en-US" altLang="zh-CN" sz="2400" dirty="0" smtClean="0"/>
              <a:t>     </a:t>
            </a:r>
            <a:endParaRPr lang="zh-CN" altLang="zh-CN" sz="2600" dirty="0"/>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7" name="Rectangle 3"/>
          <p:cNvSpPr>
            <a:spLocks noChangeArrowheads="1"/>
          </p:cNvSpPr>
          <p:nvPr/>
        </p:nvSpPr>
        <p:spPr bwMode="auto">
          <a:xfrm>
            <a:off x="3480159" y="5229324"/>
            <a:ext cx="1534394"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en-US" sz="1400" dirty="0" smtClean="0"/>
              <a:t>加密</a:t>
            </a:r>
            <a:r>
              <a:rPr lang="zh-CN" altLang="en-US" sz="1400" dirty="0" smtClean="0"/>
              <a:t>检索模型</a:t>
            </a:r>
          </a:p>
        </p:txBody>
      </p:sp>
      <p:pic>
        <p:nvPicPr>
          <p:cNvPr id="819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06" y="2204864"/>
            <a:ext cx="6905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9CA6EBB-2AFC-4CF6-BF46-DFCDEB294679}" type="slidenum">
              <a:rPr lang="en-US" sz="1400" b="1">
                <a:solidFill>
                  <a:srgbClr val="FF3300"/>
                </a:solidFill>
                <a:effectLst>
                  <a:outerShdw blurRad="38100" dist="38100" dir="2700000" algn="tl">
                    <a:srgbClr val="C0C0C0"/>
                  </a:outerShdw>
                </a:effectLst>
              </a:rPr>
              <a:pPr algn="r">
                <a:defRPr/>
              </a:pPr>
              <a:t>8</a:t>
            </a:fld>
            <a:endParaRPr lang="en-US" sz="1400" b="1" dirty="0">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隐私分类</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共同隐私（</a:t>
            </a:r>
            <a:r>
              <a:rPr lang="en-US" altLang="zh-CN" dirty="0">
                <a:solidFill>
                  <a:schemeClr val="tx1">
                    <a:lumMod val="95000"/>
                    <a:lumOff val="5000"/>
                  </a:schemeClr>
                </a:solidFill>
              </a:rPr>
              <a:t>Corporate privacy: </a:t>
            </a:r>
            <a:r>
              <a:rPr lang="zh-CN" altLang="zh-CN" dirty="0">
                <a:solidFill>
                  <a:schemeClr val="tx1">
                    <a:lumMod val="95000"/>
                    <a:lumOff val="5000"/>
                  </a:schemeClr>
                </a:solidFill>
              </a:rPr>
              <a:t>共同隐私不仅包含个人隐私，还包含所有个人共同表现出来但不愿被暴露的信息，如公司员工的平均薪资、薪资分布等信息</a:t>
            </a:r>
            <a:r>
              <a:rPr lang="zh-CN" altLang="zh-CN" dirty="0" smtClean="0"/>
              <a:t>。</a:t>
            </a:r>
            <a:endParaRPr lang="en-US" altLang="zh-CN"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C823FBC-5A91-4C6E-979B-1E0F4BFAD4CA}" type="slidenum">
              <a:rPr lang="en-US" sz="1400" b="1">
                <a:solidFill>
                  <a:srgbClr val="FF3300"/>
                </a:solidFill>
                <a:effectLst>
                  <a:outerShdw blurRad="38100" dist="38100" dir="2700000" algn="tl">
                    <a:srgbClr val="C0C0C0"/>
                  </a:outerShdw>
                </a:effectLst>
              </a:rPr>
              <a:pPr algn="r">
                <a:defRPr/>
              </a:pPr>
              <a:t>80</a:t>
            </a:fld>
            <a:endParaRPr lang="en-US" sz="1400" b="1" dirty="0">
              <a:solidFill>
                <a:srgbClr val="FF3300"/>
              </a:solidFill>
              <a:effectLst>
                <a:outerShdw blurRad="38100" dist="38100" dir="2700000" algn="tl">
                  <a:srgbClr val="C0C0C0"/>
                </a:outerShdw>
              </a:effectLst>
            </a:endParaRPr>
          </a:p>
        </p:txBody>
      </p:sp>
      <p:sp>
        <p:nvSpPr>
          <p:cNvPr id="8294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加密检索分类</a:t>
            </a:r>
            <a:endParaRPr lang="zh-CN" altLang="zh-CN" dirty="0"/>
          </a:p>
          <a:p>
            <a:pPr lvl="1">
              <a:defRPr/>
            </a:pPr>
            <a:r>
              <a:rPr lang="zh-CN" altLang="zh-CN" sz="2800" b="0" dirty="0">
                <a:solidFill>
                  <a:schemeClr val="tx1">
                    <a:lumMod val="95000"/>
                    <a:lumOff val="5000"/>
                  </a:schemeClr>
                </a:solidFill>
                <a:latin typeface="+mj-ea"/>
                <a:ea typeface="+mj-ea"/>
              </a:rPr>
              <a:t>按检索关键字个数可分为单关键字加密检索和多关键字加密检索两类</a:t>
            </a:r>
            <a:r>
              <a:rPr lang="zh-CN" altLang="zh-CN" sz="2800" b="0" dirty="0" smtClean="0">
                <a:solidFill>
                  <a:schemeClr val="tx1">
                    <a:lumMod val="95000"/>
                    <a:lumOff val="5000"/>
                  </a:schemeClr>
                </a:solidFill>
                <a:latin typeface="+mj-ea"/>
                <a:ea typeface="+mj-ea"/>
              </a:rPr>
              <a:t>。</a:t>
            </a:r>
            <a:endParaRPr lang="en-US" altLang="zh-CN" sz="2800" b="0" dirty="0" smtClean="0">
              <a:solidFill>
                <a:schemeClr val="tx1">
                  <a:lumMod val="95000"/>
                  <a:lumOff val="5000"/>
                </a:schemeClr>
              </a:solidFill>
              <a:latin typeface="+mj-ea"/>
              <a:ea typeface="+mj-ea"/>
            </a:endParaRPr>
          </a:p>
          <a:p>
            <a:pPr lvl="1">
              <a:defRPr/>
            </a:pPr>
            <a:r>
              <a:rPr lang="zh-CN" altLang="zh-CN" sz="2800" b="0" dirty="0">
                <a:solidFill>
                  <a:schemeClr val="tx1">
                    <a:lumMod val="95000"/>
                    <a:lumOff val="5000"/>
                  </a:schemeClr>
                </a:solidFill>
                <a:latin typeface="+mj-ea"/>
                <a:ea typeface="+mj-ea"/>
              </a:rPr>
              <a:t>按检索精确程度可分为精确关键字加密检索和模糊关键字加密检索</a:t>
            </a:r>
            <a:r>
              <a:rPr lang="zh-CN" altLang="zh-CN" sz="2800" b="0" dirty="0" smtClean="0">
                <a:solidFill>
                  <a:schemeClr val="tx1">
                    <a:lumMod val="95000"/>
                    <a:lumOff val="5000"/>
                  </a:schemeClr>
                </a:solidFill>
                <a:latin typeface="+mj-ea"/>
                <a:ea typeface="+mj-ea"/>
              </a:rPr>
              <a:t>。</a:t>
            </a:r>
            <a:endParaRPr lang="en-US" altLang="zh-CN" sz="2800" b="0" dirty="0" smtClean="0">
              <a:solidFill>
                <a:schemeClr val="tx1">
                  <a:lumMod val="95000"/>
                  <a:lumOff val="5000"/>
                </a:schemeClr>
              </a:solidFill>
              <a:latin typeface="+mj-ea"/>
              <a:ea typeface="+mj-ea"/>
            </a:endParaRPr>
          </a:p>
          <a:p>
            <a:pPr lvl="1">
              <a:defRPr/>
            </a:pPr>
            <a:r>
              <a:rPr lang="zh-CN" altLang="zh-CN" sz="2800" b="0" dirty="0">
                <a:solidFill>
                  <a:schemeClr val="tx1">
                    <a:lumMod val="95000"/>
                    <a:lumOff val="5000"/>
                  </a:schemeClr>
                </a:solidFill>
                <a:latin typeface="+mj-ea"/>
                <a:ea typeface="+mj-ea"/>
              </a:rPr>
              <a:t>按使用的技术手段可分为基于密文索引技术的加密检索算法，基于保序加密技术的加密检索算法和基于同态加密技术的加密检索算法</a:t>
            </a:r>
            <a:r>
              <a:rPr lang="zh-CN" altLang="zh-CN" sz="2800" dirty="0">
                <a:solidFill>
                  <a:schemeClr val="tx1">
                    <a:lumMod val="95000"/>
                    <a:lumOff val="5000"/>
                  </a:schemeClr>
                </a:solidFill>
                <a:latin typeface="+mj-ea"/>
                <a:ea typeface="+mj-ea"/>
              </a:rPr>
              <a:t>。</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F2BBEA7-96EF-43D6-A85A-0628B10AD66F}" type="slidenum">
              <a:rPr lang="en-US" sz="1400" b="1">
                <a:solidFill>
                  <a:srgbClr val="FF3300"/>
                </a:solidFill>
                <a:effectLst>
                  <a:outerShdw blurRad="38100" dist="38100" dir="2700000" algn="tl">
                    <a:srgbClr val="C0C0C0"/>
                  </a:outerShdw>
                </a:effectLst>
              </a:rPr>
              <a:pPr algn="r">
                <a:defRPr/>
              </a:pPr>
              <a:t>81</a:t>
            </a:fld>
            <a:endParaRPr lang="en-US" sz="1400" b="1" dirty="0">
              <a:solidFill>
                <a:srgbClr val="FF3300"/>
              </a:solidFill>
              <a:effectLst>
                <a:outerShdw blurRad="38100" dist="38100" dir="2700000" algn="tl">
                  <a:srgbClr val="C0C0C0"/>
                </a:outerShdw>
              </a:effectLst>
            </a:endParaRPr>
          </a:p>
        </p:txBody>
      </p:sp>
      <p:sp>
        <p:nvSpPr>
          <p:cNvPr id="8397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2752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加密检索算法</a:t>
            </a:r>
            <a:endParaRPr lang="zh-CN" altLang="zh-CN" dirty="0"/>
          </a:p>
          <a:p>
            <a:pPr lvl="1">
              <a:defRPr/>
            </a:pPr>
            <a:r>
              <a:rPr lang="zh-CN" altLang="en-US" sz="2200" dirty="0" smtClean="0">
                <a:latin typeface="+mj-ea"/>
                <a:ea typeface="+mj-ea"/>
              </a:rPr>
              <a:t>按相关排序的检索</a:t>
            </a:r>
            <a:endParaRPr lang="en-US" altLang="zh-CN" sz="2200" dirty="0" smtClean="0">
              <a:latin typeface="+mj-ea"/>
              <a:ea typeface="+mj-ea"/>
            </a:endParaRPr>
          </a:p>
          <a:p>
            <a:pPr lvl="1">
              <a:defRPr/>
            </a:pPr>
            <a:endParaRPr lang="en-US" altLang="zh-CN" sz="2200" dirty="0" smtClean="0">
              <a:latin typeface="+mj-ea"/>
              <a:ea typeface="+mj-ea"/>
            </a:endParaRPr>
          </a:p>
          <a:p>
            <a:pPr lvl="1">
              <a:defRPr/>
            </a:pPr>
            <a:endParaRPr lang="en-US" altLang="zh-CN" sz="2200" dirty="0">
              <a:latin typeface="+mj-ea"/>
              <a:ea typeface="+mj-ea"/>
            </a:endParaRPr>
          </a:p>
          <a:p>
            <a:pPr marL="457200" lvl="1" indent="0">
              <a:buFont typeface="Wingdings" pitchFamily="2" charset="2"/>
              <a:buNone/>
              <a:defRPr/>
            </a:pPr>
            <a:r>
              <a:rPr lang="en-US" altLang="zh-CN" sz="2200" dirty="0">
                <a:latin typeface="+mj-ea"/>
                <a:ea typeface="+mj-ea"/>
              </a:rPr>
              <a:t> </a:t>
            </a:r>
            <a:r>
              <a:rPr lang="en-US" altLang="zh-CN" sz="2200" dirty="0" smtClean="0">
                <a:latin typeface="+mj-ea"/>
                <a:ea typeface="+mj-ea"/>
              </a:rPr>
              <a:t>                </a:t>
            </a:r>
            <a:r>
              <a:rPr lang="zh-CN" altLang="zh-CN" sz="1600" b="0" dirty="0" smtClean="0">
                <a:solidFill>
                  <a:schemeClr val="tx1">
                    <a:lumMod val="95000"/>
                    <a:lumOff val="5000"/>
                  </a:schemeClr>
                </a:solidFill>
                <a:latin typeface="宋体" panose="02010600030101010101" pitchFamily="2" charset="-122"/>
                <a:ea typeface="宋体" panose="02010600030101010101" pitchFamily="2" charset="-122"/>
              </a:rPr>
              <a:t>图</a:t>
            </a:r>
            <a:r>
              <a:rPr lang="en-US" altLang="zh-CN" sz="1600" b="0" dirty="0" smtClean="0">
                <a:solidFill>
                  <a:schemeClr val="tx1">
                    <a:lumMod val="95000"/>
                    <a:lumOff val="5000"/>
                  </a:schemeClr>
                </a:solidFill>
                <a:latin typeface="宋体" panose="02010600030101010101" pitchFamily="2" charset="-122"/>
                <a:ea typeface="宋体" panose="02010600030101010101" pitchFamily="2" charset="-122"/>
              </a:rPr>
              <a:t>  </a:t>
            </a:r>
            <a:r>
              <a:rPr lang="zh-CN" altLang="zh-CN" sz="1600" b="0" dirty="0">
                <a:solidFill>
                  <a:schemeClr val="tx1">
                    <a:lumMod val="95000"/>
                    <a:lumOff val="5000"/>
                  </a:schemeClr>
                </a:solidFill>
                <a:latin typeface="宋体" panose="02010600030101010101" pitchFamily="2" charset="-122"/>
                <a:ea typeface="宋体" panose="02010600030101010101" pitchFamily="2" charset="-122"/>
              </a:rPr>
              <a:t>关键字索引结构</a:t>
            </a:r>
            <a:endParaRPr lang="en-US" altLang="zh-CN" sz="1600" b="0" dirty="0" smtClean="0">
              <a:solidFill>
                <a:schemeClr val="tx1">
                  <a:lumMod val="95000"/>
                  <a:lumOff val="5000"/>
                </a:schemeClr>
              </a:solidFill>
              <a:latin typeface="宋体" panose="02010600030101010101" pitchFamily="2" charset="-122"/>
              <a:ea typeface="宋体" panose="02010600030101010101" pitchFamily="2" charset="-122"/>
            </a:endParaRPr>
          </a:p>
          <a:p>
            <a:pPr lvl="1">
              <a:defRPr/>
            </a:pPr>
            <a:r>
              <a:rPr lang="zh-CN" altLang="zh-CN" dirty="0" smtClean="0">
                <a:latin typeface="+mj-ea"/>
                <a:ea typeface="+mj-ea"/>
              </a:rPr>
              <a:t>按</a:t>
            </a:r>
            <a:r>
              <a:rPr lang="zh-CN" altLang="en-US" dirty="0" smtClean="0">
                <a:latin typeface="+mj-ea"/>
                <a:ea typeface="+mj-ea"/>
              </a:rPr>
              <a:t>模糊关键字检索</a:t>
            </a:r>
            <a:endParaRPr lang="en-US" altLang="zh-CN" dirty="0" smtClean="0">
              <a:latin typeface="+mj-ea"/>
              <a:ea typeface="+mj-ea"/>
            </a:endParaRPr>
          </a:p>
          <a:p>
            <a:pPr lvl="2">
              <a:buFont typeface="Wingdings" panose="05000000000000000000" pitchFamily="2" charset="2"/>
              <a:buChar char="ü"/>
              <a:defRPr/>
            </a:pPr>
            <a:r>
              <a:rPr lang="en-US" altLang="zh-CN" dirty="0" smtClean="0">
                <a:solidFill>
                  <a:schemeClr val="tx1">
                    <a:lumMod val="95000"/>
                    <a:lumOff val="5000"/>
                  </a:schemeClr>
                </a:solidFill>
              </a:rPr>
              <a:t> </a:t>
            </a:r>
            <a:r>
              <a:rPr lang="zh-CN" altLang="zh-CN" b="0" dirty="0" smtClean="0">
                <a:solidFill>
                  <a:schemeClr val="tx1">
                    <a:lumMod val="95000"/>
                    <a:lumOff val="5000"/>
                  </a:schemeClr>
                </a:solidFill>
              </a:rPr>
              <a:t>对</a:t>
            </a:r>
            <a:r>
              <a:rPr lang="zh-CN" altLang="zh-CN" b="0" dirty="0">
                <a:solidFill>
                  <a:schemeClr val="tx1">
                    <a:lumMod val="95000"/>
                    <a:lumOff val="5000"/>
                  </a:schemeClr>
                </a:solidFill>
              </a:rPr>
              <a:t>关键字中的每一位进行插入删除替换操作，即枚举每一位上出现不同的字符的</a:t>
            </a:r>
            <a:r>
              <a:rPr lang="zh-CN" altLang="zh-CN" b="0" dirty="0" smtClean="0">
                <a:solidFill>
                  <a:schemeClr val="tx1">
                    <a:lumMod val="95000"/>
                    <a:lumOff val="5000"/>
                  </a:schemeClr>
                </a:solidFill>
              </a:rPr>
              <a:t>可能</a:t>
            </a:r>
            <a:endParaRPr lang="en-US" altLang="zh-CN" b="0" dirty="0" smtClean="0">
              <a:solidFill>
                <a:schemeClr val="tx1">
                  <a:lumMod val="95000"/>
                  <a:lumOff val="5000"/>
                </a:schemeClr>
              </a:solidFill>
            </a:endParaRPr>
          </a:p>
          <a:p>
            <a:pPr marL="1200150" lvl="2" indent="-342900">
              <a:buFont typeface="Wingdings" panose="05000000000000000000" pitchFamily="2" charset="2"/>
              <a:buChar char="ü"/>
              <a:defRPr/>
            </a:pPr>
            <a:r>
              <a:rPr lang="x-none" altLang="zh-CN" b="0" dirty="0">
                <a:solidFill>
                  <a:schemeClr val="tx1">
                    <a:lumMod val="95000"/>
                    <a:lumOff val="5000"/>
                  </a:schemeClr>
                </a:solidFill>
              </a:rPr>
              <a:t>对需要改变的字母用通配符*</a:t>
            </a:r>
            <a:r>
              <a:rPr lang="x-none" altLang="zh-CN" b="0" dirty="0" smtClean="0">
                <a:solidFill>
                  <a:schemeClr val="tx1">
                    <a:lumMod val="95000"/>
                    <a:lumOff val="5000"/>
                  </a:schemeClr>
                </a:solidFill>
              </a:rPr>
              <a:t>代替</a:t>
            </a:r>
            <a:endParaRPr lang="en-US" altLang="zh-CN" b="0" dirty="0" smtClean="0">
              <a:solidFill>
                <a:schemeClr val="tx1">
                  <a:lumMod val="95000"/>
                  <a:lumOff val="5000"/>
                </a:schemeClr>
              </a:solidFill>
            </a:endParaRPr>
          </a:p>
          <a:p>
            <a:pPr marL="1200150" lvl="2" indent="-342900">
              <a:buFont typeface="Wingdings" panose="05000000000000000000" pitchFamily="2" charset="2"/>
              <a:buChar char="ü"/>
              <a:defRPr/>
            </a:pPr>
            <a:r>
              <a:rPr lang="zh-CN" altLang="zh-CN" b="0" dirty="0">
                <a:solidFill>
                  <a:schemeClr val="tx1">
                    <a:lumMod val="95000"/>
                    <a:lumOff val="5000"/>
                  </a:schemeClr>
                </a:solidFill>
              </a:rPr>
              <a:t>将需要改变的字母删去其余字母位置均不变</a:t>
            </a:r>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398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7" y="2636912"/>
            <a:ext cx="64103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38798CE-1602-43B6-950E-DCD9770DA309}" type="slidenum">
              <a:rPr lang="en-US" sz="1400" b="1">
                <a:solidFill>
                  <a:srgbClr val="FF3300"/>
                </a:solidFill>
                <a:effectLst>
                  <a:outerShdw blurRad="38100" dist="38100" dir="2700000" algn="tl">
                    <a:srgbClr val="C0C0C0"/>
                  </a:outerShdw>
                </a:effectLst>
              </a:rPr>
              <a:pPr algn="r">
                <a:defRPr/>
              </a:pPr>
              <a:t>82</a:t>
            </a:fld>
            <a:endParaRPr lang="en-US" sz="1400" b="1" dirty="0">
              <a:solidFill>
                <a:srgbClr val="FF3300"/>
              </a:solidFill>
              <a:effectLst>
                <a:outerShdw blurRad="38100" dist="38100" dir="2700000" algn="tl">
                  <a:srgbClr val="C0C0C0"/>
                </a:outerShdw>
              </a:effectLst>
            </a:endParaRPr>
          </a:p>
        </p:txBody>
      </p:sp>
      <p:sp>
        <p:nvSpPr>
          <p:cNvPr id="84995"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6.6.4 </a:t>
            </a:r>
            <a:r>
              <a:rPr lang="zh-CN" altLang="en-US" sz="2800" b="0" dirty="0">
                <a:solidFill>
                  <a:schemeClr val="tx1">
                    <a:lumMod val="95000"/>
                    <a:lumOff val="5000"/>
                  </a:schemeClr>
                </a:solidFill>
                <a:ea typeface="+mn-ea"/>
                <a:cs typeface="+mn-cs"/>
              </a:rPr>
              <a:t>外包</a:t>
            </a:r>
            <a:r>
              <a:rPr lang="zh-CN" altLang="en-US" sz="2800" b="0" dirty="0" smtClean="0">
                <a:solidFill>
                  <a:schemeClr val="tx1">
                    <a:lumMod val="95000"/>
                    <a:lumOff val="5000"/>
                  </a:schemeClr>
                </a:solidFill>
                <a:ea typeface="+mn-ea"/>
                <a:cs typeface="+mn-cs"/>
              </a:rPr>
              <a:t>数据加密</a:t>
            </a:r>
            <a:r>
              <a:rPr lang="zh-CN" altLang="en-US" sz="2800" b="0" dirty="0">
                <a:solidFill>
                  <a:schemeClr val="tx1">
                    <a:lumMod val="95000"/>
                    <a:lumOff val="5000"/>
                  </a:schemeClr>
                </a:solidFill>
                <a:ea typeface="+mn-ea"/>
                <a:cs typeface="+mn-cs"/>
              </a:rPr>
              <a:t>计算</a:t>
            </a:r>
            <a:endParaRPr lang="en-US" altLang="zh-CN" sz="2800" b="0" dirty="0">
              <a:solidFill>
                <a:schemeClr val="tx1">
                  <a:lumMod val="95000"/>
                  <a:lumOff val="5000"/>
                </a:schemeClr>
              </a:solidFill>
              <a:ea typeface="+mn-ea"/>
              <a:cs typeface="+mn-cs"/>
            </a:endParaRPr>
          </a:p>
          <a:p>
            <a:pPr>
              <a:defRPr/>
            </a:pPr>
            <a:r>
              <a:rPr lang="zh-CN" altLang="en-US" dirty="0" smtClean="0"/>
              <a:t>外包数据加密计算模型</a:t>
            </a:r>
            <a:endParaRPr lang="zh-CN" altLang="zh-CN" dirty="0"/>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50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420938"/>
            <a:ext cx="8507412"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77BBD5D-1BBF-4580-9D8D-DDBFA600D242}" type="slidenum">
              <a:rPr lang="en-US" sz="1400" b="1">
                <a:solidFill>
                  <a:srgbClr val="FF3300"/>
                </a:solidFill>
                <a:effectLst>
                  <a:outerShdw blurRad="38100" dist="38100" dir="2700000" algn="tl">
                    <a:srgbClr val="C0C0C0"/>
                  </a:outerShdw>
                </a:effectLst>
              </a:rPr>
              <a:pPr algn="r">
                <a:defRPr/>
              </a:pPr>
              <a:t>83</a:t>
            </a:fld>
            <a:endParaRPr lang="en-US" sz="1400" b="1" dirty="0">
              <a:solidFill>
                <a:srgbClr val="FF3300"/>
              </a:solidFill>
              <a:effectLst>
                <a:outerShdw blurRad="38100" dist="38100" dir="2700000" algn="tl">
                  <a:srgbClr val="C0C0C0"/>
                </a:outerShdw>
              </a:effectLst>
            </a:endParaRPr>
          </a:p>
        </p:txBody>
      </p:sp>
      <p:sp>
        <p:nvSpPr>
          <p:cNvPr id="86019"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6.6.4 </a:t>
            </a:r>
            <a:r>
              <a:rPr lang="zh-CN" altLang="en-US" sz="2800" b="0" dirty="0">
                <a:solidFill>
                  <a:schemeClr val="tx1">
                    <a:lumMod val="95000"/>
                    <a:lumOff val="5000"/>
                  </a:schemeClr>
                </a:solidFill>
                <a:ea typeface="+mn-ea"/>
                <a:cs typeface="+mn-cs"/>
              </a:rPr>
              <a:t>外包</a:t>
            </a:r>
            <a:r>
              <a:rPr lang="zh-CN" altLang="en-US" sz="2800" b="0" dirty="0" smtClean="0">
                <a:solidFill>
                  <a:schemeClr val="tx1">
                    <a:lumMod val="95000"/>
                    <a:lumOff val="5000"/>
                  </a:schemeClr>
                </a:solidFill>
                <a:ea typeface="+mn-ea"/>
                <a:cs typeface="+mn-cs"/>
              </a:rPr>
              <a:t>数据加密</a:t>
            </a:r>
            <a:r>
              <a:rPr lang="zh-CN" altLang="en-US" sz="2800" b="0" dirty="0">
                <a:solidFill>
                  <a:schemeClr val="tx1">
                    <a:lumMod val="95000"/>
                    <a:lumOff val="5000"/>
                  </a:schemeClr>
                </a:solidFill>
                <a:ea typeface="+mn-ea"/>
                <a:cs typeface="+mn-cs"/>
              </a:rPr>
              <a:t>计算</a:t>
            </a:r>
            <a:endParaRPr lang="en-US" altLang="zh-CN" sz="2800" b="0" dirty="0">
              <a:solidFill>
                <a:schemeClr val="tx1">
                  <a:lumMod val="95000"/>
                  <a:lumOff val="5000"/>
                </a:schemeClr>
              </a:solidFill>
              <a:ea typeface="+mn-ea"/>
              <a:cs typeface="+mn-cs"/>
            </a:endParaRPr>
          </a:p>
          <a:p>
            <a:pPr>
              <a:defRPr/>
            </a:pPr>
            <a:r>
              <a:rPr lang="zh-CN" altLang="en-US" dirty="0" smtClean="0"/>
              <a:t>外包数据加密计算模型</a:t>
            </a:r>
            <a:endParaRPr lang="zh-CN" altLang="zh-CN" dirty="0"/>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86026" name="矩形 6"/>
          <p:cNvSpPr>
            <a:spLocks noChangeArrowheads="1"/>
          </p:cNvSpPr>
          <p:nvPr/>
        </p:nvSpPr>
        <p:spPr bwMode="auto">
          <a:xfrm>
            <a:off x="3154363" y="6083300"/>
            <a:ext cx="185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zh-CN" sz="1800" dirty="0" smtClean="0">
                <a:latin typeface="Times New Roman" pitchFamily="18" charset="0"/>
                <a:ea typeface="宋体" pitchFamily="2" charset="-122"/>
              </a:rPr>
              <a:t>图</a:t>
            </a:r>
            <a:r>
              <a:rPr lang="en-US" altLang="zh-CN" sz="1800" dirty="0" smtClean="0">
                <a:latin typeface="Times New Roman" pitchFamily="18" charset="0"/>
                <a:ea typeface="宋体" pitchFamily="2" charset="-122"/>
              </a:rPr>
              <a:t> </a:t>
            </a:r>
            <a:r>
              <a:rPr lang="zh-CN" altLang="zh-CN" sz="1800" dirty="0">
                <a:latin typeface="Times New Roman" pitchFamily="18" charset="0"/>
                <a:ea typeface="宋体" pitchFamily="2" charset="-122"/>
              </a:rPr>
              <a:t>加密计算模型</a:t>
            </a:r>
            <a:endParaRPr lang="zh-CN" altLang="en-US" sz="1800" dirty="0">
              <a:latin typeface="Times New Roman" pitchFamily="18" charset="0"/>
              <a:ea typeface="宋体" pitchFamily="2" charset="-122"/>
            </a:endParaRPr>
          </a:p>
        </p:txBody>
      </p:sp>
      <p:pic>
        <p:nvPicPr>
          <p:cNvPr id="860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59198"/>
            <a:ext cx="69151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3BBB0E8-0ABF-46C0-982C-0D2BB43AFD79}" type="slidenum">
              <a:rPr lang="en-US" sz="1400" b="1">
                <a:solidFill>
                  <a:srgbClr val="FF3300"/>
                </a:solidFill>
                <a:effectLst>
                  <a:outerShdw blurRad="38100" dist="38100" dir="2700000" algn="tl">
                    <a:srgbClr val="C0C0C0"/>
                  </a:outerShdw>
                </a:effectLst>
              </a:rPr>
              <a:pPr algn="r">
                <a:defRPr/>
              </a:pPr>
              <a:t>84</a:t>
            </a:fld>
            <a:endParaRPr lang="en-US" sz="1400" b="1" dirty="0">
              <a:solidFill>
                <a:srgbClr val="FF3300"/>
              </a:solidFill>
              <a:effectLst>
                <a:outerShdw blurRad="38100" dist="38100" dir="2700000" algn="tl">
                  <a:srgbClr val="C0C0C0"/>
                </a:outerShdw>
              </a:effectLst>
            </a:endParaRPr>
          </a:p>
        </p:txBody>
      </p:sp>
      <p:sp>
        <p:nvSpPr>
          <p:cNvPr id="8704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加密计算分类</a:t>
            </a:r>
            <a:endParaRPr lang="zh-CN" altLang="zh-CN" dirty="0"/>
          </a:p>
          <a:p>
            <a:pPr lvl="1">
              <a:defRPr/>
            </a:pPr>
            <a:r>
              <a:rPr lang="zh-CN" altLang="zh-CN" b="0" dirty="0">
                <a:solidFill>
                  <a:schemeClr val="tx1">
                    <a:lumMod val="95000"/>
                    <a:lumOff val="5000"/>
                  </a:schemeClr>
                </a:solidFill>
                <a:latin typeface="+mj-ea"/>
                <a:ea typeface="+mj-ea"/>
              </a:rPr>
              <a:t>对于加密计算可根据其可参加的运算和可运算的次数分为同态加密计算和全同态加密计算</a:t>
            </a:r>
            <a:r>
              <a:rPr lang="zh-CN" altLang="zh-CN" b="0" dirty="0" smtClean="0">
                <a:solidFill>
                  <a:schemeClr val="tx1">
                    <a:lumMod val="95000"/>
                    <a:lumOff val="5000"/>
                  </a:schemeClr>
                </a:solidFill>
                <a:latin typeface="+mj-ea"/>
                <a:ea typeface="+mj-ea"/>
              </a:rPr>
              <a:t>。</a:t>
            </a:r>
            <a:endParaRPr lang="en-US" altLang="zh-CN" sz="2200" b="0" dirty="0" smtClean="0">
              <a:solidFill>
                <a:schemeClr val="tx1">
                  <a:lumMod val="95000"/>
                  <a:lumOff val="5000"/>
                </a:schemeClr>
              </a:solidFill>
              <a:latin typeface="+mj-ea"/>
              <a:ea typeface="+mj-ea"/>
            </a:endParaRPr>
          </a:p>
          <a:p>
            <a:pPr lvl="1">
              <a:defRPr/>
            </a:pPr>
            <a:r>
              <a:rPr lang="zh-CN" altLang="en-US" b="0" dirty="0" smtClean="0">
                <a:solidFill>
                  <a:schemeClr val="tx1">
                    <a:lumMod val="95000"/>
                    <a:lumOff val="5000"/>
                  </a:schemeClr>
                </a:solidFill>
                <a:latin typeface="+mj-ea"/>
                <a:ea typeface="+mj-ea"/>
              </a:rPr>
              <a:t>同态加密计算</a:t>
            </a:r>
            <a:endParaRPr lang="en-US" altLang="zh-CN" b="0" dirty="0" smtClean="0">
              <a:solidFill>
                <a:schemeClr val="tx1">
                  <a:lumMod val="95000"/>
                  <a:lumOff val="5000"/>
                </a:schemeClr>
              </a:solidFill>
              <a:latin typeface="+mj-ea"/>
              <a:ea typeface="+mj-ea"/>
            </a:endParaRPr>
          </a:p>
          <a:p>
            <a:pPr marL="0" indent="0">
              <a:buFontTx/>
              <a:buNone/>
              <a:defRPr/>
            </a:pPr>
            <a:r>
              <a:rPr lang="en-US" altLang="zh-CN" sz="2400" dirty="0" smtClean="0">
                <a:solidFill>
                  <a:schemeClr val="tx1">
                    <a:lumMod val="95000"/>
                    <a:lumOff val="5000"/>
                  </a:schemeClr>
                </a:solidFill>
                <a:latin typeface="+mj-ea"/>
                <a:ea typeface="+mj-ea"/>
              </a:rPr>
              <a:t>   </a:t>
            </a:r>
            <a:r>
              <a:rPr lang="zh-CN" altLang="zh-CN" sz="2400" dirty="0" smtClean="0">
                <a:solidFill>
                  <a:schemeClr val="tx1">
                    <a:lumMod val="95000"/>
                    <a:lumOff val="5000"/>
                  </a:schemeClr>
                </a:solidFill>
                <a:latin typeface="+mj-ea"/>
                <a:ea typeface="+mj-ea"/>
              </a:rPr>
              <a:t>一</a:t>
            </a:r>
            <a:r>
              <a:rPr lang="zh-CN" altLang="zh-CN" sz="2400" dirty="0">
                <a:solidFill>
                  <a:schemeClr val="tx1">
                    <a:lumMod val="95000"/>
                    <a:lumOff val="5000"/>
                  </a:schemeClr>
                </a:solidFill>
                <a:latin typeface="+mj-ea"/>
                <a:ea typeface="+mj-ea"/>
              </a:rPr>
              <a:t>个加密方案若对</a:t>
            </a:r>
            <a:r>
              <a:rPr lang="en-US" altLang="zh-CN" sz="2400" dirty="0">
                <a:solidFill>
                  <a:schemeClr val="tx1">
                    <a:lumMod val="95000"/>
                    <a:lumOff val="5000"/>
                  </a:schemeClr>
                </a:solidFill>
                <a:latin typeface="+mj-ea"/>
                <a:ea typeface="+mj-ea"/>
              </a:rPr>
              <a:t>∀</a:t>
            </a:r>
            <a:r>
              <a:rPr lang="en-US" altLang="zh-CN" sz="2400" i="1" dirty="0">
                <a:solidFill>
                  <a:schemeClr val="tx1">
                    <a:lumMod val="95000"/>
                    <a:lumOff val="5000"/>
                  </a:schemeClr>
                </a:solidFill>
                <a:latin typeface="+mj-ea"/>
                <a:ea typeface="+mj-ea"/>
              </a:rPr>
              <a:t>r</a:t>
            </a:r>
            <a:r>
              <a:rPr lang="en-US" altLang="zh-CN" sz="1200" dirty="0">
                <a:solidFill>
                  <a:schemeClr val="tx1">
                    <a:lumMod val="95000"/>
                    <a:lumOff val="5000"/>
                  </a:schemeClr>
                </a:solidFill>
                <a:latin typeface="+mj-ea"/>
                <a:ea typeface="+mj-ea"/>
              </a:rPr>
              <a:t>1</a:t>
            </a:r>
            <a:r>
              <a:rPr lang="en-US" altLang="zh-CN" sz="2400" dirty="0">
                <a:solidFill>
                  <a:schemeClr val="tx1">
                    <a:lumMod val="95000"/>
                    <a:lumOff val="5000"/>
                  </a:schemeClr>
                </a:solidFill>
                <a:latin typeface="+mj-ea"/>
                <a:ea typeface="+mj-ea"/>
              </a:rPr>
              <a:t>,</a:t>
            </a:r>
            <a:r>
              <a:rPr lang="en-US" altLang="zh-CN" sz="2400" i="1" dirty="0">
                <a:solidFill>
                  <a:schemeClr val="tx1">
                    <a:lumMod val="95000"/>
                    <a:lumOff val="5000"/>
                  </a:schemeClr>
                </a:solidFill>
                <a:latin typeface="+mj-ea"/>
                <a:ea typeface="+mj-ea"/>
              </a:rPr>
              <a:t>r</a:t>
            </a:r>
            <a:r>
              <a:rPr lang="en-US" altLang="zh-CN" sz="1400" dirty="0">
                <a:solidFill>
                  <a:schemeClr val="tx1">
                    <a:lumMod val="95000"/>
                    <a:lumOff val="5000"/>
                  </a:schemeClr>
                </a:solidFill>
                <a:latin typeface="+mj-ea"/>
                <a:ea typeface="+mj-ea"/>
              </a:rPr>
              <a:t>2</a:t>
            </a:r>
            <a:r>
              <a:rPr lang="en-US" altLang="zh-CN" sz="2400" dirty="0" smtClean="0">
                <a:solidFill>
                  <a:schemeClr val="tx1">
                    <a:lumMod val="95000"/>
                    <a:lumOff val="5000"/>
                  </a:schemeClr>
                </a:solidFill>
                <a:latin typeface="+mj-ea"/>
                <a:ea typeface="+mj-ea"/>
              </a:rPr>
              <a:t>,…,</a:t>
            </a:r>
            <a:r>
              <a:rPr lang="en-US" altLang="zh-CN" sz="2400" i="1" dirty="0" err="1">
                <a:solidFill>
                  <a:schemeClr val="tx1">
                    <a:lumMod val="95000"/>
                    <a:lumOff val="5000"/>
                  </a:schemeClr>
                </a:solidFill>
                <a:latin typeface="+mj-ea"/>
                <a:ea typeface="+mj-ea"/>
              </a:rPr>
              <a:t>r</a:t>
            </a:r>
            <a:r>
              <a:rPr lang="en-US" altLang="zh-CN" sz="1200" i="1" dirty="0" err="1">
                <a:solidFill>
                  <a:schemeClr val="tx1">
                    <a:lumMod val="95000"/>
                    <a:lumOff val="5000"/>
                  </a:schemeClr>
                </a:solidFill>
                <a:latin typeface="+mj-ea"/>
                <a:ea typeface="+mj-ea"/>
              </a:rPr>
              <a:t>t</a:t>
            </a:r>
            <a:r>
              <a:rPr lang="en-US" altLang="zh-CN" sz="2400" dirty="0">
                <a:solidFill>
                  <a:schemeClr val="tx1">
                    <a:lumMod val="95000"/>
                    <a:lumOff val="5000"/>
                  </a:schemeClr>
                </a:solidFill>
                <a:latin typeface="+mj-ea"/>
                <a:ea typeface="+mj-ea"/>
              </a:rPr>
              <a:t>∈𝒫, </a:t>
            </a:r>
            <a:r>
              <a:rPr lang="zh-CN" altLang="zh-CN" sz="2400" dirty="0" smtClean="0">
                <a:solidFill>
                  <a:schemeClr val="tx1">
                    <a:lumMod val="95000"/>
                    <a:lumOff val="5000"/>
                  </a:schemeClr>
                </a:solidFill>
                <a:latin typeface="+mj-ea"/>
                <a:ea typeface="+mj-ea"/>
              </a:rPr>
              <a:t>满足</a:t>
            </a:r>
            <a:r>
              <a:rPr lang="en-US" altLang="zh-CN" sz="2400" dirty="0" smtClean="0">
                <a:solidFill>
                  <a:schemeClr val="tx1">
                    <a:lumMod val="95000"/>
                    <a:lumOff val="5000"/>
                  </a:schemeClr>
                </a:solidFill>
                <a:latin typeface="+mj-ea"/>
                <a:ea typeface="+mj-ea"/>
              </a:rPr>
              <a:t> </a:t>
            </a:r>
          </a:p>
          <a:p>
            <a:pPr marL="0" indent="0">
              <a:buFontTx/>
              <a:buNone/>
              <a:defRPr/>
            </a:pPr>
            <a:r>
              <a:rPr lang="en-US" altLang="zh-CN" sz="2400" dirty="0">
                <a:solidFill>
                  <a:schemeClr val="tx1">
                    <a:lumMod val="95000"/>
                    <a:lumOff val="5000"/>
                  </a:schemeClr>
                </a:solidFill>
                <a:latin typeface="+mj-ea"/>
                <a:ea typeface="+mj-ea"/>
              </a:rPr>
              <a:t> </a:t>
            </a:r>
            <a:r>
              <a:rPr lang="zh-CN" altLang="zh-CN" sz="2400" dirty="0" smtClean="0">
                <a:solidFill>
                  <a:schemeClr val="tx1">
                    <a:lumMod val="95000"/>
                    <a:lumOff val="5000"/>
                  </a:schemeClr>
                </a:solidFill>
                <a:latin typeface="+mj-ea"/>
                <a:ea typeface="+mj-ea"/>
              </a:rPr>
              <a:t>则</a:t>
            </a:r>
            <a:r>
              <a:rPr lang="zh-CN" altLang="zh-CN" sz="2400" dirty="0">
                <a:solidFill>
                  <a:schemeClr val="tx1">
                    <a:lumMod val="95000"/>
                    <a:lumOff val="5000"/>
                  </a:schemeClr>
                </a:solidFill>
                <a:latin typeface="+mj-ea"/>
                <a:ea typeface="+mj-ea"/>
              </a:rPr>
              <a:t>称该加密方案支持</a:t>
            </a:r>
            <a:r>
              <a:rPr lang="en-US" altLang="zh-CN" sz="2400" dirty="0">
                <a:solidFill>
                  <a:schemeClr val="tx1">
                    <a:lumMod val="95000"/>
                    <a:lumOff val="5000"/>
                  </a:schemeClr>
                </a:solidFill>
                <a:latin typeface="+mj-ea"/>
                <a:ea typeface="+mj-ea"/>
              </a:rPr>
              <a:t>op</a:t>
            </a:r>
            <a:r>
              <a:rPr lang="zh-CN" altLang="zh-CN" sz="2400" dirty="0">
                <a:solidFill>
                  <a:schemeClr val="tx1">
                    <a:lumMod val="95000"/>
                    <a:lumOff val="5000"/>
                  </a:schemeClr>
                </a:solidFill>
                <a:latin typeface="+mj-ea"/>
                <a:ea typeface="+mj-ea"/>
              </a:rPr>
              <a:t>同态运算</a:t>
            </a:r>
            <a:r>
              <a:rPr lang="en-US" altLang="zh-CN" sz="2400" dirty="0">
                <a:solidFill>
                  <a:schemeClr val="tx1">
                    <a:lumMod val="95000"/>
                    <a:lumOff val="5000"/>
                  </a:schemeClr>
                </a:solidFill>
                <a:latin typeface="+mj-ea"/>
                <a:ea typeface="+mj-ea"/>
              </a:rPr>
              <a:t>.</a:t>
            </a:r>
            <a:r>
              <a:rPr lang="zh-CN" altLang="zh-CN" sz="2400" dirty="0">
                <a:solidFill>
                  <a:schemeClr val="tx1">
                    <a:lumMod val="95000"/>
                    <a:lumOff val="5000"/>
                  </a:schemeClr>
                </a:solidFill>
                <a:latin typeface="+mj-ea"/>
                <a:ea typeface="+mj-ea"/>
              </a:rPr>
              <a:t>其中</a:t>
            </a:r>
            <a:r>
              <a:rPr lang="en-US" altLang="zh-CN" sz="2400" dirty="0" err="1">
                <a:solidFill>
                  <a:schemeClr val="tx1">
                    <a:lumMod val="95000"/>
                    <a:lumOff val="5000"/>
                  </a:schemeClr>
                </a:solidFill>
                <a:latin typeface="+mj-ea"/>
                <a:ea typeface="+mj-ea"/>
              </a:rPr>
              <a:t>ψi</a:t>
            </a:r>
            <a:r>
              <a:rPr lang="zh-CN" altLang="zh-CN" sz="2400" dirty="0">
                <a:solidFill>
                  <a:schemeClr val="tx1">
                    <a:lumMod val="95000"/>
                    <a:lumOff val="5000"/>
                  </a:schemeClr>
                </a:solidFill>
                <a:latin typeface="+mj-ea"/>
                <a:ea typeface="+mj-ea"/>
              </a:rPr>
              <a:t>是</a:t>
            </a:r>
            <a:r>
              <a:rPr lang="en-US" altLang="zh-CN" sz="2400" dirty="0" err="1">
                <a:solidFill>
                  <a:schemeClr val="tx1">
                    <a:lumMod val="95000"/>
                    <a:lumOff val="5000"/>
                  </a:schemeClr>
                </a:solidFill>
                <a:latin typeface="+mj-ea"/>
                <a:ea typeface="+mj-ea"/>
              </a:rPr>
              <a:t>ri</a:t>
            </a:r>
            <a:r>
              <a:rPr lang="zh-CN" altLang="zh-CN" sz="2400" dirty="0">
                <a:solidFill>
                  <a:schemeClr val="tx1">
                    <a:lumMod val="95000"/>
                    <a:lumOff val="5000"/>
                  </a:schemeClr>
                </a:solidFill>
                <a:latin typeface="+mj-ea"/>
                <a:ea typeface="+mj-ea"/>
              </a:rPr>
              <a:t>的密文，</a:t>
            </a:r>
            <a:r>
              <a:rPr lang="en-US" altLang="zh-CN" sz="2400" dirty="0">
                <a:solidFill>
                  <a:schemeClr val="tx1">
                    <a:lumMod val="95000"/>
                    <a:lumOff val="5000"/>
                  </a:schemeClr>
                </a:solidFill>
                <a:latin typeface="+mj-ea"/>
                <a:ea typeface="+mj-ea"/>
              </a:rPr>
              <a:t>op</a:t>
            </a:r>
            <a:r>
              <a:rPr lang="zh-CN" altLang="zh-CN" sz="2400" dirty="0">
                <a:solidFill>
                  <a:schemeClr val="tx1">
                    <a:lumMod val="95000"/>
                    <a:lumOff val="5000"/>
                  </a:schemeClr>
                </a:solidFill>
                <a:latin typeface="+mj-ea"/>
                <a:ea typeface="+mj-ea"/>
              </a:rPr>
              <a:t>表示一类</a:t>
            </a:r>
            <a:r>
              <a:rPr lang="zh-CN" altLang="zh-CN" sz="2400" dirty="0" smtClean="0">
                <a:solidFill>
                  <a:schemeClr val="tx1">
                    <a:lumMod val="95000"/>
                    <a:lumOff val="5000"/>
                  </a:schemeClr>
                </a:solidFill>
                <a:latin typeface="+mj-ea"/>
                <a:ea typeface="+mj-ea"/>
              </a:rPr>
              <a:t>运算</a:t>
            </a:r>
            <a:r>
              <a:rPr lang="zh-CN" altLang="en-US" sz="2400" dirty="0">
                <a:solidFill>
                  <a:schemeClr val="tx1">
                    <a:lumMod val="95000"/>
                    <a:lumOff val="5000"/>
                  </a:schemeClr>
                </a:solidFill>
                <a:latin typeface="+mj-ea"/>
                <a:ea typeface="+mj-ea"/>
              </a:rPr>
              <a:t>。</a:t>
            </a:r>
            <a:r>
              <a:rPr lang="zh-CN" altLang="zh-CN" sz="2400" dirty="0" smtClean="0">
                <a:solidFill>
                  <a:schemeClr val="tx1">
                    <a:lumMod val="95000"/>
                    <a:lumOff val="5000"/>
                  </a:schemeClr>
                </a:solidFill>
                <a:latin typeface="+mj-ea"/>
                <a:ea typeface="+mj-ea"/>
              </a:rPr>
              <a:t>同态</a:t>
            </a:r>
            <a:r>
              <a:rPr lang="zh-CN" altLang="zh-CN" sz="2400" dirty="0">
                <a:solidFill>
                  <a:schemeClr val="tx1">
                    <a:lumMod val="95000"/>
                    <a:lumOff val="5000"/>
                  </a:schemeClr>
                </a:solidFill>
                <a:latin typeface="+mj-ea"/>
                <a:ea typeface="+mj-ea"/>
              </a:rPr>
              <a:t>加密方案通常包括</a:t>
            </a:r>
            <a:r>
              <a:rPr lang="en-US" altLang="zh-CN" sz="2400" dirty="0">
                <a:solidFill>
                  <a:schemeClr val="tx1">
                    <a:lumMod val="95000"/>
                    <a:lumOff val="5000"/>
                  </a:schemeClr>
                </a:solidFill>
                <a:latin typeface="+mj-ea"/>
                <a:ea typeface="+mj-ea"/>
              </a:rPr>
              <a:t>4</a:t>
            </a:r>
            <a:r>
              <a:rPr lang="zh-CN" altLang="zh-CN" sz="2400" dirty="0">
                <a:solidFill>
                  <a:schemeClr val="tx1">
                    <a:lumMod val="95000"/>
                    <a:lumOff val="5000"/>
                  </a:schemeClr>
                </a:solidFill>
                <a:latin typeface="+mj-ea"/>
                <a:ea typeface="+mj-ea"/>
              </a:rPr>
              <a:t>个算法，密钥生成算法</a:t>
            </a:r>
            <a:r>
              <a:rPr lang="en-US" altLang="zh-CN" sz="2400" dirty="0" err="1">
                <a:solidFill>
                  <a:schemeClr val="tx1">
                    <a:lumMod val="95000"/>
                    <a:lumOff val="5000"/>
                  </a:schemeClr>
                </a:solidFill>
                <a:latin typeface="+mj-ea"/>
                <a:ea typeface="+mj-ea"/>
              </a:rPr>
              <a:t>KeyGen</a:t>
            </a:r>
            <a:r>
              <a:rPr lang="en-US" altLang="zh-CN" sz="2400" dirty="0">
                <a:solidFill>
                  <a:schemeClr val="tx1">
                    <a:lumMod val="95000"/>
                    <a:lumOff val="5000"/>
                  </a:schemeClr>
                </a:solidFill>
                <a:latin typeface="+mj-ea"/>
                <a:ea typeface="+mj-ea"/>
              </a:rPr>
              <a:t>, </a:t>
            </a:r>
            <a:r>
              <a:rPr lang="zh-CN" altLang="zh-CN" sz="2400" dirty="0">
                <a:solidFill>
                  <a:schemeClr val="tx1">
                    <a:lumMod val="95000"/>
                    <a:lumOff val="5000"/>
                  </a:schemeClr>
                </a:solidFill>
                <a:latin typeface="+mj-ea"/>
                <a:ea typeface="+mj-ea"/>
              </a:rPr>
              <a:t>加密算法</a:t>
            </a:r>
            <a:r>
              <a:rPr lang="en-US" altLang="zh-CN" sz="2400" dirty="0" err="1">
                <a:solidFill>
                  <a:schemeClr val="tx1">
                    <a:lumMod val="95000"/>
                    <a:lumOff val="5000"/>
                  </a:schemeClr>
                </a:solidFill>
                <a:latin typeface="+mj-ea"/>
                <a:ea typeface="+mj-ea"/>
              </a:rPr>
              <a:t>Enc</a:t>
            </a:r>
            <a:r>
              <a:rPr lang="en-US" altLang="zh-CN" sz="2400" dirty="0">
                <a:solidFill>
                  <a:schemeClr val="tx1">
                    <a:lumMod val="95000"/>
                    <a:lumOff val="5000"/>
                  </a:schemeClr>
                </a:solidFill>
                <a:latin typeface="+mj-ea"/>
                <a:ea typeface="+mj-ea"/>
              </a:rPr>
              <a:t>, </a:t>
            </a:r>
            <a:r>
              <a:rPr lang="zh-CN" altLang="zh-CN" sz="2400" dirty="0">
                <a:solidFill>
                  <a:schemeClr val="tx1">
                    <a:lumMod val="95000"/>
                    <a:lumOff val="5000"/>
                  </a:schemeClr>
                </a:solidFill>
                <a:latin typeface="+mj-ea"/>
                <a:ea typeface="+mj-ea"/>
              </a:rPr>
              <a:t>解密算法</a:t>
            </a:r>
            <a:r>
              <a:rPr lang="en-US" altLang="zh-CN" sz="2400" dirty="0">
                <a:solidFill>
                  <a:schemeClr val="tx1">
                    <a:lumMod val="95000"/>
                    <a:lumOff val="5000"/>
                  </a:schemeClr>
                </a:solidFill>
                <a:latin typeface="+mj-ea"/>
                <a:ea typeface="+mj-ea"/>
              </a:rPr>
              <a:t>Dec, </a:t>
            </a:r>
            <a:r>
              <a:rPr lang="zh-CN" altLang="zh-CN" sz="2400" dirty="0">
                <a:solidFill>
                  <a:schemeClr val="tx1">
                    <a:lumMod val="95000"/>
                    <a:lumOff val="5000"/>
                  </a:schemeClr>
                </a:solidFill>
                <a:latin typeface="+mj-ea"/>
                <a:ea typeface="+mj-ea"/>
              </a:rPr>
              <a:t>运算算法</a:t>
            </a:r>
            <a:r>
              <a:rPr lang="en-US" altLang="zh-CN" sz="2400" dirty="0">
                <a:solidFill>
                  <a:schemeClr val="tx1">
                    <a:lumMod val="95000"/>
                    <a:lumOff val="5000"/>
                  </a:schemeClr>
                </a:solidFill>
                <a:latin typeface="+mj-ea"/>
                <a:ea typeface="+mj-ea"/>
              </a:rPr>
              <a:t>Evaluate</a:t>
            </a:r>
            <a:r>
              <a:rPr lang="zh-CN" altLang="zh-CN" sz="2400" dirty="0" smtClean="0">
                <a:solidFill>
                  <a:schemeClr val="tx1">
                    <a:lumMod val="95000"/>
                    <a:lumOff val="5000"/>
                  </a:schemeClr>
                </a:solidFill>
                <a:latin typeface="+mj-ea"/>
                <a:ea typeface="+mj-ea"/>
              </a:rPr>
              <a:t>。相比</a:t>
            </a:r>
            <a:r>
              <a:rPr lang="zh-CN" altLang="zh-CN" sz="2400" dirty="0">
                <a:solidFill>
                  <a:schemeClr val="tx1">
                    <a:lumMod val="95000"/>
                    <a:lumOff val="5000"/>
                  </a:schemeClr>
                </a:solidFill>
                <a:latin typeface="+mj-ea"/>
                <a:ea typeface="+mj-ea"/>
              </a:rPr>
              <a:t>于同态加密算法的只支持部分运算类型或运算次数有限。全同态加密算法是指可以进行无限次的所有运算</a:t>
            </a:r>
            <a:r>
              <a:rPr lang="zh-CN" altLang="zh-CN" dirty="0">
                <a:solidFill>
                  <a:schemeClr val="tx1">
                    <a:lumMod val="95000"/>
                    <a:lumOff val="5000"/>
                  </a:schemeClr>
                </a:solidFill>
                <a:latin typeface="+mj-ea"/>
                <a:ea typeface="+mj-ea"/>
              </a:rPr>
              <a:t>。</a:t>
            </a:r>
            <a:endParaRPr lang="en-US" altLang="zh-CN"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87049" name="对象 4"/>
          <p:cNvGraphicFramePr>
            <a:graphicFrameLocks noChangeAspect="1"/>
          </p:cNvGraphicFramePr>
          <p:nvPr/>
        </p:nvGraphicFramePr>
        <p:xfrm>
          <a:off x="6602413" y="3789363"/>
          <a:ext cx="2381250" cy="411162"/>
        </p:xfrm>
        <a:graphic>
          <a:graphicData uri="http://schemas.openxmlformats.org/presentationml/2006/ole">
            <mc:AlternateContent xmlns:mc="http://schemas.openxmlformats.org/markup-compatibility/2006">
              <mc:Choice xmlns:v="urn:schemas-microsoft-com:vml" Requires="v">
                <p:oleObj spid="_x0000_s87057" name="Equation" r:id="rId3" imgW="2387600" imgH="266700" progId="Equation.DSMT4">
                  <p:embed/>
                </p:oleObj>
              </mc:Choice>
              <mc:Fallback>
                <p:oleObj name="Equation" r:id="rId3" imgW="2387600" imgH="266700" progId="Equation.DSMT4">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413" y="3789363"/>
                        <a:ext cx="2381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25BA37B-2C02-4AA8-A317-D7E3F6EA2B64}" type="slidenum">
              <a:rPr lang="en-US" sz="1400" b="1">
                <a:solidFill>
                  <a:srgbClr val="FF3300"/>
                </a:solidFill>
                <a:effectLst>
                  <a:outerShdw blurRad="38100" dist="38100" dir="2700000" algn="tl">
                    <a:srgbClr val="C0C0C0"/>
                  </a:outerShdw>
                </a:effectLst>
              </a:rPr>
              <a:pPr algn="r">
                <a:defRPr/>
              </a:pPr>
              <a:t>85</a:t>
            </a:fld>
            <a:endParaRPr lang="en-US" sz="1400" b="1" dirty="0">
              <a:solidFill>
                <a:srgbClr val="FF3300"/>
              </a:solidFill>
              <a:effectLst>
                <a:outerShdw blurRad="38100" dist="38100" dir="2700000" algn="tl">
                  <a:srgbClr val="C0C0C0"/>
                </a:outerShdw>
              </a:effectLst>
            </a:endParaRPr>
          </a:p>
        </p:txBody>
      </p:sp>
      <p:sp>
        <p:nvSpPr>
          <p:cNvPr id="8806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加密计算算法</a:t>
            </a:r>
            <a:endParaRPr lang="zh-CN" altLang="zh-CN" dirty="0"/>
          </a:p>
          <a:p>
            <a:pPr lvl="1">
              <a:defRPr/>
            </a:pPr>
            <a:r>
              <a:rPr lang="en-US" altLang="zh-CN" dirty="0" smtClean="0">
                <a:solidFill>
                  <a:schemeClr val="tx1">
                    <a:lumMod val="95000"/>
                    <a:lumOff val="5000"/>
                  </a:schemeClr>
                </a:solidFill>
                <a:latin typeface="+mj-ea"/>
                <a:ea typeface="+mj-ea"/>
              </a:rPr>
              <a:t>Unpadded RSA</a:t>
            </a:r>
          </a:p>
          <a:p>
            <a:pPr marL="457200" lvl="1" indent="0">
              <a:buFont typeface="Wingdings" pitchFamily="2" charset="2"/>
              <a:buNone/>
              <a:defRPr/>
            </a:pPr>
            <a:endParaRPr lang="en-US" altLang="zh-CN" sz="2200" b="0"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8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6838"/>
            <a:ext cx="8531225" cy="39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49569A6-FADD-4F39-8C4F-21076207AFB4}" type="slidenum">
              <a:rPr lang="en-US" sz="1400" b="1">
                <a:solidFill>
                  <a:srgbClr val="FF3300"/>
                </a:solidFill>
                <a:effectLst>
                  <a:outerShdw blurRad="38100" dist="38100" dir="2700000" algn="tl">
                    <a:srgbClr val="C0C0C0"/>
                  </a:outerShdw>
                </a:effectLst>
              </a:rPr>
              <a:pPr algn="r">
                <a:defRPr/>
              </a:pPr>
              <a:t>86</a:t>
            </a:fld>
            <a:endParaRPr lang="en-US" sz="1400" b="1" dirty="0">
              <a:solidFill>
                <a:srgbClr val="FF3300"/>
              </a:solidFill>
              <a:effectLst>
                <a:outerShdw blurRad="38100" dist="38100" dir="2700000" algn="tl">
                  <a:srgbClr val="C0C0C0"/>
                </a:outerShdw>
              </a:effectLst>
            </a:endParaRPr>
          </a:p>
        </p:txBody>
      </p:sp>
      <p:sp>
        <p:nvSpPr>
          <p:cNvPr id="8909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640762" cy="5503862"/>
          </a:xfrm>
        </p:spPr>
        <p:txBody>
          <a:bodyPr/>
          <a:lstStyle/>
          <a:p>
            <a:pPr>
              <a:defRPr/>
            </a:pPr>
            <a:r>
              <a:rPr lang="en-US" altLang="zh-CN" dirty="0" err="1" smtClean="0">
                <a:solidFill>
                  <a:schemeClr val="tx1">
                    <a:lumMod val="95000"/>
                    <a:lumOff val="5000"/>
                  </a:schemeClr>
                </a:solidFill>
                <a:latin typeface="+mj-ea"/>
                <a:ea typeface="+mj-ea"/>
              </a:rPr>
              <a:t>Paillier</a:t>
            </a:r>
            <a:endParaRPr lang="en-US" altLang="zh-CN" dirty="0" smtClean="0">
              <a:solidFill>
                <a:schemeClr val="tx1">
                  <a:lumMod val="95000"/>
                  <a:lumOff val="5000"/>
                </a:schemeClr>
              </a:solidFill>
              <a:latin typeface="+mj-ea"/>
              <a:ea typeface="+mj-ea"/>
            </a:endParaRPr>
          </a:p>
          <a:p>
            <a:pPr marL="457200" lvl="1" indent="0">
              <a:buFont typeface="Wingdings" pitchFamily="2" charset="2"/>
              <a:buNone/>
              <a:defRPr/>
            </a:pPr>
            <a:endParaRPr lang="en-US" altLang="zh-CN" sz="2200" b="0"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90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800"/>
            <a:ext cx="8064500"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DD00AB8-5CC9-4FC4-B5C3-468741DFD3EF}" type="slidenum">
              <a:rPr lang="en-US" sz="1400" b="1">
                <a:solidFill>
                  <a:srgbClr val="FF3300"/>
                </a:solidFill>
                <a:effectLst>
                  <a:outerShdw blurRad="38100" dist="38100" dir="2700000" algn="tl">
                    <a:srgbClr val="C0C0C0"/>
                  </a:outerShdw>
                </a:effectLst>
              </a:rPr>
              <a:pPr algn="r">
                <a:defRPr/>
              </a:pPr>
              <a:t>87</a:t>
            </a:fld>
            <a:endParaRPr lang="en-US" sz="1400" b="1" dirty="0">
              <a:solidFill>
                <a:srgbClr val="FF3300"/>
              </a:solidFill>
              <a:effectLst>
                <a:outerShdw blurRad="38100" dist="38100" dir="2700000" algn="tl">
                  <a:srgbClr val="C0C0C0"/>
                </a:outerShdw>
              </a:effectLst>
            </a:endParaRPr>
          </a:p>
        </p:txBody>
      </p:sp>
      <p:sp>
        <p:nvSpPr>
          <p:cNvPr id="90115" name="Rectangle 2"/>
          <p:cNvSpPr>
            <a:spLocks noGrp="1" noChangeArrowheads="1"/>
          </p:cNvSpPr>
          <p:nvPr>
            <p:ph type="title" idx="4294967295"/>
          </p:nvPr>
        </p:nvSpPr>
        <p:spPr/>
        <p:txBody>
          <a:bodyPr/>
          <a:lstStyle/>
          <a:p>
            <a:r>
              <a:rPr lang="en-US" altLang="zh-CN" dirty="0" smtClean="0"/>
              <a:t>6.7 </a:t>
            </a:r>
            <a:r>
              <a:rPr lang="zh-CN" altLang="en-US" dirty="0" smtClean="0"/>
              <a:t>本章小结 </a:t>
            </a:r>
          </a:p>
        </p:txBody>
      </p:sp>
      <p:sp>
        <p:nvSpPr>
          <p:cNvPr id="90116" name="Rectangle 3"/>
          <p:cNvSpPr>
            <a:spLocks noGrp="1" noChangeArrowheads="1"/>
          </p:cNvSpPr>
          <p:nvPr>
            <p:ph type="body" idx="4294967295"/>
          </p:nvPr>
        </p:nvSpPr>
        <p:spPr>
          <a:xfrm>
            <a:off x="395288" y="1412875"/>
            <a:ext cx="8458200" cy="4987925"/>
          </a:xfrm>
          <a:noFill/>
        </p:spPr>
        <p:txBody>
          <a:bodyPr/>
          <a:lstStyle/>
          <a:p>
            <a:r>
              <a:rPr lang="zh-CN" altLang="zh-CN" smtClean="0"/>
              <a:t>本章</a:t>
            </a:r>
            <a:r>
              <a:rPr lang="zh-CN" altLang="en-US" smtClean="0"/>
              <a:t>介绍了隐私的概念、隐私与信息安全的区别以及隐私威胁的定义。</a:t>
            </a:r>
          </a:p>
          <a:p>
            <a:r>
              <a:rPr lang="zh-CN" altLang="en-US" smtClean="0"/>
              <a:t>着重介绍了隐私保护技术的分类和度量标准，分别从数据库隐私、位置隐私、数据隐私三个方面详细介绍它们的定义，度量标准、保护技术。</a:t>
            </a:r>
            <a:endParaRPr lang="en-US" altLang="zh-CN" smtClean="0"/>
          </a:p>
          <a:p>
            <a:r>
              <a:rPr lang="zh-CN" altLang="zh-CN" smtClean="0"/>
              <a:t>隐私保护是个多学科交叉的问题，随着移动网络、物联网、云计算、服务计算、数据挖掘等新型技术的出现和发展，隐私保护的研究必将必将面临更大的挑战。</a:t>
            </a:r>
            <a:endParaRPr lang="zh-CN" altLang="en-US" smtClean="0"/>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341438"/>
            <a:ext cx="7993062" cy="523875"/>
          </a:xfrm>
          <a:prstGeom prst="rect">
            <a:avLst/>
          </a:prstGeom>
          <a:noFill/>
          <a:ln w="9525">
            <a:noFill/>
            <a:miter lim="800000"/>
            <a:headEnd/>
            <a:tailEnd/>
          </a:ln>
        </p:spPr>
        <p:txBody>
          <a:bodyPr>
            <a:spAutoFit/>
          </a:bodyPr>
          <a:lstStyle/>
          <a:p>
            <a:pPr>
              <a:defRPr/>
            </a:pPr>
            <a:r>
              <a:rPr lang="zh-CN" altLang="en-US" sz="2800" b="1" dirty="0">
                <a:solidFill>
                  <a:schemeClr val="tx1">
                    <a:lumMod val="95000"/>
                    <a:lumOff val="5000"/>
                  </a:schemeClr>
                </a:solidFill>
                <a:latin typeface="+mn-ea"/>
                <a:ea typeface="+mn-ea"/>
              </a:rPr>
              <a:t>什么是隐私权</a:t>
            </a:r>
            <a:r>
              <a:rPr lang="zh-CN" altLang="en-US" sz="2800" dirty="0">
                <a:latin typeface="+mn-ea"/>
                <a:ea typeface="+mn-ea"/>
              </a:rPr>
              <a:t>？</a:t>
            </a:r>
          </a:p>
        </p:txBody>
      </p:sp>
      <p:sp>
        <p:nvSpPr>
          <p:cNvPr id="3" name="矩形 2"/>
          <p:cNvSpPr/>
          <p:nvPr/>
        </p:nvSpPr>
        <p:spPr>
          <a:xfrm>
            <a:off x="612775" y="2205038"/>
            <a:ext cx="8496300" cy="2678112"/>
          </a:xfrm>
          <a:prstGeom prst="rect">
            <a:avLst/>
          </a:prstGeom>
        </p:spPr>
        <p:txBody>
          <a:bodyPr>
            <a:spAutoFit/>
          </a:bodyPr>
          <a:lstStyle/>
          <a:p>
            <a:pPr>
              <a:lnSpc>
                <a:spcPct val="150000"/>
              </a:lnSpc>
              <a:defRPr/>
            </a:pPr>
            <a:r>
              <a:rPr lang="zh-CN" altLang="en-US" b="1" dirty="0">
                <a:latin typeface="+mn-lt"/>
                <a:ea typeface="+mn-ea"/>
              </a:rPr>
              <a:t>隐私权：</a:t>
            </a:r>
            <a:r>
              <a:rPr lang="zh-CN" altLang="en-US" b="1" dirty="0">
                <a:solidFill>
                  <a:schemeClr val="tx1">
                    <a:lumMod val="95000"/>
                    <a:lumOff val="5000"/>
                  </a:schemeClr>
                </a:solidFill>
                <a:latin typeface="+mn-lt"/>
                <a:ea typeface="+mj-ea"/>
              </a:rPr>
              <a:t>个人信息的自我决定权 ，包含个人信息、身体、财产或者自我决定等。</a:t>
            </a:r>
          </a:p>
          <a:p>
            <a:pPr>
              <a:lnSpc>
                <a:spcPct val="150000"/>
              </a:lnSpc>
              <a:defRPr/>
            </a:pPr>
            <a:r>
              <a:rPr lang="zh-CN" altLang="en-US" b="1" dirty="0">
                <a:latin typeface="+mn-lt"/>
                <a:ea typeface="+mn-ea"/>
              </a:rPr>
              <a:t>物联网与隐私</a:t>
            </a:r>
            <a:endParaRPr lang="zh-CN" altLang="en-US" sz="2000" dirty="0">
              <a:latin typeface="+mn-lt"/>
              <a:ea typeface="+mn-ea"/>
            </a:endParaRPr>
          </a:p>
          <a:p>
            <a:pPr lvl="1">
              <a:lnSpc>
                <a:spcPct val="150000"/>
              </a:lnSpc>
              <a:buFont typeface="Arial" pitchFamily="34" charset="0"/>
              <a:buChar char="•"/>
              <a:defRPr/>
            </a:pPr>
            <a:r>
              <a:rPr lang="zh-CN" altLang="en-US" sz="2000" dirty="0">
                <a:latin typeface="+mn-lt"/>
                <a:ea typeface="+mn-ea"/>
              </a:rPr>
              <a:t>不当使用会侵害隐私</a:t>
            </a:r>
          </a:p>
          <a:p>
            <a:pPr lvl="1">
              <a:lnSpc>
                <a:spcPct val="150000"/>
              </a:lnSpc>
              <a:buFont typeface="Arial" pitchFamily="34" charset="0"/>
              <a:buChar char="•"/>
              <a:defRPr/>
            </a:pPr>
            <a:r>
              <a:rPr lang="zh-CN" altLang="en-US" sz="2000" dirty="0">
                <a:latin typeface="+mn-lt"/>
                <a:ea typeface="+mn-ea"/>
              </a:rPr>
              <a:t>恰当的技术可以保护隐私</a:t>
            </a:r>
          </a:p>
        </p:txBody>
      </p:sp>
      <p:pic>
        <p:nvPicPr>
          <p:cNvPr id="10244" name="图片 4" descr="200710180842105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05263"/>
            <a:ext cx="36734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6" descr="imagesCAKR70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084763"/>
            <a:ext cx="16033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Stoprfid-logo.jpg"/>
          <p:cNvPicPr>
            <a:picLocks noChangeAspect="1"/>
          </p:cNvPicPr>
          <p:nvPr/>
        </p:nvPicPr>
        <p:blipFill>
          <a:blip r:embed="rId4" cstate="print"/>
          <a:stretch>
            <a:fillRect/>
          </a:stretch>
        </p:blipFill>
        <p:spPr>
          <a:xfrm>
            <a:off x="2555776" y="5085184"/>
            <a:ext cx="115212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en-US" altLang="zh-CN" kern="0" dirty="0" smtClean="0"/>
              <a:t>6.1 </a:t>
            </a:r>
            <a:r>
              <a:rPr lang="zh-CN" altLang="en-US" kern="0" dirty="0" smtClean="0"/>
              <a:t>隐私的定义</a:t>
            </a:r>
          </a:p>
        </p:txBody>
      </p:sp>
    </p:spTree>
  </p:cSld>
  <p:clrMapOvr>
    <a:masterClrMapping/>
  </p:clrMapOvr>
  <p:transition spd="med">
    <p:diamond/>
  </p:transition>
</p:sld>
</file>

<file path=ppt/tags/tag1.xml><?xml version="1.0" encoding="utf-8"?>
<p:tagLst xmlns:a="http://schemas.openxmlformats.org/drawingml/2006/main" xmlns:r="http://schemas.openxmlformats.org/officeDocument/2006/relationships" xmlns:p="http://schemas.openxmlformats.org/presentationml/2006/main">
  <p:tag name="TIMING" val="|30.2|1.1|12|7.7|13|25.4"/>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TotalTime>
  <Pages>0</Pages>
  <Words>6211</Words>
  <Characters>0</Characters>
  <Application>Microsoft Office PowerPoint</Application>
  <DocSecurity>0</DocSecurity>
  <PresentationFormat>全屏显示(4:3)</PresentationFormat>
  <Lines>0</Lines>
  <Paragraphs>707</Paragraphs>
  <Slides>87</Slides>
  <Notes>6</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87</vt:i4>
      </vt:variant>
    </vt:vector>
  </HeadingPairs>
  <TitlesOfParts>
    <vt:vector size="90" baseType="lpstr">
      <vt:lpstr>默认设计模板</vt:lpstr>
      <vt:lpstr>Visio</vt:lpstr>
      <vt:lpstr>Equation</vt:lpstr>
      <vt:lpstr>物联网信息安全 （第6章 物联网隐私保护）</vt:lpstr>
      <vt:lpstr>本章内容</vt:lpstr>
      <vt:lpstr>第6章 隐私安全</vt:lpstr>
      <vt:lpstr>第六章 隐私安全</vt:lpstr>
      <vt:lpstr>6.1 隐私的定义</vt:lpstr>
      <vt:lpstr>6.1 隐私的定义</vt:lpstr>
      <vt:lpstr>6.1 隐私的定义</vt:lpstr>
      <vt:lpstr>6.1 隐私的定义</vt:lpstr>
      <vt:lpstr>PowerPoint 演示文稿</vt:lpstr>
      <vt:lpstr>6.2 隐私度量</vt:lpstr>
      <vt:lpstr>6.2 隐私度量</vt:lpstr>
      <vt:lpstr>6.2 隐私度量</vt:lpstr>
      <vt:lpstr>6.2 隐私度量</vt:lpstr>
      <vt:lpstr>6.3 隐私威胁</vt:lpstr>
      <vt:lpstr>6.3 隐私威胁</vt:lpstr>
      <vt:lpstr>6.3 隐私威胁</vt:lpstr>
      <vt:lpstr>6.3 隐私威胁</vt:lpstr>
      <vt:lpstr>6.3 隐私威胁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6.5 位置隐私</vt:lpstr>
      <vt:lpstr>6.5 位置隐私</vt:lpstr>
      <vt:lpstr>6.5 位置隐私</vt:lpstr>
      <vt:lpstr>6.5 位置隐私</vt:lpstr>
      <vt:lpstr>6.5 位置隐私</vt:lpstr>
      <vt:lpstr>物联网中LBS的通用威胁模型</vt:lpstr>
      <vt:lpstr>6.5 位置隐私</vt:lpstr>
      <vt:lpstr>6.5 位置隐私</vt:lpstr>
      <vt:lpstr>6.5  LBS和隐私</vt:lpstr>
      <vt:lpstr>6.5 物联网中LBS隐私保护</vt:lpstr>
      <vt:lpstr>6.5 隐私的定义</vt:lpstr>
      <vt:lpstr>6.5 隐私定义</vt:lpstr>
      <vt:lpstr>6.5 物联网中LBS的隐私泄露</vt:lpstr>
      <vt:lpstr>6.5 物联网中LBS的隐私保护</vt:lpstr>
      <vt:lpstr>6.5 网联网中LBS的隐私度量</vt:lpstr>
      <vt:lpstr>6.5 物联网中LBS隐私保护方法</vt:lpstr>
      <vt:lpstr>6.5 物联网中LBS隐私保护方法</vt:lpstr>
      <vt:lpstr>6.5 物联网中LBS隐私保护方法</vt:lpstr>
      <vt:lpstr>6.5 物联网中LBS隐私保护方法</vt:lpstr>
      <vt:lpstr>6.5 物联网中LBS隐私保护方法</vt:lpstr>
      <vt:lpstr>6.5 感知隐私保护的查询处理</vt:lpstr>
      <vt:lpstr>6.5 物联网中LBS隐私保护系统结构</vt:lpstr>
      <vt:lpstr>6.5 物联网中LBS隐私保护系统结构</vt:lpstr>
      <vt:lpstr>6.5 物联网中LBS隐私保护系统结构</vt:lpstr>
      <vt:lpstr>6.5 物联网中LBS隐私保护内容</vt:lpstr>
      <vt:lpstr>6.5 物联网中LBS隐私保护模型</vt:lpstr>
      <vt:lpstr>6.5 基于四分树的隐私保护方法</vt:lpstr>
      <vt:lpstr>6.5 基于四分树的隐私保护方法</vt:lpstr>
      <vt:lpstr>6.5 基于个性化的位置k-匿名模型</vt:lpstr>
      <vt:lpstr>6.5 物联网中LBS连续查询隐私保护</vt:lpstr>
      <vt:lpstr>6.5 轨迹隐私</vt:lpstr>
      <vt:lpstr>6.5 物联网中LBS轨迹隐私保护</vt:lpstr>
      <vt:lpstr>6.5 物联网中LBS轨迹隐私保护</vt:lpstr>
      <vt:lpstr>6.5 物联网中LBS感知隐私的查询</vt:lpstr>
      <vt:lpstr>6.5 物联网中LBS隐私度量</vt:lpstr>
      <vt:lpstr>6.5 物联网中LBS隐私度量</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6.7 本章小结 </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666</cp:revision>
  <dcterms:created xsi:type="dcterms:W3CDTF">2004-05-18T02:59:53Z</dcterms:created>
  <dcterms:modified xsi:type="dcterms:W3CDTF">2021-01-04T01:52:23Z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