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1205" r:id="rId3"/>
    <p:sldId id="1360" r:id="rId4"/>
    <p:sldId id="1361" r:id="rId5"/>
    <p:sldId id="1362" r:id="rId6"/>
    <p:sldId id="1363" r:id="rId7"/>
    <p:sldId id="1364" r:id="rId8"/>
    <p:sldId id="1366" r:id="rId9"/>
    <p:sldId id="1367" r:id="rId10"/>
    <p:sldId id="774" r:id="rId11"/>
  </p:sldIdLst>
  <p:sldSz cx="6858000" cy="5143500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99"/>
    <a:srgbClr val="FF3300"/>
    <a:srgbClr val="FFFF66"/>
    <a:srgbClr val="00CC6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主题样式 2 - 强调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67" autoAdjust="0"/>
  </p:normalViewPr>
  <p:slideViewPr>
    <p:cSldViewPr>
      <p:cViewPr varScale="1">
        <p:scale>
          <a:sx n="81" d="100"/>
          <a:sy n="81" d="100"/>
        </p:scale>
        <p:origin x="1440" y="40"/>
      </p:cViewPr>
      <p:guideLst>
        <p:guide orient="horz" pos="16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3254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1AD86-308C-484F-82DA-9F69C7B6BA46}" type="datetimeFigureOut">
              <a:rPr lang="zh-CN" altLang="en-US" smtClean="0"/>
              <a:t>2024/9/29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3B854-646E-4430-A783-C710405B0A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9798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ea typeface="宋体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ea typeface="宋体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ea typeface="宋体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ea typeface="宋体" pitchFamily="2" charset="-122"/>
              </a:defRPr>
            </a:lvl1pPr>
          </a:lstStyle>
          <a:p>
            <a:pPr>
              <a:defRPr/>
            </a:pPr>
            <a:fld id="{8EFC3DDB-6F8F-4565-9FB8-095F93F62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072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FC3DDB-6F8F-4565-9FB8-095F93F62E8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34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92696" y="915566"/>
            <a:ext cx="58293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桂小林 </a:t>
            </a:r>
            <a:fld id="{98937121-B518-4F64-8D3D-CE18D5484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zh-CN" altLang="en-US" smtClean="0"/>
              <a:t>桂小林 </a:t>
            </a:r>
            <a:fld id="{2D5720DD-DDF5-40B7-A6B1-23246C701E8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5750" y="174429"/>
            <a:ext cx="6343650" cy="525114"/>
          </a:xfrm>
          <a:prstGeom prst="rect">
            <a:avLst/>
          </a:prstGeom>
          <a:ln/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2000">
                <a:latin typeface="华文中宋" panose="02010600040101010101" pitchFamily="2" charset="-122"/>
                <a:ea typeface="华文中宋" panose="02010600040101010101" pitchFamily="2" charset="-122"/>
              </a:defRPr>
            </a:lvl1pPr>
          </a:lstStyle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85750" y="915567"/>
            <a:ext cx="6343650" cy="3885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b="0">
                <a:solidFill>
                  <a:srgbClr val="7030A0"/>
                </a:solidFill>
                <a:latin typeface="+mj-lt"/>
              </a:defRPr>
            </a:lvl1pPr>
            <a:lvl2pPr>
              <a:defRPr sz="1400">
                <a:solidFill>
                  <a:srgbClr val="008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200">
                <a:solidFill>
                  <a:srgbClr val="7030A0"/>
                </a:solidFill>
                <a:latin typeface="+mj-lt"/>
              </a:defRPr>
            </a:lvl3pPr>
            <a:lvl4pPr>
              <a:defRPr sz="1400">
                <a:latin typeface="+mj-lt"/>
              </a:defRPr>
            </a:lvl4pPr>
            <a:lvl5pPr>
              <a:defRPr sz="1400">
                <a:latin typeface="+mj-lt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5" name="矩形 4"/>
          <p:cNvSpPr/>
          <p:nvPr userDrawn="1"/>
        </p:nvSpPr>
        <p:spPr bwMode="auto">
          <a:xfrm>
            <a:off x="285750" y="699543"/>
            <a:ext cx="6343650" cy="7200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94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9"/>
          <p:cNvSpPr>
            <a:spLocks noChangeArrowheads="1"/>
          </p:cNvSpPr>
          <p:nvPr userDrawn="1"/>
        </p:nvSpPr>
        <p:spPr bwMode="auto">
          <a:xfrm>
            <a:off x="0" y="4991696"/>
            <a:ext cx="6858000" cy="15180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endParaRPr lang="zh-CN" altLang="en-US" sz="2800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228602"/>
            <a:ext cx="6286500" cy="50694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951571"/>
            <a:ext cx="6343650" cy="3849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32748" y="4800600"/>
            <a:ext cx="202525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defRPr>
            </a:lvl1pPr>
          </a:lstStyle>
          <a:p>
            <a:pPr>
              <a:defRPr/>
            </a:pPr>
            <a:r>
              <a:rPr lang="zh-CN" altLang="en-US" dirty="0" smtClean="0"/>
              <a:t>   桂小林 </a:t>
            </a:r>
            <a:fld id="{57E966BB-B92C-4DC3-A001-FDBEAC19CC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矩形 1"/>
          <p:cNvSpPr/>
          <p:nvPr userDrawn="1"/>
        </p:nvSpPr>
        <p:spPr>
          <a:xfrm>
            <a:off x="0" y="4860891"/>
            <a:ext cx="1124744" cy="26161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11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西安交通大学</a:t>
            </a:r>
            <a:endParaRPr lang="zh-CN" altLang="en-US" sz="11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99"/>
          </a:solidFill>
          <a:latin typeface="+mn-ea"/>
          <a:ea typeface="+mn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  <a:ea typeface="幼圆" pitchFamily="49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  <a:ea typeface="幼圆" pitchFamily="49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  <a:ea typeface="幼圆" pitchFamily="49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  <a:ea typeface="幼圆" pitchFamily="49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  <a:ea typeface="幼圆" pitchFamily="49" charset="-122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Blip>
          <a:blip r:embed="rId4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10000"/>
        </a:spcBef>
        <a:spcAft>
          <a:spcPct val="10000"/>
        </a:spcAft>
        <a:buFont typeface="Wingdings" pitchFamily="2" charset="2"/>
        <a:buChar char="Ø"/>
        <a:defRPr sz="1600" b="1">
          <a:solidFill>
            <a:srgbClr val="000099"/>
          </a:solidFill>
          <a:latin typeface="+mn-lt"/>
          <a:ea typeface="楷体_GB2312" pitchFamily="49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rgbClr val="FF3300"/>
          </a:solidFill>
          <a:latin typeface="+mn-lt"/>
          <a:ea typeface="+mj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 txBox="1">
            <a:spLocks noGrp="1" noChangeArrowheads="1"/>
          </p:cNvSpPr>
          <p:nvPr/>
        </p:nvSpPr>
        <p:spPr bwMode="auto">
          <a:xfrm>
            <a:off x="5300665" y="4800600"/>
            <a:ext cx="27003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zh-CN" alt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桂小林 </a:t>
            </a:r>
            <a:fld id="{2D636892-A4E1-42C6-ACCB-CF14868D03A9}" type="slidenum">
              <a:rPr 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>
                <a:defRPr/>
              </a:pPr>
              <a:t>1</a:t>
            </a:fld>
            <a:endParaRPr lang="en-US" sz="1400" b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5" name="灯片编号占位符 3"/>
          <p:cNvSpPr txBox="1">
            <a:spLocks noGrp="1" noChangeArrowheads="1"/>
          </p:cNvSpPr>
          <p:nvPr/>
        </p:nvSpPr>
        <p:spPr bwMode="auto">
          <a:xfrm>
            <a:off x="5300665" y="4800600"/>
            <a:ext cx="27003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9D090101-9F17-48A6-BCC7-5D17EE76AFCE}" type="slidenum">
              <a:rPr lang="en-US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>
                <a:defRPr/>
              </a:pPr>
              <a:t>1</a:t>
            </a:fld>
            <a:endParaRPr lang="en-US" sz="1400" b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332657" y="1275607"/>
            <a:ext cx="6192689" cy="1697679"/>
            <a:chOff x="0" y="0"/>
            <a:chExt cx="4904" cy="1045"/>
          </a:xfrm>
        </p:grpSpPr>
        <p:pic>
          <p:nvPicPr>
            <p:cNvPr id="2055" name="Rectangle 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904" cy="1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2" y="4"/>
              <a:ext cx="4897" cy="103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5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隶书" panose="02010509060101010101" pitchFamily="49" charset="-122"/>
                  <a:ea typeface="隶书" panose="02010509060101010101" pitchFamily="49" charset="-122"/>
                </a:rPr>
                <a:t>物联网技术导论</a:t>
              </a:r>
              <a:endParaRPr lang="en-US" altLang="zh-CN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endParaRPr>
            </a:p>
            <a:p>
              <a:pPr algn="ctr">
                <a:defRPr/>
              </a:pPr>
              <a:r>
                <a:rPr lang="zh-CN" altLang="en-US" sz="28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幼圆" pitchFamily="49" charset="-122"/>
                </a:rPr>
                <a:t>（</a:t>
              </a:r>
              <a:r>
                <a:rPr lang="zh-CN" altLang="en-US" sz="2800" b="1" dirty="0" smtClean="0">
                  <a:solidFill>
                    <a:srgbClr val="FFFF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幼圆" pitchFamily="49" charset="-122"/>
                </a:rPr>
                <a:t>第</a:t>
              </a:r>
              <a:r>
                <a:rPr lang="en-US" altLang="zh-CN" sz="28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幼圆" pitchFamily="49" charset="-122"/>
                </a:rPr>
                <a:t>9</a:t>
              </a:r>
              <a:r>
                <a:rPr lang="zh-CN" altLang="en-US" sz="2800" b="1" dirty="0" smtClean="0">
                  <a:solidFill>
                    <a:srgbClr val="FFFF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幼圆" pitchFamily="49" charset="-122"/>
                </a:rPr>
                <a:t>章 实验指导）</a:t>
              </a:r>
              <a:endParaRPr lang="zh-CN" altLang="en-US" sz="2800" b="1" dirty="0">
                <a:solidFill>
                  <a:srgbClr val="FFFF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幼圆" pitchFamily="49" charset="-122"/>
              </a:endParaRPr>
            </a:p>
          </p:txBody>
        </p:sp>
      </p:grp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1" y="480017"/>
            <a:ext cx="6858000" cy="97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课程思政版</a:t>
            </a:r>
            <a:endParaRPr lang="en-US" altLang="zh-CN" sz="4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algn="ctr">
              <a:spcBef>
                <a:spcPct val="5000"/>
              </a:spcBef>
              <a:defRPr/>
            </a:pPr>
            <a:endParaRPr lang="zh-CN" alt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ea typeface="黑体" pitchFamily="2" charset="-122"/>
            </a:endParaRPr>
          </a:p>
        </p:txBody>
      </p:sp>
      <p:sp>
        <p:nvSpPr>
          <p:cNvPr id="3080" name="Rectangle 7"/>
          <p:cNvSpPr>
            <a:spLocks noGrp="1" noChangeArrowheads="1"/>
          </p:cNvSpPr>
          <p:nvPr>
            <p:ph type="subTitle" idx="4294967295"/>
          </p:nvPr>
        </p:nvSpPr>
        <p:spPr>
          <a:xfrm>
            <a:off x="476672" y="3480656"/>
            <a:ext cx="6400800" cy="131445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zh-CN" altLang="en-US" b="1" dirty="0" smtClean="0">
                <a:solidFill>
                  <a:srgbClr val="008000"/>
                </a:solidFill>
              </a:rPr>
              <a:t>桂小林 </a:t>
            </a:r>
            <a:r>
              <a:rPr lang="zh-CN" altLang="en-US" b="1" dirty="0">
                <a:solidFill>
                  <a:srgbClr val="008000"/>
                </a:solidFill>
              </a:rPr>
              <a:t>教授</a:t>
            </a:r>
            <a:endParaRPr lang="zh-CN" altLang="en-US" b="1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zh-CN" altLang="en-US" b="1" dirty="0" smtClean="0"/>
              <a:t>西安交通大学计算机学院</a:t>
            </a:r>
            <a:endParaRPr lang="en-US" altLang="zh-CN" b="1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桂小林 </a:t>
            </a:r>
            <a:fld id="{2D5720DD-DDF5-40B7-A6B1-23246C701E8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CN" smtClean="0"/>
              <a:t>THANKS</a:t>
            </a:r>
            <a:r>
              <a:rPr lang="zh-CN" altLang="en-US" smtClean="0"/>
              <a:t>！</a:t>
            </a:r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桂小林</a:t>
            </a:r>
            <a:endParaRPr lang="en-US" altLang="zh-CN" dirty="0" smtClean="0"/>
          </a:p>
          <a:p>
            <a:r>
              <a:rPr lang="zh-CN" altLang="en-US" dirty="0" smtClean="0"/>
              <a:t>物联网技术导论</a:t>
            </a:r>
            <a:r>
              <a:rPr lang="en-US" altLang="zh-CN" dirty="0" smtClean="0"/>
              <a:t>-</a:t>
            </a:r>
            <a:r>
              <a:rPr lang="zh-CN" altLang="en-US" dirty="0" smtClean="0"/>
              <a:t>课程思政版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桂小林 </a:t>
            </a:r>
            <a:fld id="{98937121-B518-4F64-8D3D-CE18D548473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桂小林 </a:t>
            </a:r>
            <a:fld id="{2D5720DD-DDF5-40B7-A6B1-23246C701E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本章内容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hlinkClick r:id="rId2" action="ppaction://hlinksldjump"/>
              </a:rPr>
              <a:t>9.1 </a:t>
            </a:r>
            <a:r>
              <a:rPr lang="zh-CN" altLang="en-US" dirty="0" smtClean="0">
                <a:hlinkClick r:id="rId2" action="ppaction://hlinksldjump"/>
              </a:rPr>
              <a:t>实验准备：实验环境安装和配置</a:t>
            </a:r>
            <a:endParaRPr lang="en-US" altLang="zh-CN" dirty="0" smtClean="0"/>
          </a:p>
          <a:p>
            <a:r>
              <a:rPr lang="en-US" altLang="zh-CN" dirty="0" smtClean="0">
                <a:hlinkClick r:id="rId3" action="ppaction://hlinksldjump"/>
              </a:rPr>
              <a:t>9.2</a:t>
            </a:r>
            <a:r>
              <a:rPr lang="zh-CN" altLang="en-US" dirty="0" smtClean="0">
                <a:hlinkClick r:id="rId3" action="ppaction://hlinksldjump"/>
              </a:rPr>
              <a:t>一维条形码</a:t>
            </a:r>
            <a:r>
              <a:rPr lang="en-US" altLang="zh-CN" dirty="0" smtClean="0">
                <a:hlinkClick r:id="rId3" action="ppaction://hlinksldjump"/>
              </a:rPr>
              <a:t>EAN</a:t>
            </a:r>
            <a:r>
              <a:rPr lang="zh-CN" altLang="en-US" dirty="0" smtClean="0">
                <a:hlinkClick r:id="rId3" action="ppaction://hlinksldjump"/>
              </a:rPr>
              <a:t>编码实验</a:t>
            </a:r>
            <a:endParaRPr lang="en-US" altLang="zh-CN" dirty="0" smtClean="0"/>
          </a:p>
          <a:p>
            <a:r>
              <a:rPr lang="en-US" altLang="zh-CN" dirty="0" smtClean="0">
                <a:hlinkClick r:id="rId4" action="ppaction://hlinksldjump"/>
              </a:rPr>
              <a:t>9.3</a:t>
            </a:r>
            <a:r>
              <a:rPr lang="zh-CN" altLang="en-US" dirty="0" smtClean="0">
                <a:hlinkClick r:id="rId4" action="ppaction://hlinksldjump"/>
              </a:rPr>
              <a:t>一维条形码</a:t>
            </a:r>
            <a:r>
              <a:rPr lang="en-US" altLang="zh-CN" dirty="0" smtClean="0">
                <a:hlinkClick r:id="rId4" action="ppaction://hlinksldjump"/>
              </a:rPr>
              <a:t>EAN</a:t>
            </a:r>
            <a:r>
              <a:rPr lang="zh-CN" altLang="en-US" dirty="0" smtClean="0">
                <a:hlinkClick r:id="rId4" action="ppaction://hlinksldjump"/>
              </a:rPr>
              <a:t>的可视化实验</a:t>
            </a:r>
            <a:endParaRPr lang="en-US" altLang="zh-CN" dirty="0" smtClean="0"/>
          </a:p>
          <a:p>
            <a:r>
              <a:rPr lang="en-US" altLang="zh-CN" dirty="0" smtClean="0">
                <a:hlinkClick r:id="rId5" action="ppaction://hlinksldjump"/>
              </a:rPr>
              <a:t>9.4</a:t>
            </a:r>
            <a:r>
              <a:rPr lang="zh-CN" altLang="en-US" dirty="0" smtClean="0">
                <a:hlinkClick r:id="rId5" action="ppaction://hlinksldjump"/>
              </a:rPr>
              <a:t>基于</a:t>
            </a:r>
            <a:r>
              <a:rPr lang="en-US" altLang="zh-CN" dirty="0" smtClean="0">
                <a:hlinkClick r:id="rId5" action="ppaction://hlinksldjump"/>
              </a:rPr>
              <a:t>Python</a:t>
            </a:r>
            <a:r>
              <a:rPr lang="zh-CN" altLang="en-US" dirty="0" smtClean="0">
                <a:hlinkClick r:id="rId5" action="ppaction://hlinksldjump"/>
              </a:rPr>
              <a:t>库的条形码生成实验</a:t>
            </a:r>
            <a:endParaRPr lang="en-US" altLang="zh-CN" dirty="0" smtClean="0"/>
          </a:p>
          <a:p>
            <a:r>
              <a:rPr lang="en-US" altLang="zh-CN" dirty="0" smtClean="0">
                <a:hlinkClick r:id="rId6" action="ppaction://hlinksldjump"/>
              </a:rPr>
              <a:t>9.5 </a:t>
            </a:r>
            <a:r>
              <a:rPr lang="zh-CN" altLang="en-US" dirty="0" smtClean="0">
                <a:hlinkClick r:id="rId6" action="ppaction://hlinksldjump"/>
              </a:rPr>
              <a:t>基于最大树的数据聚类实验</a:t>
            </a:r>
            <a:endParaRPr lang="en-US" altLang="zh-CN" dirty="0" smtClean="0">
              <a:hlinkClick r:id="rId2" action="ppaction://hlinksldjump"/>
            </a:endParaRPr>
          </a:p>
        </p:txBody>
      </p:sp>
    </p:spTree>
    <p:extLst>
      <p:ext uri="{BB962C8B-B14F-4D97-AF65-F5344CB8AC3E}">
        <p14:creationId xmlns:p14="http://schemas.microsoft.com/office/powerpoint/2010/main" val="3775796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桂小林 </a:t>
            </a:r>
            <a:fld id="{2D5720DD-DDF5-40B7-A6B1-23246C701E8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9.1 </a:t>
            </a:r>
            <a:r>
              <a:rPr lang="zh-CN" altLang="en-US" dirty="0"/>
              <a:t>实验准备：实验环境安装和配置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物联网技术导论的相关实验需要使用</a:t>
            </a:r>
            <a:r>
              <a:rPr lang="en-US" altLang="zh-CN" dirty="0"/>
              <a:t>Python</a:t>
            </a:r>
            <a:r>
              <a:rPr lang="zh-CN" altLang="en-US" dirty="0"/>
              <a:t>编程环境，如果已经学会了</a:t>
            </a:r>
            <a:r>
              <a:rPr lang="en-US" altLang="zh-CN" dirty="0"/>
              <a:t>Python</a:t>
            </a:r>
            <a:r>
              <a:rPr lang="zh-CN" altLang="en-US" dirty="0"/>
              <a:t>编程，可以直接跳过本部分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</a:t>
            </a:r>
            <a:r>
              <a:rPr lang="en-US" altLang="zh-CN" dirty="0"/>
              <a:t>Python</a:t>
            </a:r>
            <a:r>
              <a:rPr lang="zh-CN" altLang="en-US" dirty="0"/>
              <a:t>语言原生集成开发环境</a:t>
            </a:r>
          </a:p>
          <a:p>
            <a:r>
              <a:rPr lang="zh-CN" altLang="en-US" dirty="0"/>
              <a:t>初学者可以通过</a:t>
            </a:r>
            <a:r>
              <a:rPr lang="en-US" altLang="zh-CN" dirty="0"/>
              <a:t>Python</a:t>
            </a:r>
            <a:r>
              <a:rPr lang="zh-CN" altLang="en-US" dirty="0"/>
              <a:t>官网下载</a:t>
            </a:r>
            <a:r>
              <a:rPr lang="en-US" altLang="zh-CN" dirty="0"/>
              <a:t>Python</a:t>
            </a:r>
            <a:r>
              <a:rPr lang="zh-CN" altLang="en-US" dirty="0"/>
              <a:t>语言原生开发环境。该网站的首页如图</a:t>
            </a:r>
            <a:r>
              <a:rPr lang="en-US" altLang="zh-CN" dirty="0"/>
              <a:t>9-1</a:t>
            </a:r>
            <a:r>
              <a:rPr lang="zh-CN" altLang="en-US" dirty="0"/>
              <a:t>所示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根据</a:t>
            </a:r>
            <a:r>
              <a:rPr lang="zh-CN" altLang="en-US" dirty="0"/>
              <a:t>用户使用的操作系统的类型选择需要下载的版本。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800" y="3075769"/>
            <a:ext cx="3827165" cy="1896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39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桂小林 </a:t>
            </a:r>
            <a:fld id="{2D5720DD-DDF5-40B7-A6B1-23246C701E8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9.2</a:t>
            </a:r>
            <a:r>
              <a:rPr lang="zh-CN" altLang="zh-CN" dirty="0"/>
              <a:t>一维条形码</a:t>
            </a:r>
            <a:r>
              <a:rPr lang="en-US" altLang="zh-CN" dirty="0"/>
              <a:t>EAN</a:t>
            </a:r>
            <a:r>
              <a:rPr lang="zh-CN" altLang="zh-CN" dirty="0"/>
              <a:t>编码</a:t>
            </a:r>
            <a:r>
              <a:rPr lang="zh-CN" altLang="zh-CN" dirty="0" smtClean="0"/>
              <a:t>实验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实验目的：通过实验，使得学生深入理解一维条形码的编码原理。</a:t>
            </a:r>
          </a:p>
          <a:p>
            <a:r>
              <a:rPr lang="zh-CN" altLang="en-US" dirty="0"/>
              <a:t>实验环境：</a:t>
            </a:r>
            <a:r>
              <a:rPr lang="en-US" altLang="zh-CN" dirty="0"/>
              <a:t>Windows</a:t>
            </a:r>
            <a:r>
              <a:rPr lang="zh-CN" altLang="en-US" dirty="0"/>
              <a:t>操作系统，</a:t>
            </a:r>
            <a:r>
              <a:rPr lang="en-US" altLang="zh-CN" dirty="0"/>
              <a:t>Python</a:t>
            </a:r>
            <a:r>
              <a:rPr lang="zh-CN" altLang="en-US" dirty="0"/>
              <a:t>编程环境</a:t>
            </a:r>
          </a:p>
          <a:p>
            <a:r>
              <a:rPr lang="zh-CN" altLang="en-US" dirty="0"/>
              <a:t>实验步骤：</a:t>
            </a:r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）理解</a:t>
            </a:r>
            <a:r>
              <a:rPr lang="en-US" altLang="zh-CN" dirty="0"/>
              <a:t>EAN-13</a:t>
            </a:r>
            <a:r>
              <a:rPr lang="zh-CN" altLang="en-US" dirty="0"/>
              <a:t>的编码原理</a:t>
            </a:r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）使用</a:t>
            </a:r>
            <a:r>
              <a:rPr lang="en-US" altLang="zh-CN" dirty="0"/>
              <a:t>Python</a:t>
            </a:r>
            <a:r>
              <a:rPr lang="zh-CN" altLang="en-US" dirty="0"/>
              <a:t>数据结构（如列表）构造</a:t>
            </a:r>
            <a:r>
              <a:rPr lang="en-US" altLang="zh-CN" dirty="0"/>
              <a:t>EAN-13</a:t>
            </a:r>
            <a:r>
              <a:rPr lang="zh-CN" altLang="en-US" dirty="0"/>
              <a:t>编码字符集</a:t>
            </a:r>
            <a:r>
              <a:rPr lang="en-US" altLang="zh-CN" dirty="0"/>
              <a:t>A</a:t>
            </a:r>
            <a:r>
              <a:rPr lang="zh-CN" altLang="en-US" dirty="0"/>
              <a:t>、</a:t>
            </a:r>
            <a:r>
              <a:rPr lang="en-US" altLang="zh-CN" dirty="0"/>
              <a:t>B</a:t>
            </a:r>
            <a:r>
              <a:rPr lang="zh-CN" altLang="en-US" dirty="0"/>
              <a:t>、</a:t>
            </a:r>
            <a:r>
              <a:rPr lang="en-US" altLang="zh-CN" dirty="0"/>
              <a:t>C</a:t>
            </a:r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）使用</a:t>
            </a:r>
            <a:r>
              <a:rPr lang="en-US" altLang="zh-CN" dirty="0"/>
              <a:t>Python</a:t>
            </a:r>
            <a:r>
              <a:rPr lang="zh-CN" altLang="en-US" dirty="0"/>
              <a:t>数据结构（如列表）构造</a:t>
            </a:r>
            <a:r>
              <a:rPr lang="en-US" altLang="zh-CN" dirty="0"/>
              <a:t>EAN-13</a:t>
            </a:r>
            <a:r>
              <a:rPr lang="zh-CN" altLang="en-US" dirty="0"/>
              <a:t>数字编码规则表</a:t>
            </a:r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）利用</a:t>
            </a:r>
            <a:r>
              <a:rPr lang="en-US" altLang="zh-CN" dirty="0"/>
              <a:t>Python</a:t>
            </a:r>
            <a:r>
              <a:rPr lang="zh-CN" altLang="en-US" dirty="0"/>
              <a:t>程序设计</a:t>
            </a:r>
            <a:r>
              <a:rPr lang="en-US" altLang="zh-CN" dirty="0"/>
              <a:t>EAN-13</a:t>
            </a:r>
            <a:r>
              <a:rPr lang="zh-CN" altLang="en-US" dirty="0"/>
              <a:t>算法，生成输入条形码的二进制系列</a:t>
            </a:r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5</a:t>
            </a:r>
            <a:r>
              <a:rPr lang="zh-CN" altLang="en-US" dirty="0"/>
              <a:t>）利用</a:t>
            </a:r>
            <a:r>
              <a:rPr lang="en-US" altLang="zh-CN" dirty="0"/>
              <a:t>Python</a:t>
            </a:r>
            <a:r>
              <a:rPr lang="zh-CN" altLang="en-US" dirty="0"/>
              <a:t>可视化模块集，绘制条形码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247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桂小林 </a:t>
            </a:r>
            <a:fld id="{2D5720DD-DDF5-40B7-A6B1-23246C701E8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参考程序：</a:t>
            </a:r>
          </a:p>
          <a:p>
            <a:r>
              <a:rPr lang="zh-CN" altLang="en-US" dirty="0"/>
              <a:t>该程序首先为</a:t>
            </a:r>
            <a:r>
              <a:rPr lang="en-US" altLang="zh-CN" dirty="0"/>
              <a:t>EAN-13</a:t>
            </a:r>
            <a:r>
              <a:rPr lang="zh-CN" altLang="en-US" dirty="0"/>
              <a:t>的编码规则设置一个数据结构，这里用列表类型</a:t>
            </a:r>
            <a:r>
              <a:rPr lang="en-US" altLang="zh-CN" dirty="0"/>
              <a:t>rule</a:t>
            </a:r>
            <a:r>
              <a:rPr lang="zh-CN" altLang="en-US" dirty="0"/>
              <a:t>表示；然后，为三个字符集</a:t>
            </a:r>
            <a:r>
              <a:rPr lang="en-US" altLang="zh-CN" dirty="0"/>
              <a:t>A</a:t>
            </a:r>
            <a:r>
              <a:rPr lang="zh-CN" altLang="en-US" dirty="0"/>
              <a:t>、</a:t>
            </a:r>
            <a:r>
              <a:rPr lang="en-US" altLang="zh-CN" dirty="0"/>
              <a:t>B</a:t>
            </a:r>
            <a:r>
              <a:rPr lang="zh-CN" altLang="en-US" dirty="0"/>
              <a:t>、</a:t>
            </a:r>
            <a:r>
              <a:rPr lang="en-US" altLang="zh-CN" dirty="0"/>
              <a:t>C</a:t>
            </a:r>
            <a:r>
              <a:rPr lang="zh-CN" altLang="en-US" dirty="0"/>
              <a:t>设置一个数据结构，这里用列表类型</a:t>
            </a:r>
            <a:r>
              <a:rPr lang="en-US" altLang="zh-CN" dirty="0"/>
              <a:t>charset</a:t>
            </a:r>
            <a:r>
              <a:rPr lang="zh-CN" altLang="en-US" dirty="0"/>
              <a:t>表示；最后，设计一个</a:t>
            </a:r>
            <a:r>
              <a:rPr lang="en-US" altLang="zh-CN" dirty="0"/>
              <a:t>EAN</a:t>
            </a:r>
            <a:r>
              <a:rPr lang="zh-CN" altLang="en-US" dirty="0"/>
              <a:t>编码函数</a:t>
            </a:r>
            <a:r>
              <a:rPr lang="en-US" altLang="zh-CN" dirty="0"/>
              <a:t>EAN13()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具体</a:t>
            </a:r>
            <a:r>
              <a:rPr lang="en-US" altLang="zh-CN" dirty="0"/>
              <a:t>Python</a:t>
            </a:r>
            <a:r>
              <a:rPr lang="zh-CN" altLang="en-US" dirty="0"/>
              <a:t>程序见程序</a:t>
            </a:r>
            <a:r>
              <a:rPr lang="en-US" altLang="zh-CN" dirty="0"/>
              <a:t>9-1</a:t>
            </a:r>
            <a:r>
              <a:rPr lang="zh-CN" altLang="en-US" dirty="0"/>
              <a:t>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640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桂小林 </a:t>
            </a:r>
            <a:fld id="{2D5720DD-DDF5-40B7-A6B1-23246C701E8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9.3</a:t>
            </a:r>
            <a:r>
              <a:rPr lang="zh-CN" altLang="en-US" dirty="0"/>
              <a:t>一维条形码</a:t>
            </a:r>
            <a:r>
              <a:rPr lang="en-US" altLang="zh-CN" dirty="0"/>
              <a:t>EAN</a:t>
            </a:r>
            <a:r>
              <a:rPr lang="zh-CN" altLang="en-US" dirty="0"/>
              <a:t>的可视化实验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实验目的：通过实验，使得学生深入理解一维条形码</a:t>
            </a:r>
            <a:r>
              <a:rPr lang="en-US" altLang="zh-CN" dirty="0"/>
              <a:t>EAN</a:t>
            </a:r>
            <a:r>
              <a:rPr lang="zh-CN" altLang="en-US" dirty="0"/>
              <a:t>的可视化方法。</a:t>
            </a:r>
          </a:p>
          <a:p>
            <a:r>
              <a:rPr lang="zh-CN" altLang="en-US" dirty="0"/>
              <a:t>实验环境：</a:t>
            </a:r>
            <a:r>
              <a:rPr lang="en-US" altLang="zh-CN" dirty="0"/>
              <a:t>Windows</a:t>
            </a:r>
            <a:r>
              <a:rPr lang="zh-CN" altLang="en-US" dirty="0"/>
              <a:t>操作系统，</a:t>
            </a:r>
            <a:r>
              <a:rPr lang="en-US" altLang="zh-CN" dirty="0"/>
              <a:t>Python</a:t>
            </a:r>
            <a:r>
              <a:rPr lang="zh-CN" altLang="en-US" dirty="0"/>
              <a:t>编程环境</a:t>
            </a:r>
          </a:p>
          <a:p>
            <a:r>
              <a:rPr lang="zh-CN" altLang="en-US" dirty="0"/>
              <a:t>实验步骤：</a:t>
            </a:r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）理解</a:t>
            </a:r>
            <a:r>
              <a:rPr lang="en-US" altLang="zh-CN" dirty="0"/>
              <a:t>EAN-13</a:t>
            </a:r>
            <a:r>
              <a:rPr lang="zh-CN" altLang="en-US" dirty="0"/>
              <a:t>的条空绘制方法</a:t>
            </a:r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）安装和配置</a:t>
            </a:r>
            <a:r>
              <a:rPr lang="en-US" altLang="zh-CN" dirty="0" err="1"/>
              <a:t>matplotlib</a:t>
            </a:r>
            <a:r>
              <a:rPr lang="zh-CN" altLang="en-US" dirty="0"/>
              <a:t>库</a:t>
            </a:r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）安装和配置</a:t>
            </a:r>
            <a:r>
              <a:rPr lang="en-US" altLang="zh-CN" dirty="0" err="1"/>
              <a:t>os</a:t>
            </a:r>
            <a:r>
              <a:rPr lang="zh-CN" altLang="en-US" dirty="0"/>
              <a:t>库</a:t>
            </a:r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）利用</a:t>
            </a:r>
            <a:r>
              <a:rPr lang="en-US" altLang="zh-CN" dirty="0" err="1"/>
              <a:t>matplotlib</a:t>
            </a:r>
            <a:r>
              <a:rPr lang="zh-CN" altLang="en-US" dirty="0"/>
              <a:t>库函数绘制条形码</a:t>
            </a:r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5</a:t>
            </a:r>
            <a:r>
              <a:rPr lang="zh-CN" altLang="en-US" dirty="0"/>
              <a:t>）利用</a:t>
            </a:r>
            <a:r>
              <a:rPr lang="en-US" altLang="zh-CN" dirty="0" err="1"/>
              <a:t>os</a:t>
            </a:r>
            <a:r>
              <a:rPr lang="zh-CN" altLang="en-US" dirty="0"/>
              <a:t>的库函数显示条形码</a:t>
            </a:r>
          </a:p>
        </p:txBody>
      </p:sp>
    </p:spTree>
    <p:extLst>
      <p:ext uri="{BB962C8B-B14F-4D97-AF65-F5344CB8AC3E}">
        <p14:creationId xmlns:p14="http://schemas.microsoft.com/office/powerpoint/2010/main" val="303020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桂小林 </a:t>
            </a:r>
            <a:fld id="{2D5720DD-DDF5-40B7-A6B1-23246C701E8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参考程序：</a:t>
            </a:r>
          </a:p>
          <a:p>
            <a:r>
              <a:rPr lang="zh-CN" altLang="en-US" dirty="0"/>
              <a:t>下面的程序是在实验一基础上进行的。该程序调用实验一形成的函数</a:t>
            </a:r>
            <a:r>
              <a:rPr lang="en-US" altLang="zh-CN" dirty="0"/>
              <a:t>EAN13</a:t>
            </a:r>
            <a:r>
              <a:rPr lang="zh-CN" altLang="en-US" dirty="0"/>
              <a:t>（）将输入的条形码转换为一个二进制序列，然后将二进制序列转化为可视化图形。</a:t>
            </a:r>
          </a:p>
          <a:p>
            <a:r>
              <a:rPr lang="zh-CN" altLang="en-US" dirty="0"/>
              <a:t>在构建黑白条形码时，当二进制为</a:t>
            </a:r>
            <a:r>
              <a:rPr lang="en-US" altLang="zh-CN" dirty="0"/>
              <a:t>1</a:t>
            </a:r>
            <a:r>
              <a:rPr lang="zh-CN" altLang="en-US" dirty="0"/>
              <a:t>时，绘制一个黑色直方图，当二进制为</a:t>
            </a:r>
            <a:r>
              <a:rPr lang="en-US" altLang="zh-CN" dirty="0"/>
              <a:t>0</a:t>
            </a:r>
            <a:r>
              <a:rPr lang="zh-CN" altLang="en-US" dirty="0"/>
              <a:t>时绘制白色直方图（或不绘制任何图形）。</a:t>
            </a:r>
          </a:p>
          <a:p>
            <a:r>
              <a:rPr lang="zh-CN" altLang="en-US" dirty="0"/>
              <a:t>具体程序如程序</a:t>
            </a:r>
            <a:r>
              <a:rPr lang="en-US" altLang="zh-CN" dirty="0"/>
              <a:t>9-2</a:t>
            </a:r>
            <a:r>
              <a:rPr lang="zh-CN" altLang="en-US" dirty="0"/>
              <a:t>所示。</a:t>
            </a:r>
          </a:p>
        </p:txBody>
      </p:sp>
    </p:spTree>
    <p:extLst>
      <p:ext uri="{BB962C8B-B14F-4D97-AF65-F5344CB8AC3E}">
        <p14:creationId xmlns:p14="http://schemas.microsoft.com/office/powerpoint/2010/main" val="375778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桂小林 </a:t>
            </a:r>
            <a:fld id="{2D5720DD-DDF5-40B7-A6B1-23246C701E8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9.4</a:t>
            </a:r>
            <a:r>
              <a:rPr lang="zh-CN" altLang="en-US" dirty="0"/>
              <a:t>基于</a:t>
            </a:r>
            <a:r>
              <a:rPr lang="en-US" altLang="zh-CN" dirty="0"/>
              <a:t>Python</a:t>
            </a:r>
            <a:r>
              <a:rPr lang="zh-CN" altLang="en-US" dirty="0"/>
              <a:t>库的条形码生成实验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实验目的：为了</a:t>
            </a:r>
            <a:r>
              <a:rPr lang="zh-CN" altLang="en-US" dirty="0"/>
              <a:t>简化编程，也可以直接引用</a:t>
            </a:r>
            <a:r>
              <a:rPr lang="en-US" altLang="zh-CN" dirty="0"/>
              <a:t>Python</a:t>
            </a:r>
            <a:r>
              <a:rPr lang="zh-CN" altLang="en-US" dirty="0"/>
              <a:t>中</a:t>
            </a:r>
            <a:r>
              <a:rPr lang="en-US" altLang="zh-CN" dirty="0" err="1"/>
              <a:t>pyStrich</a:t>
            </a:r>
            <a:r>
              <a:rPr lang="zh-CN" altLang="en-US" dirty="0"/>
              <a:t>库来实现条形码的生成</a:t>
            </a:r>
            <a:r>
              <a:rPr lang="zh-CN" altLang="en-US" dirty="0" smtClean="0"/>
              <a:t>。</a:t>
            </a:r>
            <a:endParaRPr lang="zh-CN" altLang="en-US" dirty="0"/>
          </a:p>
          <a:p>
            <a:r>
              <a:rPr lang="zh-CN" altLang="en-US" dirty="0"/>
              <a:t>实验环境：</a:t>
            </a:r>
            <a:r>
              <a:rPr lang="en-US" altLang="zh-CN" dirty="0"/>
              <a:t>Windows</a:t>
            </a:r>
            <a:r>
              <a:rPr lang="zh-CN" altLang="en-US" dirty="0"/>
              <a:t>操作系统，</a:t>
            </a:r>
            <a:r>
              <a:rPr lang="en-US" altLang="zh-CN" dirty="0"/>
              <a:t>Python</a:t>
            </a:r>
            <a:r>
              <a:rPr lang="zh-CN" altLang="en-US" dirty="0"/>
              <a:t>编程环境</a:t>
            </a:r>
          </a:p>
          <a:p>
            <a:r>
              <a:rPr lang="zh-CN" altLang="en-US" dirty="0"/>
              <a:t>一维条形码的实验步骤：</a:t>
            </a:r>
          </a:p>
          <a:p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）安装</a:t>
            </a:r>
            <a:r>
              <a:rPr lang="en-US" altLang="zh-CN" dirty="0" err="1"/>
              <a:t>pyStrich</a:t>
            </a:r>
            <a:r>
              <a:rPr lang="zh-CN" altLang="en-US" dirty="0"/>
              <a:t>库（</a:t>
            </a:r>
            <a:r>
              <a:rPr lang="en-US" altLang="zh-CN" dirty="0"/>
              <a:t>pip install </a:t>
            </a:r>
            <a:r>
              <a:rPr lang="en-US" altLang="zh-CN" dirty="0" err="1"/>
              <a:t>pyStrich</a:t>
            </a:r>
            <a:r>
              <a:rPr lang="zh-CN" altLang="en-US" dirty="0"/>
              <a:t>）；</a:t>
            </a:r>
          </a:p>
          <a:p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）引用</a:t>
            </a:r>
            <a:r>
              <a:rPr lang="en-US" altLang="zh-CN" dirty="0" err="1"/>
              <a:t>pyStrich</a:t>
            </a:r>
            <a:r>
              <a:rPr lang="zh-CN" altLang="en-US" dirty="0"/>
              <a:t>库中</a:t>
            </a:r>
            <a:r>
              <a:rPr lang="en-US" altLang="zh-CN" dirty="0"/>
              <a:t>EAN13</a:t>
            </a:r>
            <a:r>
              <a:rPr lang="zh-CN" altLang="en-US" dirty="0"/>
              <a:t>编码器；</a:t>
            </a:r>
          </a:p>
          <a:p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）输入条形码；</a:t>
            </a:r>
          </a:p>
          <a:p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）调用</a:t>
            </a:r>
            <a:r>
              <a:rPr lang="en-US" altLang="zh-CN" dirty="0"/>
              <a:t>EAN13Encoder()</a:t>
            </a:r>
            <a:r>
              <a:rPr lang="zh-CN" altLang="en-US" dirty="0"/>
              <a:t>函数；</a:t>
            </a:r>
          </a:p>
          <a:p>
            <a:r>
              <a:rPr lang="zh-CN" altLang="en-US" dirty="0"/>
              <a:t>（</a:t>
            </a:r>
            <a:r>
              <a:rPr lang="en-US" altLang="zh-CN" dirty="0"/>
              <a:t>5</a:t>
            </a:r>
            <a:r>
              <a:rPr lang="zh-CN" altLang="en-US" dirty="0"/>
              <a:t>）生成条形码图形。</a:t>
            </a:r>
          </a:p>
          <a:p>
            <a:r>
              <a:rPr lang="zh-CN" altLang="en-US" dirty="0"/>
              <a:t>参考程序如程序</a:t>
            </a:r>
            <a:r>
              <a:rPr lang="en-US" altLang="zh-CN" dirty="0"/>
              <a:t>9-3</a:t>
            </a:r>
            <a:r>
              <a:rPr lang="zh-CN" altLang="en-US" dirty="0"/>
              <a:t>所示。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283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桂小林 </a:t>
            </a:r>
            <a:fld id="{2D5720DD-DDF5-40B7-A6B1-23246C701E8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9.5 </a:t>
            </a:r>
            <a:r>
              <a:rPr lang="zh-CN" altLang="en-US" dirty="0"/>
              <a:t>基于最大树的数据聚类实验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实验目的：通过实验教育部理解最大树聚类法的原理</a:t>
            </a:r>
          </a:p>
          <a:p>
            <a:r>
              <a:rPr lang="zh-CN" altLang="en-US" dirty="0"/>
              <a:t>实验环境： </a:t>
            </a:r>
            <a:r>
              <a:rPr lang="en-US" altLang="zh-CN" dirty="0"/>
              <a:t>Windows</a:t>
            </a:r>
            <a:r>
              <a:rPr lang="zh-CN" altLang="en-US" dirty="0"/>
              <a:t>操作系统，</a:t>
            </a:r>
            <a:r>
              <a:rPr lang="en-US" altLang="zh-CN" dirty="0"/>
              <a:t>Python</a:t>
            </a:r>
            <a:r>
              <a:rPr lang="zh-CN" altLang="en-US" dirty="0"/>
              <a:t>编程环境</a:t>
            </a:r>
          </a:p>
          <a:p>
            <a:r>
              <a:rPr lang="zh-CN" altLang="en-US" dirty="0"/>
              <a:t>实验步骤：</a:t>
            </a:r>
          </a:p>
          <a:p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）数据准备</a:t>
            </a:r>
          </a:p>
          <a:p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）计算相似度矩阵</a:t>
            </a:r>
          </a:p>
          <a:p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）进行归一化处理</a:t>
            </a:r>
          </a:p>
          <a:p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）根据阈值进行聚类</a:t>
            </a:r>
          </a:p>
          <a:p>
            <a:r>
              <a:rPr lang="zh-CN" altLang="en-US" dirty="0"/>
              <a:t>（</a:t>
            </a:r>
            <a:r>
              <a:rPr lang="en-US" altLang="zh-CN" dirty="0"/>
              <a:t>5</a:t>
            </a:r>
            <a:r>
              <a:rPr lang="zh-CN" altLang="en-US" dirty="0"/>
              <a:t>）编程实现上述过程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3801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默认设计模板">
  <a:themeElements>
    <a:clrScheme name="默认设计模板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默认设计模板">
      <a:majorFont>
        <a:latin typeface="Times New Roman"/>
        <a:ea typeface="幼圆"/>
        <a:cs typeface=""/>
      </a:majorFont>
      <a:minorFont>
        <a:latin typeface="Arial Black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1641</TotalTime>
  <Pages>0</Pages>
  <Words>685</Words>
  <Characters>0</Characters>
  <Application>Microsoft Office PowerPoint</Application>
  <DocSecurity>0</DocSecurity>
  <PresentationFormat>自定义</PresentationFormat>
  <Lines>0</Lines>
  <Paragraphs>76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仿宋</vt:lpstr>
      <vt:lpstr>黑体</vt:lpstr>
      <vt:lpstr>华文中宋</vt:lpstr>
      <vt:lpstr>楷体_GB2312</vt:lpstr>
      <vt:lpstr>隶书</vt:lpstr>
      <vt:lpstr>宋体</vt:lpstr>
      <vt:lpstr>微软雅黑</vt:lpstr>
      <vt:lpstr>幼圆</vt:lpstr>
      <vt:lpstr>Arial Black</vt:lpstr>
      <vt:lpstr>Times New Roman</vt:lpstr>
      <vt:lpstr>Wingdings</vt:lpstr>
      <vt:lpstr>默认设计模板</vt:lpstr>
      <vt:lpstr>PowerPoint 演示文稿</vt:lpstr>
      <vt:lpstr>本章内容</vt:lpstr>
      <vt:lpstr>9.1 实验准备：实验环境安装和配置</vt:lpstr>
      <vt:lpstr>9.2一维条形码EAN编码实验</vt:lpstr>
      <vt:lpstr>PowerPoint 演示文稿</vt:lpstr>
      <vt:lpstr>9.3一维条形码EAN的可视化实验</vt:lpstr>
      <vt:lpstr>PowerPoint 演示文稿</vt:lpstr>
      <vt:lpstr>9.4基于Python库的条形码生成实验</vt:lpstr>
      <vt:lpstr>9.5 基于最大树的数据聚类实验</vt:lpstr>
      <vt:lpstr>THANKS！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总线技术</dc:title>
  <dc:creator>s</dc:creator>
  <cp:lastModifiedBy>gui@stu.xjtu.edu.xx</cp:lastModifiedBy>
  <cp:revision>863</cp:revision>
  <dcterms:created xsi:type="dcterms:W3CDTF">2004-05-18T02:59:53Z</dcterms:created>
  <dcterms:modified xsi:type="dcterms:W3CDTF">2024-09-29T12:36:43Z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2052-8.1.0.3281</vt:lpwstr>
  </property>
</Properties>
</file>