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776" r:id="rId3"/>
    <p:sldId id="482" r:id="rId4"/>
    <p:sldId id="883" r:id="rId5"/>
    <p:sldId id="915" r:id="rId6"/>
    <p:sldId id="884" r:id="rId7"/>
    <p:sldId id="885" r:id="rId8"/>
    <p:sldId id="886" r:id="rId9"/>
    <p:sldId id="887" r:id="rId10"/>
    <p:sldId id="888" r:id="rId11"/>
    <p:sldId id="889" r:id="rId12"/>
    <p:sldId id="890" r:id="rId13"/>
    <p:sldId id="891" r:id="rId14"/>
    <p:sldId id="892" r:id="rId15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CC66"/>
    <a:srgbClr val="FFFF66"/>
    <a:srgbClr val="EAEAE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fld id="{8EFC3DDB-6F8F-4565-9FB8-095F93F6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7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7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8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8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4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7938"/>
            <a:ext cx="4606925" cy="3455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6B7D-4A1A-4A4D-93B7-D784EA5E4B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8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98937121-B518-4F64-8D3D-CE18D548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834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0D9AD058-AD48-4540-93FD-CA83E3CF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90425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A2D290C2-F5D5-479D-82A6-586D251E2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0369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921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412875"/>
            <a:ext cx="4152900" cy="4987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4152900" cy="4987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83C7F63E-0BF9-4529-825C-D585DF59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9653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EBA1D180-AAAF-406D-8BCF-93A2493E5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9808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592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2" y="2492948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0824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8455AB4B-0A82-47A1-A31D-37270F55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3224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412875"/>
            <a:ext cx="41529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41529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C0C8ED97-7872-4435-902B-A6761692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97503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2C242A8F-CEBD-4BF6-83D3-0668A973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3726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11567838-45C1-4081-AD4D-E50202B1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298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2D5720DD-DDF5-40B7-A6B1-23246C701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3444D9FE-AB8E-4AE9-B8AA-3606285B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32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桂小林 </a:t>
            </a:r>
            <a:fld id="{AEFB6DA8-2DE4-4A18-AEFA-7445F9C37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3583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50482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smtClean="0"/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82000" cy="8921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4582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   桂小林 </a:t>
            </a:r>
            <a:fld id="{57E966BB-B92C-4DC3-A001-FDBEAC19CC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8151421" y="0"/>
            <a:ext cx="103105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西安交通大学</a:t>
            </a:r>
            <a:endParaRPr lang="zh-CN" altLang="en-US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</p:sldLayoutIdLst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Blip>
          <a:blip r:embed="rId2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Font typeface="Wingdings" pitchFamily="2" charset="2"/>
        <a:buChar char="Ø"/>
        <a:defRPr sz="2400" b="1">
          <a:solidFill>
            <a:srgbClr val="000099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3300"/>
          </a:solidFill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course163.org/course/XJTU-1207110808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zh-CN" alt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桂小林 </a:t>
            </a:r>
            <a:fld id="{2D636892-A4E1-42C6-ACCB-CF14868D03A9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灯片编号占位符 3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D090101-9F17-48A6-BCC7-5D17EE76AFCE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07504" y="2279650"/>
            <a:ext cx="8856983" cy="1658938"/>
            <a:chOff x="0" y="0"/>
            <a:chExt cx="4904" cy="1045"/>
          </a:xfrm>
        </p:grpSpPr>
        <p:pic>
          <p:nvPicPr>
            <p:cNvPr id="2055" name="Rectangl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04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2" y="4"/>
              <a:ext cx="4897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7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物联网技术导论</a:t>
              </a:r>
              <a:endParaRPr lang="en-US" altLang="zh-CN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幼圆" pitchFamily="49" charset="-122"/>
              </a:endParaRPr>
            </a:p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（课程导学</a:t>
              </a:r>
              <a:r>
                <a:rPr lang="en-US" altLang="zh-CN" sz="40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&amp;</a:t>
              </a:r>
              <a:r>
                <a:rPr lang="zh-CN" altLang="en-US" sz="40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第</a:t>
              </a:r>
              <a:r>
                <a:rPr lang="en-US" sz="4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1</a:t>
              </a:r>
              <a:r>
                <a:rPr lang="zh-CN" altLang="en-US" sz="4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幼圆" pitchFamily="49" charset="-122"/>
                </a:rPr>
                <a:t>章）</a:t>
              </a:r>
            </a:p>
          </p:txBody>
        </p:sp>
      </p:grp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77755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dirty="0">
                <a:latin typeface="方正姚体" panose="02010601030101010101" pitchFamily="2" charset="-122"/>
                <a:ea typeface="方正姚体" panose="02010601030101010101" pitchFamily="2" charset="-122"/>
              </a:rPr>
              <a:t>西安交通大学</a:t>
            </a:r>
          </a:p>
          <a:p>
            <a:pPr algn="ctr">
              <a:spcBef>
                <a:spcPct val="5000"/>
              </a:spcBef>
              <a:defRPr/>
            </a:pPr>
            <a:endParaRPr lang="zh-CN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4221163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3200" b="1" dirty="0" smtClean="0">
              <a:solidFill>
                <a:srgbClr val="008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200" b="1" dirty="0" smtClean="0">
                <a:solidFill>
                  <a:srgbClr val="008000"/>
                </a:solidFill>
              </a:rPr>
              <a:t>桂小林</a:t>
            </a:r>
            <a:endParaRPr lang="zh-CN" altLang="en-US" sz="32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200" b="1" dirty="0" smtClean="0"/>
              <a:t>西安交通大学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200" b="1" dirty="0" smtClean="0"/>
              <a:t>计算机科学与技术学院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87657"/>
              </p:ext>
            </p:extLst>
          </p:nvPr>
        </p:nvGraphicFramePr>
        <p:xfrm>
          <a:off x="187320" y="770218"/>
          <a:ext cx="8769367" cy="4328160"/>
        </p:xfrm>
        <a:graphic>
          <a:graphicData uri="http://schemas.openxmlformats.org/drawingml/2006/table">
            <a:tbl>
              <a:tblPr/>
              <a:tblGrid>
                <a:gridCol w="1720384">
                  <a:extLst>
                    <a:ext uri="{9D8B030D-6E8A-4147-A177-3AD203B41FA5}">
                      <a16:colId xmlns:a16="http://schemas.microsoft.com/office/drawing/2014/main" xmlns="" val="1736107233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086977797"/>
                    </a:ext>
                  </a:extLst>
                </a:gridCol>
                <a:gridCol w="2205903">
                  <a:extLst>
                    <a:ext uri="{9D8B030D-6E8A-4147-A177-3AD203B41FA5}">
                      <a16:colId xmlns:a16="http://schemas.microsoft.com/office/drawing/2014/main" xmlns="" val="3195577757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88065"/>
                  </a:ext>
                </a:extLst>
              </a:tr>
              <a:tr h="270691">
                <a:tc rowSpan="1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标识与定位技术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联网的标识技术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05538"/>
                  </a:ext>
                </a:extLst>
              </a:tr>
              <a:tr h="2714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4.2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商品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条码</a:t>
                      </a:r>
                      <a:r>
                        <a:rPr lang="en-US" alt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UPC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8’53”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248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4.3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商品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条码</a:t>
                      </a:r>
                      <a:r>
                        <a:rPr lang="en-US" alt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alt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6’29”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773124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4.4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二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维码</a:t>
                      </a:r>
                      <a:r>
                        <a:rPr lang="en-US" alt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QR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8’11”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601966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4.5  QR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码的编码原理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10’07”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8652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4.6 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条码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的典型应用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10’21”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871182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4.7  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识别技术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10’46”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497580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4.8  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的工作原理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13’37”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70525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4.9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防碰撞技术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8’35”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40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4.10 RFID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的典型应用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9’57”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514695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4.11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卫星定位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8’53”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21334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4.12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蜂窝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定位技术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6’29”</a:t>
                      </a:r>
                      <a:endParaRPr kumimoji="0" lang="zh-CN" sz="20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41222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4.13 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</a:t>
                      </a:r>
                      <a:r>
                        <a:rPr lang="zh-CN" alt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室内定位技术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10’21”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2409274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187320" y="5229200"/>
            <a:ext cx="8854130" cy="15111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第四章主要介绍物联网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感知层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关键技术之一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标识与定位技术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，涉及知识点包括：一维码、二维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码、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RFID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卫星室外定位无线室内定位等，目的是使学生掌握常见</a:t>
            </a:r>
            <a:r>
              <a:rPr lang="en-US" altLang="zh-CN" sz="2400" dirty="0" err="1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EAN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 dirty="0" err="1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UPC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 dirty="0" err="1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QR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码的组成结构、</a:t>
            </a:r>
            <a:r>
              <a:rPr lang="en-US" altLang="zh-CN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RFID</a:t>
            </a:r>
            <a:r>
              <a:rPr lang="zh-CN" altLang="en-US" sz="2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识别技术、各种定位技术与原理</a:t>
            </a:r>
            <a:r>
              <a:rPr lang="zh-CN" altLang="en-US" sz="2400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350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6992"/>
              </p:ext>
            </p:extLst>
          </p:nvPr>
        </p:nvGraphicFramePr>
        <p:xfrm>
          <a:off x="187320" y="770216"/>
          <a:ext cx="8854130" cy="3863815"/>
        </p:xfrm>
        <a:graphic>
          <a:graphicData uri="http://schemas.openxmlformats.org/drawingml/2006/table">
            <a:tbl>
              <a:tblPr/>
              <a:tblGrid>
                <a:gridCol w="1239546">
                  <a:extLst>
                    <a:ext uri="{9D8B030D-6E8A-4147-A177-3AD203B41FA5}">
                      <a16:colId xmlns:a16="http://schemas.microsoft.com/office/drawing/2014/main" xmlns="" val="1736107233"/>
                    </a:ext>
                  </a:extLst>
                </a:gridCol>
                <a:gridCol w="5809430">
                  <a:extLst>
                    <a:ext uri="{9D8B030D-6E8A-4147-A177-3AD203B41FA5}">
                      <a16:colId xmlns:a16="http://schemas.microsoft.com/office/drawing/2014/main" xmlns="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086977797"/>
                    </a:ext>
                  </a:extLst>
                </a:gridCol>
                <a:gridCol w="1642594">
                  <a:extLst>
                    <a:ext uri="{9D8B030D-6E8A-4147-A177-3AD203B41FA5}">
                      <a16:colId xmlns:a16="http://schemas.microsoft.com/office/drawing/2014/main" xmlns="" val="3195577757"/>
                    </a:ext>
                  </a:extLst>
                </a:gridCol>
              </a:tblGrid>
              <a:tr h="274284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88065"/>
                  </a:ext>
                </a:extLst>
              </a:tr>
              <a:tr h="292191">
                <a:tc rowSpan="10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8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物联网通信技术</a:t>
                      </a:r>
                      <a:endParaRPr lang="zh-CN" sz="2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联网通信技术体系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6’42”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0553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5.2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近距离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无线通信技术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WiFi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14’19”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248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5.3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近距离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无线通信技术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蓝牙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7’53”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773124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5.4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近距离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无线通信技术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——ZigBee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11’26”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601966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5.5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移动通信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5’08”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86528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5.6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卫星通信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12’11”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871182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5.7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有线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网络技术：传输介质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12’16”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497580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5.8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局域网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以太网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12’59”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70525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5.9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计算机网络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网络体系结构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6’42”</a:t>
                      </a:r>
                      <a:endParaRPr lang="zh-CN" sz="2000" kern="10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40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5.10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计算机网络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技术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若干重要网络协议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14’19”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51469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81324" y="4965489"/>
            <a:ext cx="8674667" cy="134130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第五章主要介绍物联网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传输层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物联网的技术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WIFI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ZigBee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、蓝牙、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NB-IoT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CN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UWB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等，目的是使学生掌握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物联网近距离无线通信技术的协议与原理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0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96777"/>
              </p:ext>
            </p:extLst>
          </p:nvPr>
        </p:nvGraphicFramePr>
        <p:xfrm>
          <a:off x="144939" y="776109"/>
          <a:ext cx="8854130" cy="4197666"/>
        </p:xfrm>
        <a:graphic>
          <a:graphicData uri="http://schemas.openxmlformats.org/drawingml/2006/table">
            <a:tbl>
              <a:tblPr/>
              <a:tblGrid>
                <a:gridCol w="829751">
                  <a:extLst>
                    <a:ext uri="{9D8B030D-6E8A-4147-A177-3AD203B41FA5}">
                      <a16:colId xmlns:a16="http://schemas.microsoft.com/office/drawing/2014/main" xmlns="" val="1736107233"/>
                    </a:ext>
                  </a:extLst>
                </a:gridCol>
                <a:gridCol w="6189598">
                  <a:extLst>
                    <a:ext uri="{9D8B030D-6E8A-4147-A177-3AD203B41FA5}">
                      <a16:colId xmlns:a16="http://schemas.microsoft.com/office/drawing/2014/main" xmlns="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086977797"/>
                    </a:ext>
                  </a:extLst>
                </a:gridCol>
                <a:gridCol w="1672221">
                  <a:extLst>
                    <a:ext uri="{9D8B030D-6E8A-4147-A177-3AD203B41FA5}">
                      <a16:colId xmlns:a16="http://schemas.microsoft.com/office/drawing/2014/main" xmlns="" val="3195577757"/>
                    </a:ext>
                  </a:extLst>
                </a:gridCol>
              </a:tblGrid>
              <a:tr h="274284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88065"/>
                  </a:ext>
                </a:extLst>
              </a:tr>
              <a:tr h="292191">
                <a:tc row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物联网数据处理技术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物联网数据概述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11’44”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0553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6.2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物联网数据的存储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15’08”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248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6.3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物联网数据的存储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14’14”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773124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6.4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联网数据处理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物联网的虚拟化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9’07”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601966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6.5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7’30”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86528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6.6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9’44”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871182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6.7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10’03”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497580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6.8 render v2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物联网数据分析与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挖掘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11’17”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70525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6.9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联网的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数据检索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8’51”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40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6.10.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物联网的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数据检索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514695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6.11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大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数据分析结果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10’22”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351679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324402" y="5105862"/>
            <a:ext cx="8674667" cy="156349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第六章主要介绍物联网</a:t>
            </a:r>
            <a:r>
              <a:rPr lang="zh-CN" altLang="en-US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应用层</a:t>
            </a: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</a:t>
            </a:r>
            <a:r>
              <a:rPr lang="zh-CN" altLang="en-US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数据处理技术</a:t>
            </a: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，涉及知识点包括：并行计算、分布式计算、数据挖掘、数据检索等，目的是使学生掌握</a:t>
            </a:r>
            <a:r>
              <a:rPr lang="zh-CN" altLang="en-US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大数据基本概念，常见大数据处理技术与典型工具</a:t>
            </a:r>
            <a:r>
              <a:rPr lang="zh-CN" altLang="en-US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9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3123"/>
              </p:ext>
            </p:extLst>
          </p:nvPr>
        </p:nvGraphicFramePr>
        <p:xfrm>
          <a:off x="144939" y="844475"/>
          <a:ext cx="8854130" cy="3469004"/>
        </p:xfrm>
        <a:graphic>
          <a:graphicData uri="http://schemas.openxmlformats.org/drawingml/2006/table">
            <a:tbl>
              <a:tblPr/>
              <a:tblGrid>
                <a:gridCol w="1442701">
                  <a:extLst>
                    <a:ext uri="{9D8B030D-6E8A-4147-A177-3AD203B41FA5}">
                      <a16:colId xmlns:a16="http://schemas.microsoft.com/office/drawing/2014/main" xmlns="" val="1736107233"/>
                    </a:ext>
                  </a:extLst>
                </a:gridCol>
                <a:gridCol w="5000584">
                  <a:extLst>
                    <a:ext uri="{9D8B030D-6E8A-4147-A177-3AD203B41FA5}">
                      <a16:colId xmlns:a16="http://schemas.microsoft.com/office/drawing/2014/main" xmlns="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086977797"/>
                    </a:ext>
                  </a:extLst>
                </a:gridCol>
                <a:gridCol w="2248285">
                  <a:extLst>
                    <a:ext uri="{9D8B030D-6E8A-4147-A177-3AD203B41FA5}">
                      <a16:colId xmlns:a16="http://schemas.microsoft.com/office/drawing/2014/main" xmlns="" val="3195577757"/>
                    </a:ext>
                  </a:extLst>
                </a:gridCol>
              </a:tblGrid>
              <a:tr h="274284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88065"/>
                  </a:ext>
                </a:extLst>
              </a:tr>
              <a:tr h="292191">
                <a:tc rowSpan="9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32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物联网信息安全</a:t>
                      </a:r>
                      <a:endParaRPr lang="zh-CN" sz="32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7.1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物联网威胁安全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9’35”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0553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7.2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物联网安全体系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8’26”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248293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7.3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RFID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的安全与隐私保护（上）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7’23”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773124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7.4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RFID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的安全与隐私保护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下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6’36”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601966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7.5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感知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安全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10’26”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86528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7.6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物联网传输安全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9’16”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871182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7.7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传输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安全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7’47”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497580"/>
                  </a:ext>
                </a:extLst>
              </a:tr>
              <a:tr h="2921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7.8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应用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安全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7’17”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705258"/>
                  </a:ext>
                </a:extLst>
              </a:tr>
              <a:tr h="39481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7.9</a:t>
                      </a:r>
                      <a:r>
                        <a:rPr lang="en-US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</a:t>
                      </a:r>
                      <a:r>
                        <a:rPr lang="zh-CN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隐私保护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6’54”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40293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68025" y="4869160"/>
            <a:ext cx="8674667" cy="156349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第七章主要介绍物联网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应用层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关键技术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信息安全技术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，涉及知识点包括：数据加密、访问控制、数字签名、隐私保护等，目的是使学生掌握常见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物联网的安全威胁和安全保护机制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灯片编号占位符 1"/>
          <p:cNvSpPr txBox="1">
            <a:spLocks/>
          </p:cNvSpPr>
          <p:nvPr/>
        </p:nvSpPr>
        <p:spPr>
          <a:xfrm>
            <a:off x="6660232" y="6427259"/>
            <a:ext cx="2483768" cy="45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13</a:t>
            </a:fld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4055999" y="3945830"/>
            <a:ext cx="296427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本部分不要求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8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hlinkClick r:id="rId2"/>
              </a:rPr>
              <a:t>http://</a:t>
            </a:r>
            <a:r>
              <a:rPr lang="en-US" altLang="zh-CN" sz="2800" b="1" dirty="0" err="1" smtClean="0">
                <a:hlinkClick r:id="rId2"/>
              </a:rPr>
              <a:t>www.icourse163.org</a:t>
            </a:r>
            <a:r>
              <a:rPr lang="en-US" altLang="zh-CN" sz="2800" b="1" dirty="0" smtClean="0">
                <a:hlinkClick r:id="rId2"/>
              </a:rPr>
              <a:t>/course/</a:t>
            </a:r>
            <a:r>
              <a:rPr lang="en-US" altLang="zh-CN" sz="2800" b="1" dirty="0" err="1" smtClean="0">
                <a:hlinkClick r:id="rId2"/>
              </a:rPr>
              <a:t>XJTU</a:t>
            </a:r>
            <a:r>
              <a:rPr lang="en-US" altLang="zh-CN" sz="2800" b="1" dirty="0" smtClean="0">
                <a:hlinkClick r:id="rId2"/>
              </a:rPr>
              <a:t>-1207110808</a:t>
            </a:r>
            <a:r>
              <a:rPr lang="en-US" altLang="zh-CN" sz="2800" b="1" dirty="0" smtClean="0"/>
              <a:t> 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2206803" y="27342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课程资源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5" y="1916832"/>
            <a:ext cx="80200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课程内容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hlinkClick r:id="rId2" action="ppaction://hlinksldjump"/>
              </a:rPr>
              <a:t>本课程的大纲描述</a:t>
            </a:r>
            <a:endParaRPr lang="zh-CN" altLang="en-US" dirty="0" smtClean="0"/>
          </a:p>
          <a:p>
            <a:r>
              <a:rPr lang="zh-CN" altLang="en-US" dirty="0" smtClean="0">
                <a:hlinkClick r:id="" action="ppaction://noaction"/>
              </a:rPr>
              <a:t>第</a:t>
            </a:r>
            <a:r>
              <a:rPr lang="en-US" altLang="zh-CN" dirty="0" smtClean="0">
                <a:hlinkClick r:id="" action="ppaction://noaction"/>
              </a:rPr>
              <a:t>1</a:t>
            </a:r>
            <a:r>
              <a:rPr lang="zh-CN" altLang="en-US" dirty="0" smtClean="0">
                <a:hlinkClick r:id="" action="ppaction://noaction"/>
              </a:rPr>
              <a:t>章 物联网概论</a:t>
            </a:r>
            <a:endParaRPr lang="zh-CN" altLang="en-US" dirty="0" smtClean="0"/>
          </a:p>
          <a:p>
            <a:r>
              <a:rPr lang="zh-CN" altLang="en-US" dirty="0" smtClean="0">
                <a:hlinkClick r:id="" action="ppaction://noaction"/>
              </a:rPr>
              <a:t>第</a:t>
            </a:r>
            <a:r>
              <a:rPr lang="en-US" altLang="zh-CN" dirty="0" smtClean="0">
                <a:hlinkClick r:id="" action="ppaction://noaction"/>
              </a:rPr>
              <a:t>2</a:t>
            </a:r>
            <a:r>
              <a:rPr lang="zh-CN" altLang="en-US" dirty="0" smtClean="0">
                <a:hlinkClick r:id="" action="ppaction://noaction"/>
              </a:rPr>
              <a:t>章 物联网体系结构</a:t>
            </a:r>
            <a:endParaRPr lang="zh-CN" altLang="en-US" dirty="0" smtClean="0"/>
          </a:p>
          <a:p>
            <a:r>
              <a:rPr lang="zh-CN" altLang="en-US" dirty="0" smtClean="0">
                <a:hlinkClick r:id="" action="ppaction://noaction"/>
              </a:rPr>
              <a:t>第</a:t>
            </a:r>
            <a:r>
              <a:rPr lang="en-US" altLang="zh-CN" dirty="0" smtClean="0">
                <a:hlinkClick r:id="" action="ppaction://noaction"/>
              </a:rPr>
              <a:t>3</a:t>
            </a:r>
            <a:r>
              <a:rPr lang="zh-CN" altLang="en-US" dirty="0" smtClean="0">
                <a:hlinkClick r:id="" action="ppaction://noaction"/>
              </a:rPr>
              <a:t>章 传感检测技术 </a:t>
            </a:r>
            <a:endParaRPr lang="zh-CN" altLang="en-US" dirty="0" smtClean="0"/>
          </a:p>
          <a:p>
            <a:r>
              <a:rPr lang="zh-CN" altLang="en-US" dirty="0" smtClean="0">
                <a:hlinkClick r:id="" action="ppaction://noaction"/>
              </a:rPr>
              <a:t>第</a:t>
            </a:r>
            <a:r>
              <a:rPr lang="en-US" altLang="zh-CN" dirty="0" smtClean="0">
                <a:hlinkClick r:id="" action="ppaction://noaction"/>
              </a:rPr>
              <a:t>4</a:t>
            </a:r>
            <a:r>
              <a:rPr lang="zh-CN" altLang="en-US" dirty="0" smtClean="0">
                <a:hlinkClick r:id="" action="ppaction://noaction"/>
              </a:rPr>
              <a:t>章 标识与定位技术 </a:t>
            </a:r>
            <a:endParaRPr lang="zh-CN" altLang="en-US" dirty="0" smtClean="0"/>
          </a:p>
          <a:p>
            <a:r>
              <a:rPr lang="zh-CN" altLang="en-US" dirty="0">
                <a:hlinkClick r:id="" action="ppaction://noaction"/>
              </a:rPr>
              <a:t>第</a:t>
            </a:r>
            <a:r>
              <a:rPr lang="en-US" altLang="zh-CN" dirty="0">
                <a:hlinkClick r:id="" action="ppaction://noaction"/>
              </a:rPr>
              <a:t>5</a:t>
            </a:r>
            <a:r>
              <a:rPr lang="zh-CN" altLang="en-US" dirty="0">
                <a:hlinkClick r:id="" action="ppaction://noaction"/>
              </a:rPr>
              <a:t>章 物联网</a:t>
            </a:r>
            <a:r>
              <a:rPr lang="zh-CN" altLang="en-US" dirty="0" smtClean="0">
                <a:hlinkClick r:id="" action="ppaction://noaction"/>
              </a:rPr>
              <a:t>通信技术</a:t>
            </a:r>
            <a:endParaRPr lang="zh-CN" altLang="en-US" dirty="0"/>
          </a:p>
          <a:p>
            <a:r>
              <a:rPr lang="zh-CN" altLang="en-US" dirty="0">
                <a:hlinkClick r:id="" action="ppaction://noaction"/>
              </a:rPr>
              <a:t>第</a:t>
            </a:r>
            <a:r>
              <a:rPr lang="en-US" altLang="zh-CN" dirty="0">
                <a:hlinkClick r:id="" action="ppaction://noaction"/>
              </a:rPr>
              <a:t>6</a:t>
            </a:r>
            <a:r>
              <a:rPr lang="zh-CN" altLang="en-US" dirty="0">
                <a:hlinkClick r:id="" action="ppaction://noaction"/>
              </a:rPr>
              <a:t>章 物联网</a:t>
            </a:r>
            <a:r>
              <a:rPr lang="zh-CN" altLang="en-US" dirty="0" smtClean="0">
                <a:hlinkClick r:id="" action="ppaction://noaction"/>
              </a:rPr>
              <a:t>数据处理</a:t>
            </a:r>
            <a:endParaRPr lang="zh-CN" altLang="en-US" dirty="0"/>
          </a:p>
          <a:p>
            <a:r>
              <a:rPr lang="zh-CN" altLang="en-US" dirty="0">
                <a:hlinkClick r:id="" action="ppaction://noaction"/>
              </a:rPr>
              <a:t>第</a:t>
            </a:r>
            <a:r>
              <a:rPr lang="en-US" altLang="zh-CN" dirty="0">
                <a:hlinkClick r:id="" action="ppaction://noaction"/>
              </a:rPr>
              <a:t>8</a:t>
            </a:r>
            <a:r>
              <a:rPr lang="zh-CN" altLang="en-US" dirty="0">
                <a:hlinkClick r:id="" action="ppaction://noaction"/>
              </a:rPr>
              <a:t>章 物联网的典型</a:t>
            </a:r>
            <a:r>
              <a:rPr lang="zh-CN" altLang="en-US" dirty="0" smtClean="0">
                <a:hlinkClick r:id="" action="ppaction://noaction"/>
              </a:rPr>
              <a:t>应用</a:t>
            </a:r>
            <a:endParaRPr lang="zh-CN" alt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Grp="1" noChangeArrowheads="1"/>
          </p:cNvSpPr>
          <p:nvPr/>
        </p:nvSpPr>
        <p:spPr bwMode="auto">
          <a:xfrm>
            <a:off x="6443663" y="64008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zh-CN" alt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桂小林 </a:t>
            </a:r>
            <a:fld id="{CF8CBD82-9202-4AE1-8019-6B2432A81B7E}" type="slidenum"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3</a:t>
            </a:fld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/>
              <a:t>课程大纲描述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21395"/>
            <a:ext cx="8458200" cy="4987925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400" dirty="0" smtClean="0"/>
              <a:t>本课程作为物联网工程专业的第一门课程</a:t>
            </a:r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基于物联网的应用视角，介绍物联网基本原理。包括物联网概念、体系结构、关键技术和典型应用。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具体内容包括：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物联网感知技术（含传感器原理、射频标识原理和空间定位原理）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物联网传输技术（含短距离无线术，移动通信技术和卫星通信技术）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物联网数据处理技术（含数据存储和数据检索技术）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>
                <a:solidFill>
                  <a:srgbClr val="92D050"/>
                </a:solidFill>
              </a:rPr>
              <a:t>物联网安全技术（含信息安全、层次安全技术）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物联网应用实例。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742" y="548680"/>
            <a:ext cx="9041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/>
              <a:t>本</a:t>
            </a:r>
            <a:r>
              <a:rPr lang="zh-CN" altLang="en-US" sz="4000" b="1" dirty="0" smtClean="0"/>
              <a:t>课程采用</a:t>
            </a:r>
            <a:r>
              <a:rPr lang="en-US" altLang="zh-CN" sz="4000" b="1" dirty="0" smtClean="0"/>
              <a:t>MOOC</a:t>
            </a:r>
            <a:r>
              <a:rPr lang="zh-CN" altLang="en-US" sz="4000" b="1" dirty="0" smtClean="0"/>
              <a:t>方式组织和开展教学</a:t>
            </a:r>
            <a:endParaRPr lang="zh-CN" altLang="en-US" sz="4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84784"/>
            <a:ext cx="88106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1144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3284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本</a:t>
            </a:r>
            <a:r>
              <a:rPr lang="zh-CN" altLang="en-US" b="1" dirty="0"/>
              <a:t>课程的</a:t>
            </a:r>
            <a:r>
              <a:rPr lang="en-US" altLang="zh-CN" b="1" dirty="0"/>
              <a:t>MOOC</a:t>
            </a:r>
            <a:r>
              <a:rPr lang="zh-CN" altLang="en-US" b="1" dirty="0"/>
              <a:t>内容</a:t>
            </a:r>
            <a:r>
              <a:rPr lang="zh-CN" altLang="en-US" b="1" dirty="0" smtClean="0"/>
              <a:t>组织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06182" y="6184061"/>
            <a:ext cx="1056442" cy="4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前沿探索</a:t>
            </a:r>
          </a:p>
        </p:txBody>
      </p:sp>
      <p:sp>
        <p:nvSpPr>
          <p:cNvPr id="5" name="矩形 4"/>
          <p:cNvSpPr/>
          <p:nvPr/>
        </p:nvSpPr>
        <p:spPr>
          <a:xfrm>
            <a:off x="1606182" y="1682142"/>
            <a:ext cx="1056442" cy="4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</a:p>
        </p:txBody>
      </p:sp>
      <p:sp>
        <p:nvSpPr>
          <p:cNvPr id="6" name="矩形 5"/>
          <p:cNvSpPr/>
          <p:nvPr/>
        </p:nvSpPr>
        <p:spPr>
          <a:xfrm>
            <a:off x="1606182" y="4119606"/>
            <a:ext cx="1056442" cy="452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关键技术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122508"/>
            <a:ext cx="1056442" cy="452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3408962" y="1315086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第一章：物联网的起源和发展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08962" y="2010654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第二章：物联网的概念和特征</a:t>
            </a:r>
          </a:p>
        </p:txBody>
      </p:sp>
      <p:sp>
        <p:nvSpPr>
          <p:cNvPr id="10" name="矩形 9"/>
          <p:cNvSpPr/>
          <p:nvPr/>
        </p:nvSpPr>
        <p:spPr>
          <a:xfrm>
            <a:off x="3408962" y="2706222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第三章：物联网传感与检测技术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8962" y="3401790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第四章：物联网标识与定位技术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8962" y="4097358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联网通信技术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8962" y="4792926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联网数据处理技术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8962" y="5488494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第七章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联网信息安全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8962" y="6184062"/>
            <a:ext cx="3230669" cy="452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第八章</a:t>
            </a:r>
            <a:r>
              <a:rPr lang="zh-CN" altLang="en-US" sz="16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：物</a:t>
            </a:r>
            <a:r>
              <a:rPr lang="zh-CN" altLang="en-US" sz="16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联网前沿技术</a:t>
            </a:r>
            <a:endParaRPr lang="zh-CN" altLang="en-US" sz="16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>
            <a:stCxn id="7" idx="3"/>
            <a:endCxn id="6" idx="1"/>
          </p:cNvCxnSpPr>
          <p:nvPr/>
        </p:nvCxnSpPr>
        <p:spPr>
          <a:xfrm flipV="1">
            <a:off x="1056442" y="4345987"/>
            <a:ext cx="549740" cy="2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319279" y="1898471"/>
            <a:ext cx="12033" cy="45119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19465" y="1898471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19279" y="6410441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10212" y="1512349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10212" y="2231746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110212" y="1512349"/>
            <a:ext cx="3444" cy="71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62624" y="1908522"/>
            <a:ext cx="4475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10212" y="2920793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110212" y="3614129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662624" y="4320769"/>
            <a:ext cx="755163" cy="3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10212" y="4990753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110212" y="5704186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110212" y="2904984"/>
            <a:ext cx="3444" cy="2819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2647798" y="6387224"/>
            <a:ext cx="755163" cy="3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6639631" y="2920793"/>
            <a:ext cx="298750" cy="703384"/>
            <a:chOff x="6639631" y="2478681"/>
            <a:chExt cx="298750" cy="7033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639631" y="2478681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639631" y="3182065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925812" y="2481754"/>
              <a:ext cx="3746" cy="7003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接连接符 34"/>
          <p:cNvCxnSpPr/>
          <p:nvPr/>
        </p:nvCxnSpPr>
        <p:spPr>
          <a:xfrm>
            <a:off x="6636187" y="5007583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636187" y="5710967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934358" y="5010656"/>
            <a:ext cx="302" cy="13997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938381" y="3241216"/>
            <a:ext cx="583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636187" y="4304199"/>
            <a:ext cx="932055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921289" y="5712732"/>
            <a:ext cx="583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645632" y="1553070"/>
            <a:ext cx="298750" cy="703384"/>
            <a:chOff x="6639631" y="2478681"/>
            <a:chExt cx="298750" cy="703384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6639631" y="2478681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639631" y="3182065"/>
              <a:ext cx="2987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6925812" y="2481754"/>
              <a:ext cx="3746" cy="7003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44"/>
          <p:cNvCxnSpPr/>
          <p:nvPr/>
        </p:nvCxnSpPr>
        <p:spPr>
          <a:xfrm>
            <a:off x="6929558" y="1872047"/>
            <a:ext cx="583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538300" y="1521293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认知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546846" y="2857840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感知层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559695" y="3973596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传输层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68241" y="5394317"/>
            <a:ext cx="1345633" cy="70150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6645632" y="6410441"/>
            <a:ext cx="298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660232" y="6447355"/>
            <a:ext cx="2483768" cy="457200"/>
          </a:xfrm>
        </p:spPr>
        <p:txBody>
          <a:bodyPr/>
          <a:lstStyle/>
          <a:p>
            <a:pPr algn="r">
              <a:defRPr/>
            </a:pPr>
            <a:r>
              <a:rPr lang="zh-CN" altLang="en-US" dirty="0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996956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15520" y="4725144"/>
            <a:ext cx="8712968" cy="17184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第一章主要介绍物联网的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起源和发展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，涉及知识点包括：物联网的起源、物联网的发展历程、物联网与其他技术的关系等，目的是</a:t>
            </a:r>
            <a:r>
              <a:rPr lang="zh-CN" altLang="en-US" sz="28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建立物联网整体概念</a:t>
            </a:r>
            <a:r>
              <a:rPr lang="zh-CN" altLang="en-US" sz="28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，为进一步学习奠定基础。</a:t>
            </a:r>
            <a:endParaRPr lang="zh-CN" altLang="en-US" sz="28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73074"/>
              </p:ext>
            </p:extLst>
          </p:nvPr>
        </p:nvGraphicFramePr>
        <p:xfrm>
          <a:off x="136004" y="1124744"/>
          <a:ext cx="8872000" cy="3332480"/>
        </p:xfrm>
        <a:graphic>
          <a:graphicData uri="http://schemas.openxmlformats.org/drawingml/2006/table">
            <a:tbl>
              <a:tblPr/>
              <a:tblGrid>
                <a:gridCol w="1461761">
                  <a:extLst>
                    <a:ext uri="{9D8B030D-6E8A-4147-A177-3AD203B41FA5}">
                      <a16:colId xmlns:a16="http://schemas.microsoft.com/office/drawing/2014/main" xmlns="" val="2670703911"/>
                    </a:ext>
                  </a:extLst>
                </a:gridCol>
                <a:gridCol w="5682047">
                  <a:extLst>
                    <a:ext uri="{9D8B030D-6E8A-4147-A177-3AD203B41FA5}">
                      <a16:colId xmlns:a16="http://schemas.microsoft.com/office/drawing/2014/main" xmlns="" val="140786058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5214291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189554760"/>
                    </a:ext>
                  </a:extLst>
                </a:gridCol>
              </a:tblGrid>
              <a:tr h="383939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960270"/>
                  </a:ext>
                </a:extLst>
              </a:tr>
              <a:tr h="63871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8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</a:t>
                      </a:r>
                      <a:r>
                        <a:rPr lang="zh-CN" sz="28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联网的起源和发展</a:t>
                      </a:r>
                    </a:p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讲：物联网的起源（</a:t>
                      </a: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比尔盖茨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的梦想）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11’54”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540831"/>
                  </a:ext>
                </a:extLst>
              </a:tr>
              <a:tr h="518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讲：物联网的发展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6’46”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3858752"/>
                  </a:ext>
                </a:extLst>
              </a:tr>
              <a:tr h="5566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讲：物联网与第四次工业革命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	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7’37”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4843556"/>
                  </a:ext>
                </a:extLst>
              </a:tr>
              <a:tr h="5944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讲：物联网与中国制造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2025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8’02”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8890677"/>
                  </a:ext>
                </a:extLst>
              </a:tr>
              <a:tr h="367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讲：物联网与大数据、人工智能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7’45”</a:t>
                      </a:r>
                      <a:endParaRPr lang="zh-CN" sz="24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86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4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476793" y="4588419"/>
            <a:ext cx="7847201" cy="17184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第二章主要介绍物联网的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概念和特征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，涉及知识点包括：物联网相关概念、层次架构、关键技术、代表性应用等，目的是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建立物联网的知识框架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，明确不同知识单元的</a:t>
            </a:r>
            <a:r>
              <a:rPr lang="zh-CN" altLang="en-US" sz="240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逻辑结构</a:t>
            </a:r>
            <a:r>
              <a:rPr lang="zh-CN" altLang="en-US" sz="240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55200"/>
              </p:ext>
            </p:extLst>
          </p:nvPr>
        </p:nvGraphicFramePr>
        <p:xfrm>
          <a:off x="152444" y="1000459"/>
          <a:ext cx="8495900" cy="2887880"/>
        </p:xfrm>
        <a:graphic>
          <a:graphicData uri="http://schemas.openxmlformats.org/drawingml/2006/table">
            <a:tbl>
              <a:tblPr/>
              <a:tblGrid>
                <a:gridCol w="2078008">
                  <a:extLst>
                    <a:ext uri="{9D8B030D-6E8A-4147-A177-3AD203B41FA5}">
                      <a16:colId xmlns:a16="http://schemas.microsoft.com/office/drawing/2014/main" xmlns="" val="1736107233"/>
                    </a:ext>
                  </a:extLst>
                </a:gridCol>
                <a:gridCol w="4573796">
                  <a:extLst>
                    <a:ext uri="{9D8B030D-6E8A-4147-A177-3AD203B41FA5}">
                      <a16:colId xmlns:a16="http://schemas.microsoft.com/office/drawing/2014/main" xmlns="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086977797"/>
                    </a:ext>
                  </a:extLst>
                </a:gridCol>
                <a:gridCol w="1681536">
                  <a:extLst>
                    <a:ext uri="{9D8B030D-6E8A-4147-A177-3AD203B41FA5}">
                      <a16:colId xmlns:a16="http://schemas.microsoft.com/office/drawing/2014/main" xmlns="" val="3195577757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88065"/>
                  </a:ext>
                </a:extLst>
              </a:tr>
              <a:tr h="486280"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</a:t>
                      </a:r>
                      <a:r>
                        <a:rPr lang="zh-CN" sz="2400" kern="100" dirty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联网的概念和特征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讲：物联网的概念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4’17”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05538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讲：物联网的技术特征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15’09”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248293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讲：物联网模型与架构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9’39”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773124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讲：物联网的知识体系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15’0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601966"/>
                  </a:ext>
                </a:extLst>
              </a:tr>
              <a:tr h="486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讲：物联网的典型应用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6’52”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86528"/>
                  </a:ext>
                </a:extLst>
              </a:tr>
            </a:tbl>
          </a:graphicData>
        </a:graphic>
      </p:graphicFrame>
      <p:sp>
        <p:nvSpPr>
          <p:cNvPr id="7" name="灯片编号占位符 1"/>
          <p:cNvSpPr txBox="1">
            <a:spLocks/>
          </p:cNvSpPr>
          <p:nvPr/>
        </p:nvSpPr>
        <p:spPr>
          <a:xfrm>
            <a:off x="6660232" y="6437307"/>
            <a:ext cx="2483768" cy="45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22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>
            <a:spLocks/>
          </p:cNvSpPr>
          <p:nvPr/>
        </p:nvSpPr>
        <p:spPr>
          <a:xfrm>
            <a:off x="2584273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本课程</a:t>
            </a: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MOOC</a:t>
            </a: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4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41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9175"/>
              </p:ext>
            </p:extLst>
          </p:nvPr>
        </p:nvGraphicFramePr>
        <p:xfrm>
          <a:off x="316675" y="1052736"/>
          <a:ext cx="8769367" cy="4536504"/>
        </p:xfrm>
        <a:graphic>
          <a:graphicData uri="http://schemas.openxmlformats.org/drawingml/2006/table">
            <a:tbl>
              <a:tblPr/>
              <a:tblGrid>
                <a:gridCol w="1249594">
                  <a:extLst>
                    <a:ext uri="{9D8B030D-6E8A-4147-A177-3AD203B41FA5}">
                      <a16:colId xmlns:a16="http://schemas.microsoft.com/office/drawing/2014/main" xmlns="" val="1736107233"/>
                    </a:ext>
                  </a:extLst>
                </a:gridCol>
                <a:gridCol w="5151310">
                  <a:extLst>
                    <a:ext uri="{9D8B030D-6E8A-4147-A177-3AD203B41FA5}">
                      <a16:colId xmlns:a16="http://schemas.microsoft.com/office/drawing/2014/main" xmlns="" val="38906054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086977797"/>
                    </a:ext>
                  </a:extLst>
                </a:gridCol>
                <a:gridCol w="2205903">
                  <a:extLst>
                    <a:ext uri="{9D8B030D-6E8A-4147-A177-3AD203B41FA5}">
                      <a16:colId xmlns:a16="http://schemas.microsoft.com/office/drawing/2014/main" xmlns="" val="3195577757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节名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88065"/>
                  </a:ext>
                </a:extLst>
              </a:tr>
              <a:tr h="270691">
                <a:tc rowSpan="1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章 </a:t>
                      </a:r>
                      <a:endParaRPr lang="en-US" altLang="zh-CN" sz="2400" kern="100" dirty="0" smtClean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传感与</a:t>
                      </a:r>
                      <a:r>
                        <a:rPr lang="zh-CN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检测</a:t>
                      </a:r>
                      <a:r>
                        <a:rPr lang="zh-CN" altLang="en-US" sz="2400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技术</a:t>
                      </a:r>
                      <a:endParaRPr lang="zh-CN" sz="18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物联网的感知模型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9’32”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05538"/>
                  </a:ext>
                </a:extLst>
              </a:tr>
              <a:tr h="2714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3.2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传感器的基本特性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8’45”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248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3.3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传感器分类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7’14”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773124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3.4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电阻式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传感器原理与应用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6’43”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601966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3.5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电容式传感器原理与应用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8652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3.6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电感式传感器原理与应用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9’53”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871182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3.7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在智能手机中的应用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8’25”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497580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3.8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传感器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与无线传感网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11’29”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705258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3.9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无线感知网络的关键技术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8’34”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5140293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3.10 cc2530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8’29”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514695"/>
                  </a:ext>
                </a:extLst>
              </a:tr>
              <a:tr h="27069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3.11 </a:t>
                      </a:r>
                      <a:r>
                        <a:rPr lang="zh-CN" sz="2000" kern="10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感知网络的路由协议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12’05”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21334"/>
                  </a:ext>
                </a:extLst>
              </a:tr>
              <a:tr h="81794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3.12 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无线传感网络与应用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9’31”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412223"/>
                  </a:ext>
                </a:extLst>
              </a:tr>
            </a:tbl>
          </a:graphicData>
        </a:graphic>
      </p:graphicFrame>
      <p:sp>
        <p:nvSpPr>
          <p:cNvPr id="8" name="灯片编号占位符 1"/>
          <p:cNvSpPr txBox="1">
            <a:spLocks/>
          </p:cNvSpPr>
          <p:nvPr/>
        </p:nvSpPr>
        <p:spPr>
          <a:xfrm>
            <a:off x="6609982" y="6428184"/>
            <a:ext cx="2483768" cy="4572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dirty="0" smtClean="0"/>
              <a:t>桂小林 </a:t>
            </a:r>
            <a:fld id="{2EDAC811-DB1B-4B56-B734-26E7A027D5C4}" type="slidenum">
              <a:rPr lang="en-US" altLang="zh-CN" smtClean="0"/>
              <a:pPr algn="r"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66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默认设计模板">
      <a:majorFont>
        <a:latin typeface="Times New Roman"/>
        <a:ea typeface="幼圆"/>
        <a:cs typeface=""/>
      </a:majorFont>
      <a:minorFont>
        <a:latin typeface="Arial Blac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Pages>0</Pages>
  <Words>1278</Words>
  <Characters>0</Characters>
  <Application>Microsoft Office PowerPoint</Application>
  <DocSecurity>0</DocSecurity>
  <PresentationFormat>全屏显示(4:3)</PresentationFormat>
  <Lines>0</Lines>
  <Paragraphs>239</Paragraphs>
  <Slides>14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PowerPoint 演示文稿</vt:lpstr>
      <vt:lpstr>课程内容</vt:lpstr>
      <vt:lpstr>课程大纲描述</vt:lpstr>
      <vt:lpstr>PowerPoint 演示文稿</vt:lpstr>
      <vt:lpstr>PowerPoint 演示文稿</vt:lpstr>
      <vt:lpstr>本课程的MOOC内容组织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总线技术</dc:title>
  <dc:creator>s</dc:creator>
  <cp:lastModifiedBy>GUI XL</cp:lastModifiedBy>
  <cp:revision>574</cp:revision>
  <dcterms:created xsi:type="dcterms:W3CDTF">2004-05-18T02:59:53Z</dcterms:created>
  <dcterms:modified xsi:type="dcterms:W3CDTF">2021-06-30T07:37:30Z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2052-8.1.0.3281</vt:lpwstr>
  </property>
</Properties>
</file>