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94" r:id="rId3"/>
    <p:sldId id="557" r:id="rId4"/>
    <p:sldId id="622" r:id="rId5"/>
    <p:sldId id="623" r:id="rId6"/>
    <p:sldId id="624" r:id="rId7"/>
    <p:sldId id="625" r:id="rId8"/>
    <p:sldId id="633" r:id="rId9"/>
    <p:sldId id="627" r:id="rId10"/>
    <p:sldId id="628" r:id="rId11"/>
    <p:sldId id="629" r:id="rId12"/>
    <p:sldId id="630" r:id="rId13"/>
    <p:sldId id="631" r:id="rId14"/>
    <p:sldId id="632" r:id="rId15"/>
    <p:sldId id="561" r:id="rId16"/>
    <p:sldId id="562" r:id="rId17"/>
    <p:sldId id="563" r:id="rId18"/>
    <p:sldId id="564" r:id="rId19"/>
    <p:sldId id="566" r:id="rId20"/>
    <p:sldId id="635" r:id="rId21"/>
    <p:sldId id="636" r:id="rId22"/>
    <p:sldId id="637" r:id="rId23"/>
    <p:sldId id="639" r:id="rId24"/>
    <p:sldId id="640" r:id="rId25"/>
    <p:sldId id="641" r:id="rId26"/>
    <p:sldId id="642" r:id="rId27"/>
    <p:sldId id="643" r:id="rId28"/>
    <p:sldId id="645" r:id="rId29"/>
    <p:sldId id="646" r:id="rId30"/>
    <p:sldId id="647" r:id="rId31"/>
    <p:sldId id="648" r:id="rId32"/>
    <p:sldId id="649" r:id="rId33"/>
    <p:sldId id="572" r:id="rId34"/>
    <p:sldId id="573" r:id="rId35"/>
    <p:sldId id="574" r:id="rId36"/>
    <p:sldId id="575" r:id="rId37"/>
    <p:sldId id="576" r:id="rId38"/>
    <p:sldId id="577" r:id="rId39"/>
    <p:sldId id="578" r:id="rId40"/>
    <p:sldId id="610" r:id="rId41"/>
    <p:sldId id="611" r:id="rId42"/>
    <p:sldId id="579" r:id="rId43"/>
    <p:sldId id="580" r:id="rId44"/>
    <p:sldId id="582" r:id="rId45"/>
    <p:sldId id="613" r:id="rId46"/>
    <p:sldId id="583" r:id="rId47"/>
    <p:sldId id="584" r:id="rId4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6084"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AAC77694-C1AB-4F24-A320-2347AF369151}" type="slidenum">
              <a:rPr lang="en-US"/>
              <a:pPr>
                <a:defRPr/>
              </a:pPr>
              <a:t>‹#›</a:t>
            </a:fld>
            <a:endParaRPr lang="en-US"/>
          </a:p>
        </p:txBody>
      </p:sp>
    </p:spTree>
    <p:extLst>
      <p:ext uri="{BB962C8B-B14F-4D97-AF65-F5344CB8AC3E}">
        <p14:creationId xmlns:p14="http://schemas.microsoft.com/office/powerpoint/2010/main" val="1687319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pPr defTabSz="990478" eaLnBrk="1" fontAlgn="auto" hangingPunct="1">
              <a:spcBef>
                <a:spcPts val="0"/>
              </a:spcBef>
              <a:spcAft>
                <a:spcPts val="0"/>
              </a:spcAft>
              <a:defRPr/>
            </a:pPr>
            <a:r>
              <a:rPr lang="zh-CN" altLang="en-US" dirty="0"/>
              <a:t>完成信号放大、信号运算（加、减、乘、除、对数、反对数、平方、开方等）、信号处理（滤波、调制等）以及波形的产生和变换等功能</a:t>
            </a:r>
          </a:p>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6</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87009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zh-CN" sz="1300" dirty="0">
                <a:latin typeface="+mn-lt"/>
                <a:ea typeface="+mn-ea"/>
              </a:rPr>
              <a:t>它是由线圈、铁芯和衔铁三部分组成。铁芯和衔铁通常由导磁材料制成，在铁芯和衔铁之间存在一定距离的气隙，厚度为</a:t>
            </a:r>
            <a:r>
              <a:rPr lang="en-US" altLang="zh-CN" sz="1300" dirty="0">
                <a:latin typeface="+mn-lt"/>
                <a:ea typeface="+mn-ea"/>
              </a:rPr>
              <a:t> </a:t>
            </a:r>
            <a:r>
              <a:rPr lang="zh-CN" altLang="zh-CN" sz="1300" dirty="0">
                <a:latin typeface="+mn-lt"/>
                <a:ea typeface="+mn-ea"/>
              </a:rPr>
              <a:t>。传感器的运动部分与衔铁相连，当衔铁移动时，气隙厚度发生变化，引起磁铁中的磁阻变化，从而导致电感线圈的电感值发生变化，因此只要能够测出电感量的变化，就能确定衔铁位移量的大小和方向。</a:t>
            </a:r>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24</a:t>
            </a:fld>
            <a:endParaRPr lang="zh-CN" altLang="en-US"/>
          </a:p>
        </p:txBody>
      </p:sp>
    </p:spTree>
    <p:extLst>
      <p:ext uri="{BB962C8B-B14F-4D97-AF65-F5344CB8AC3E}">
        <p14:creationId xmlns:p14="http://schemas.microsoft.com/office/powerpoint/2010/main" val="79736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25</a:t>
            </a:fld>
            <a:endParaRPr lang="zh-CN" altLang="en-US"/>
          </a:p>
        </p:txBody>
      </p:sp>
    </p:spTree>
    <p:extLst>
      <p:ext uri="{BB962C8B-B14F-4D97-AF65-F5344CB8AC3E}">
        <p14:creationId xmlns:p14="http://schemas.microsoft.com/office/powerpoint/2010/main" val="371024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26</a:t>
            </a:fld>
            <a:endParaRPr lang="zh-CN" altLang="en-US"/>
          </a:p>
        </p:txBody>
      </p:sp>
    </p:spTree>
    <p:extLst>
      <p:ext uri="{BB962C8B-B14F-4D97-AF65-F5344CB8AC3E}">
        <p14:creationId xmlns:p14="http://schemas.microsoft.com/office/powerpoint/2010/main" val="301523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27</a:t>
            </a:fld>
            <a:endParaRPr lang="zh-CN" altLang="en-US"/>
          </a:p>
        </p:txBody>
      </p:sp>
    </p:spTree>
    <p:extLst>
      <p:ext uri="{BB962C8B-B14F-4D97-AF65-F5344CB8AC3E}">
        <p14:creationId xmlns:p14="http://schemas.microsoft.com/office/powerpoint/2010/main" val="49022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28</a:t>
            </a:fld>
            <a:endParaRPr lang="zh-CN" altLang="en-US"/>
          </a:p>
        </p:txBody>
      </p:sp>
    </p:spTree>
    <p:extLst>
      <p:ext uri="{BB962C8B-B14F-4D97-AF65-F5344CB8AC3E}">
        <p14:creationId xmlns:p14="http://schemas.microsoft.com/office/powerpoint/2010/main" val="405569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29</a:t>
            </a:fld>
            <a:endParaRPr lang="zh-CN" altLang="en-US"/>
          </a:p>
        </p:txBody>
      </p:sp>
    </p:spTree>
    <p:extLst>
      <p:ext uri="{BB962C8B-B14F-4D97-AF65-F5344CB8AC3E}">
        <p14:creationId xmlns:p14="http://schemas.microsoft.com/office/powerpoint/2010/main" val="265045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30</a:t>
            </a:fld>
            <a:endParaRPr lang="zh-CN" altLang="en-US"/>
          </a:p>
        </p:txBody>
      </p:sp>
    </p:spTree>
    <p:extLst>
      <p:ext uri="{BB962C8B-B14F-4D97-AF65-F5344CB8AC3E}">
        <p14:creationId xmlns:p14="http://schemas.microsoft.com/office/powerpoint/2010/main" val="578324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31</a:t>
            </a:fld>
            <a:endParaRPr lang="zh-CN" altLang="en-US"/>
          </a:p>
        </p:txBody>
      </p:sp>
    </p:spTree>
    <p:extLst>
      <p:ext uri="{BB962C8B-B14F-4D97-AF65-F5344CB8AC3E}">
        <p14:creationId xmlns:p14="http://schemas.microsoft.com/office/powerpoint/2010/main" val="91623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32</a:t>
            </a:fld>
            <a:endParaRPr lang="zh-CN" altLang="en-US"/>
          </a:p>
        </p:txBody>
      </p:sp>
    </p:spTree>
    <p:extLst>
      <p:ext uri="{BB962C8B-B14F-4D97-AF65-F5344CB8AC3E}">
        <p14:creationId xmlns:p14="http://schemas.microsoft.com/office/powerpoint/2010/main" val="414141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en-US" dirty="0">
                <a:solidFill>
                  <a:srgbClr val="0000CC"/>
                </a:solidFill>
              </a:rPr>
              <a:t>信号发生器</a:t>
            </a:r>
            <a:r>
              <a:rPr lang="zh-CN" altLang="en-US" dirty="0"/>
              <a:t>：产生</a:t>
            </a:r>
            <a:r>
              <a:rPr lang="zh-CN" altLang="en-US" dirty="0">
                <a:solidFill>
                  <a:srgbClr val="FF0000"/>
                </a:solidFill>
              </a:rPr>
              <a:t>标准信号</a:t>
            </a:r>
            <a:r>
              <a:rPr lang="zh-CN" altLang="en-US" dirty="0"/>
              <a:t>（不同波形种类</a:t>
            </a:r>
            <a:r>
              <a:rPr lang="zh-CN" altLang="en-US" dirty="0">
                <a:latin typeface="Times New Roman" panose="02020603050405020304" pitchFamily="18" charset="0"/>
              </a:rPr>
              <a:t>、不同频率和幅值的</a:t>
            </a:r>
            <a:r>
              <a:rPr lang="zh-CN" altLang="en-US" dirty="0"/>
              <a:t>信号）；</a:t>
            </a:r>
            <a:r>
              <a:rPr lang="zh-CN" altLang="en-US" dirty="0">
                <a:sym typeface="Wingdings" panose="05000000000000000000" pitchFamily="2" charset="2"/>
              </a:rPr>
              <a:t>调试和维修时，</a:t>
            </a:r>
            <a:r>
              <a:rPr lang="zh-CN" altLang="en-US" dirty="0"/>
              <a:t>模拟传感器的输出信号，</a:t>
            </a:r>
            <a:r>
              <a:rPr lang="zh-CN" altLang="en-US" dirty="0">
                <a:solidFill>
                  <a:srgbClr val="0000CC"/>
                </a:solidFill>
              </a:rPr>
              <a:t>示波器</a:t>
            </a:r>
            <a:r>
              <a:rPr lang="zh-CN" altLang="en-US" dirty="0"/>
              <a:t>：测量并显示电路中不同点的信号；</a:t>
            </a:r>
            <a:r>
              <a:rPr lang="zh-CN" altLang="en-US" dirty="0">
                <a:solidFill>
                  <a:srgbClr val="0000CC"/>
                </a:solidFill>
              </a:rPr>
              <a:t>直流电源</a:t>
            </a:r>
            <a:r>
              <a:rPr lang="zh-CN" altLang="en-US" dirty="0"/>
              <a:t>：为系统各部分供电；</a:t>
            </a:r>
            <a:r>
              <a:rPr lang="zh-CN" altLang="en-US" dirty="0">
                <a:solidFill>
                  <a:srgbClr val="0000CC"/>
                </a:solidFill>
              </a:rPr>
              <a:t>万用表</a:t>
            </a:r>
            <a:r>
              <a:rPr lang="zh-CN" altLang="en-US" dirty="0"/>
              <a:t>：最方便的检测仪器，可测量电压、电流、电阻、电容、电感；</a:t>
            </a:r>
            <a:endParaRPr lang="en-US" altLang="zh-CN"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7</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392775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9</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352981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10</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96519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11</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66293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12</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28461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13</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5608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14</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23178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zh-CN" sz="1300" dirty="0">
                <a:latin typeface="+mn-lt"/>
                <a:ea typeface="+mn-ea"/>
              </a:rPr>
              <a:t>应变式力传感器。被测物理量为荷重或力的应变传感器，统称为应变式力传感器，主要用于做各种电子称与材料试验机的测力元件，以及发动机的推力测试、水坝承载测试等。它要求具有较高的灵敏度和稳定性。常见的应变式力传感器有柱式力传感器、梁式力传感器等</a:t>
            </a:r>
            <a:endParaRPr lang="en-US" altLang="zh-CN" sz="1300" dirty="0">
              <a:latin typeface="+mn-lt"/>
              <a:ea typeface="+mn-ea"/>
            </a:endParaRPr>
          </a:p>
          <a:p>
            <a:endParaRPr lang="en-US" altLang="zh-CN" sz="1300" dirty="0">
              <a:latin typeface="+mn-lt"/>
              <a:ea typeface="+mn-ea"/>
            </a:endParaRPr>
          </a:p>
          <a:p>
            <a:r>
              <a:rPr lang="zh-CN" altLang="zh-CN" sz="1300" dirty="0">
                <a:latin typeface="+mn-lt"/>
                <a:ea typeface="+mn-ea"/>
              </a:rPr>
              <a:t>应变式容器内液体重量传感器的原理是利用感压膜感受液体的压力。当容器中溶液增多时，感压膜感受的压力就增大。通过将其上两个传感器</a:t>
            </a:r>
            <a:r>
              <a:rPr lang="en-US" altLang="zh-CN" sz="1300" i="1" dirty="0" err="1">
                <a:latin typeface="+mn-lt"/>
                <a:ea typeface="+mn-ea"/>
              </a:rPr>
              <a:t>R</a:t>
            </a:r>
            <a:r>
              <a:rPr lang="en-US" altLang="zh-CN" sz="1300" baseline="-25000" dirty="0" err="1">
                <a:latin typeface="+mn-lt"/>
                <a:ea typeface="+mn-ea"/>
              </a:rPr>
              <a:t>t</a:t>
            </a:r>
            <a:r>
              <a:rPr lang="zh-CN" altLang="zh-CN" sz="1300" dirty="0">
                <a:latin typeface="+mn-lt"/>
                <a:ea typeface="+mn-ea"/>
              </a:rPr>
              <a:t>的电桥接成正向串接的双电桥电路，此时电桥输出电压与柱式容器内感压膜上面溶液的重量成线性关系，由此可以测量容器内贮存的溶液重量</a:t>
            </a:r>
            <a:endParaRPr lang="en-US" altLang="zh-CN" sz="1300" dirty="0">
              <a:latin typeface="+mn-lt"/>
              <a:ea typeface="+mn-ea"/>
            </a:endParaRPr>
          </a:p>
          <a:p>
            <a:endParaRPr lang="en-US" altLang="zh-CN" sz="1300" dirty="0">
              <a:latin typeface="+mn-lt"/>
              <a:ea typeface="+mn-ea"/>
            </a:endParaRPr>
          </a:p>
          <a:p>
            <a:r>
              <a:rPr lang="zh-CN" altLang="zh-CN" sz="1300" dirty="0">
                <a:latin typeface="+mn-lt"/>
                <a:ea typeface="+mn-ea"/>
              </a:rPr>
              <a:t>应变式加速度传感器用于物体加速度的测量。如图</a:t>
            </a:r>
            <a:r>
              <a:rPr lang="en-US" altLang="zh-CN" sz="1300" dirty="0">
                <a:latin typeface="+mn-lt"/>
                <a:ea typeface="+mn-ea"/>
              </a:rPr>
              <a:t>2-16</a:t>
            </a:r>
            <a:r>
              <a:rPr lang="zh-CN" altLang="zh-CN" sz="1300" dirty="0">
                <a:latin typeface="+mn-lt"/>
                <a:ea typeface="+mn-ea"/>
              </a:rPr>
              <a:t>所示，其测量原理是将传感器壳体与被测对象刚性连接，当被测物体沿某一方向以加速度</a:t>
            </a:r>
            <a:r>
              <a:rPr lang="en-US" altLang="zh-CN" sz="1300" dirty="0">
                <a:latin typeface="+mn-lt"/>
                <a:ea typeface="+mn-ea"/>
              </a:rPr>
              <a:t>a</a:t>
            </a:r>
            <a:r>
              <a:rPr lang="zh-CN" altLang="zh-CN" sz="1300" dirty="0">
                <a:latin typeface="+mn-lt"/>
                <a:ea typeface="+mn-ea"/>
              </a:rPr>
              <a:t>运动时，质量块受到一个与加速度方向相反的惯性力作用，使悬臂梁变形，该变形被粘贴在悬臂梁上的应变片感受到并随之产生应变，从而使应变片的电阻发生变化。电阻的变化引起应变片组成的桥路出现不平衡，从而输出电压，即可得出加速度</a:t>
            </a:r>
            <a:r>
              <a:rPr lang="en-US" altLang="zh-CN" sz="1300" dirty="0">
                <a:latin typeface="+mn-lt"/>
                <a:ea typeface="+mn-ea"/>
              </a:rPr>
              <a:t>a</a:t>
            </a:r>
            <a:r>
              <a:rPr lang="zh-CN" altLang="zh-CN" sz="1300" dirty="0">
                <a:latin typeface="+mn-lt"/>
                <a:ea typeface="+mn-ea"/>
              </a:rPr>
              <a:t>值的大小</a:t>
            </a:r>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22</a:t>
            </a:fld>
            <a:endParaRPr lang="zh-CN" altLang="en-US"/>
          </a:p>
        </p:txBody>
      </p:sp>
    </p:spTree>
    <p:extLst>
      <p:ext uri="{BB962C8B-B14F-4D97-AF65-F5344CB8AC3E}">
        <p14:creationId xmlns:p14="http://schemas.microsoft.com/office/powerpoint/2010/main" val="285484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C5BC5A14-6B0A-4EA5-B17E-3E8B076257F3}" type="slidenum">
              <a:rPr lang="en-US"/>
              <a:pPr>
                <a:defRPr/>
              </a:pPr>
              <a:t>‹#›</a:t>
            </a:fld>
            <a:endParaRPr lang="en-US"/>
          </a:p>
        </p:txBody>
      </p:sp>
    </p:spTree>
    <p:extLst>
      <p:ext uri="{BB962C8B-B14F-4D97-AF65-F5344CB8AC3E}">
        <p14:creationId xmlns:p14="http://schemas.microsoft.com/office/powerpoint/2010/main" val="218378990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20C370E-2BEE-42EE-9532-6FAF15130961}" type="slidenum">
              <a:rPr lang="en-US"/>
              <a:pPr>
                <a:defRPr/>
              </a:pPr>
              <a:t>‹#›</a:t>
            </a:fld>
            <a:endParaRPr lang="en-US"/>
          </a:p>
        </p:txBody>
      </p:sp>
    </p:spTree>
    <p:extLst>
      <p:ext uri="{BB962C8B-B14F-4D97-AF65-F5344CB8AC3E}">
        <p14:creationId xmlns:p14="http://schemas.microsoft.com/office/powerpoint/2010/main" val="962413783"/>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DE31729C-FC9D-45B9-954A-3C1BBFE38A41}" type="slidenum">
              <a:rPr lang="en-US"/>
              <a:pPr>
                <a:defRPr/>
              </a:pPr>
              <a:t>‹#›</a:t>
            </a:fld>
            <a:endParaRPr lang="en-US"/>
          </a:p>
        </p:txBody>
      </p:sp>
    </p:spTree>
    <p:extLst>
      <p:ext uri="{BB962C8B-B14F-4D97-AF65-F5344CB8AC3E}">
        <p14:creationId xmlns:p14="http://schemas.microsoft.com/office/powerpoint/2010/main" val="3301081873"/>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3597978-B8C2-4A5C-82B7-DC1B52972036}" type="slidenum">
              <a:rPr lang="en-US"/>
              <a:pPr>
                <a:defRPr/>
              </a:pPr>
              <a:t>‹#›</a:t>
            </a:fld>
            <a:endParaRPr lang="en-US"/>
          </a:p>
        </p:txBody>
      </p:sp>
    </p:spTree>
    <p:extLst>
      <p:ext uri="{BB962C8B-B14F-4D97-AF65-F5344CB8AC3E}">
        <p14:creationId xmlns:p14="http://schemas.microsoft.com/office/powerpoint/2010/main" val="547713596"/>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007545C-5D99-4D1A-9D61-B2B3C5938A6F}" type="slidenum">
              <a:rPr lang="en-US"/>
              <a:pPr>
                <a:defRPr/>
              </a:pPr>
              <a:t>‹#›</a:t>
            </a:fld>
            <a:endParaRPr lang="en-US"/>
          </a:p>
        </p:txBody>
      </p:sp>
    </p:spTree>
    <p:extLst>
      <p:ext uri="{BB962C8B-B14F-4D97-AF65-F5344CB8AC3E}">
        <p14:creationId xmlns:p14="http://schemas.microsoft.com/office/powerpoint/2010/main" val="1920471850"/>
      </p:ext>
    </p:extLst>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CE9AA08-46D1-478F-A5C0-9E2A5E55C62E}" type="slidenum">
              <a:rPr lang="en-US"/>
              <a:pPr>
                <a:defRPr/>
              </a:pPr>
              <a:t>‹#›</a:t>
            </a:fld>
            <a:endParaRPr lang="en-US"/>
          </a:p>
        </p:txBody>
      </p:sp>
    </p:spTree>
    <p:extLst>
      <p:ext uri="{BB962C8B-B14F-4D97-AF65-F5344CB8AC3E}">
        <p14:creationId xmlns:p14="http://schemas.microsoft.com/office/powerpoint/2010/main" val="1566869426"/>
      </p:ext>
    </p:extLst>
  </p:cSld>
  <p:clrMapOvr>
    <a:masterClrMapping/>
  </p:clrMapOvr>
  <p:transition spd="med">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6FC13DEB-2320-41FB-AA7E-2CDCDA367251}" type="slidenum">
              <a:rPr lang="en-US"/>
              <a:pPr>
                <a:defRPr/>
              </a:pPr>
              <a:t>‹#›</a:t>
            </a:fld>
            <a:endParaRPr lang="en-US"/>
          </a:p>
        </p:txBody>
      </p:sp>
    </p:spTree>
    <p:extLst>
      <p:ext uri="{BB962C8B-B14F-4D97-AF65-F5344CB8AC3E}">
        <p14:creationId xmlns:p14="http://schemas.microsoft.com/office/powerpoint/2010/main" val="3892844017"/>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0BB3DA2C-5783-4C90-858D-47A37EC9F344}" type="slidenum">
              <a:rPr lang="en-US"/>
              <a:pPr>
                <a:defRPr/>
              </a:pPr>
              <a:t>‹#›</a:t>
            </a:fld>
            <a:endParaRPr lang="en-US"/>
          </a:p>
        </p:txBody>
      </p:sp>
    </p:spTree>
    <p:extLst>
      <p:ext uri="{BB962C8B-B14F-4D97-AF65-F5344CB8AC3E}">
        <p14:creationId xmlns:p14="http://schemas.microsoft.com/office/powerpoint/2010/main" val="336461418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BCE4280-91D9-48BB-A36D-40CBE7A4D118}" type="slidenum">
              <a:rPr lang="en-US"/>
              <a:pPr>
                <a:defRPr/>
              </a:pPr>
              <a:t>‹#›</a:t>
            </a:fld>
            <a:endParaRPr lang="en-US"/>
          </a:p>
        </p:txBody>
      </p:sp>
    </p:spTree>
    <p:extLst>
      <p:ext uri="{BB962C8B-B14F-4D97-AF65-F5344CB8AC3E}">
        <p14:creationId xmlns:p14="http://schemas.microsoft.com/office/powerpoint/2010/main" val="430337962"/>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448F0EAB-D47B-41C3-92D1-2E23B0F8F5CA}" type="slidenum">
              <a:rPr lang="en-US"/>
              <a:pPr>
                <a:defRPr/>
              </a:pPr>
              <a:t>‹#›</a:t>
            </a:fld>
            <a:endParaRPr lang="en-US"/>
          </a:p>
        </p:txBody>
      </p:sp>
    </p:spTree>
    <p:extLst>
      <p:ext uri="{BB962C8B-B14F-4D97-AF65-F5344CB8AC3E}">
        <p14:creationId xmlns:p14="http://schemas.microsoft.com/office/powerpoint/2010/main" val="3316441731"/>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140BFD3-80CD-48DC-B171-088891890098}" type="slidenum">
              <a:rPr lang="en-US"/>
              <a:pPr>
                <a:defRPr/>
              </a:pPr>
              <a:t>‹#›</a:t>
            </a:fld>
            <a:endParaRPr lang="en-US"/>
          </a:p>
        </p:txBody>
      </p:sp>
    </p:spTree>
    <p:extLst>
      <p:ext uri="{BB962C8B-B14F-4D97-AF65-F5344CB8AC3E}">
        <p14:creationId xmlns:p14="http://schemas.microsoft.com/office/powerpoint/2010/main" val="535763803"/>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C5654A4-7356-4EE2-99F8-1EA431AA9EAE}" type="slidenum">
              <a:rPr lang="en-US"/>
              <a:pPr>
                <a:defRPr/>
              </a:pPr>
              <a:t>‹#›</a:t>
            </a:fld>
            <a:endParaRPr lang="en-US"/>
          </a:p>
        </p:txBody>
      </p:sp>
    </p:spTree>
    <p:extLst>
      <p:ext uri="{BB962C8B-B14F-4D97-AF65-F5344CB8AC3E}">
        <p14:creationId xmlns:p14="http://schemas.microsoft.com/office/powerpoint/2010/main" val="1616952113"/>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 Target="../slides/slid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DDDF3BFA-B3F0-4C4A-B986-3E0D31A1BFA2}" type="slidenum">
              <a:rPr lang="en-US"/>
              <a:pPr>
                <a:defRPr/>
              </a:pPr>
              <a:t>‹#›</a:t>
            </a:fld>
            <a:endParaRPr lang="en-US"/>
          </a:p>
        </p:txBody>
      </p:sp>
      <p:pic>
        <p:nvPicPr>
          <p:cNvPr id="1031" name="Picture 7" descr="hompage_new_05">
            <a:hlinkClick r:id="rId37" action="ppaction://hlinksldjump"/>
          </p:cNvPr>
          <p:cNvPicPr>
            <a:picLocks noChangeAspect="1" noChangeArrowheads="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39"/>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image" Target="../media/image10.wmf"/><Relationship Id="rId12"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oleObject" Target="../embeddings/oleObject11.bin"/><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 Id="rId1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26.png"/><Relationship Id="rId11" Type="http://schemas.openxmlformats.org/officeDocument/2006/relationships/image" Target="../media/image22.wmf"/><Relationship Id="rId5" Type="http://schemas.openxmlformats.org/officeDocument/2006/relationships/image" Target="../media/image25.png"/><Relationship Id="rId15" Type="http://schemas.openxmlformats.org/officeDocument/2006/relationships/image" Target="../media/image24.wmf"/><Relationship Id="rId10" Type="http://schemas.openxmlformats.org/officeDocument/2006/relationships/oleObject" Target="../embeddings/oleObject17.bin"/><Relationship Id="rId4" Type="http://schemas.openxmlformats.org/officeDocument/2006/relationships/image" Target="../media/image20.wmf"/><Relationship Id="rId9" Type="http://schemas.openxmlformats.org/officeDocument/2006/relationships/image" Target="../media/image27.png"/><Relationship Id="rId1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2.jpeg"/><Relationship Id="rId3" Type="http://schemas.openxmlformats.org/officeDocument/2006/relationships/notesSlide" Target="../notesSlides/notesSlide9.xml"/><Relationship Id="rId7" Type="http://schemas.openxmlformats.org/officeDocument/2006/relationships/oleObject" Target="../embeddings/oleObject21.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34.jpeg"/><Relationship Id="rId10" Type="http://schemas.openxmlformats.org/officeDocument/2006/relationships/image" Target="../media/image30.wmf"/><Relationship Id="rId4" Type="http://schemas.openxmlformats.org/officeDocument/2006/relationships/image" Target="NULL"/><Relationship Id="rId9" Type="http://schemas.openxmlformats.org/officeDocument/2006/relationships/oleObject" Target="../embeddings/oleObject22.bin"/><Relationship Id="rId1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wmf"/><Relationship Id="rId2" Type="http://schemas.openxmlformats.org/officeDocument/2006/relationships/slideLayout" Target="../slideLayouts/slideLayout2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2.xml"/><Relationship Id="rId7" Type="http://schemas.openxmlformats.org/officeDocument/2006/relationships/oleObject" Target="../embeddings/oleObject28.bin"/><Relationship Id="rId2" Type="http://schemas.openxmlformats.org/officeDocument/2006/relationships/slideLayout" Target="../slideLayouts/slideLayout29.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27.bin"/><Relationship Id="rId4" Type="http://schemas.openxmlformats.org/officeDocument/2006/relationships/image" Target="../media/image2.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9.bin"/><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vmlDrawing" Target="../drawings/vmlDrawing13.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vmlDrawing" Target="../drawings/vmlDrawing14.v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xml"/><Relationship Id="rId1" Type="http://schemas.openxmlformats.org/officeDocument/2006/relationships/vmlDrawing" Target="../drawings/vmlDrawing15.v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8" Type="http://schemas.openxmlformats.org/officeDocument/2006/relationships/image" Target="../media/image54.gif"/><Relationship Id="rId13" Type="http://schemas.openxmlformats.org/officeDocument/2006/relationships/image" Target="../media/image53.wmf"/><Relationship Id="rId3" Type="http://schemas.openxmlformats.org/officeDocument/2006/relationships/notesSlide" Target="../notesSlides/notesSlide18.xml"/><Relationship Id="rId7" Type="http://schemas.openxmlformats.org/officeDocument/2006/relationships/image" Target="../media/image51.wmf"/><Relationship Id="rId12" Type="http://schemas.openxmlformats.org/officeDocument/2006/relationships/oleObject" Target="../embeddings/oleObject36.bin"/><Relationship Id="rId2" Type="http://schemas.openxmlformats.org/officeDocument/2006/relationships/slideLayout" Target="../slideLayouts/slideLayout35.xml"/><Relationship Id="rId1" Type="http://schemas.openxmlformats.org/officeDocument/2006/relationships/vmlDrawing" Target="../drawings/vmlDrawing16.vml"/><Relationship Id="rId6" Type="http://schemas.openxmlformats.org/officeDocument/2006/relationships/oleObject" Target="../embeddings/oleObject34.bin"/><Relationship Id="rId11" Type="http://schemas.openxmlformats.org/officeDocument/2006/relationships/image" Target="../media/image52.wmf"/><Relationship Id="rId5" Type="http://schemas.openxmlformats.org/officeDocument/2006/relationships/image" Target="../media/image50.wmf"/><Relationship Id="rId10" Type="http://schemas.openxmlformats.org/officeDocument/2006/relationships/oleObject" Target="../embeddings/oleObject35.bin"/><Relationship Id="rId4" Type="http://schemas.openxmlformats.org/officeDocument/2006/relationships/oleObject" Target="../embeddings/oleObject33.bin"/><Relationship Id="rId9" Type="http://schemas.openxmlformats.org/officeDocument/2006/relationships/image" Target="../media/image55.gif"/></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8.jpeg"/><Relationship Id="rId5" Type="http://schemas.openxmlformats.org/officeDocument/2006/relationships/image" Target="../media/image57.e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baike.baidu.com/view/1528693.ht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baike.baidu.com/view/2582317.ht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C71E78C-A8C6-4655-9F85-A6913130565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99B7EB68-69EB-4A97-A306-8B51A7AA658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682625" y="2279650"/>
            <a:ext cx="7785100"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defRPr/>
              </a:pPr>
              <a:r>
                <a:rPr lang="zh-CN"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物联网技术导论</a:t>
              </a:r>
            </a:p>
            <a:p>
              <a:pPr algn="ctr" eaLnBrk="1" hangingPunct="1">
                <a:defRPr/>
              </a:pP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（第</a:t>
              </a:r>
              <a:r>
                <a:rPr lang="en-US" altLang="zh-C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3</a:t>
              </a: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章 物联网感知技术）</a:t>
              </a:r>
            </a:p>
          </p:txBody>
        </p:sp>
      </p:grpSp>
      <p:sp>
        <p:nvSpPr>
          <p:cNvPr id="3079" name="Text Box 6"/>
          <p:cNvSpPr txBox="1">
            <a:spLocks noChangeArrowheads="1"/>
          </p:cNvSpPr>
          <p:nvPr/>
        </p:nvSpPr>
        <p:spPr bwMode="auto">
          <a:xfrm>
            <a:off x="539750" y="1125538"/>
            <a:ext cx="7775575" cy="1089025"/>
          </a:xfrm>
          <a:prstGeom prst="rect">
            <a:avLst/>
          </a:prstGeom>
          <a:noFill/>
          <a:ln w="9525">
            <a:noFill/>
            <a:miter lim="800000"/>
            <a:headEnd/>
            <a:tailEnd/>
          </a:ln>
        </p:spPr>
        <p:txBody>
          <a:bodyPr>
            <a:spAutoFit/>
          </a:bodyPr>
          <a:lstStyle/>
          <a:p>
            <a:pPr algn="ctr">
              <a:spcBef>
                <a:spcPct val="50000"/>
              </a:spcBef>
              <a:defRPr/>
            </a:pPr>
            <a:r>
              <a:rPr lang="zh-CN" altLang="en-US" sz="3600">
                <a:solidFill>
                  <a:srgbClr val="008000"/>
                </a:solidFill>
              </a:rPr>
              <a:t>西安交通大学</a:t>
            </a:r>
          </a:p>
          <a:p>
            <a:pPr algn="ctr">
              <a:spcBef>
                <a:spcPct val="5000"/>
              </a:spcBef>
              <a:defRPr/>
            </a:pPr>
            <a:endParaRPr lang="zh-CN" altLang="en-US" sz="2800" b="1">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西安交通大学电子与信息工程学院</a:t>
            </a:r>
          </a:p>
          <a:p>
            <a:pPr marL="0" indent="0" algn="ctr" eaLnBrk="1" hangingPunct="1">
              <a:lnSpc>
                <a:spcPct val="90000"/>
              </a:lnSpc>
              <a:buFontTx/>
              <a:buNone/>
              <a:defRPr/>
            </a:pPr>
            <a:r>
              <a:rPr lang="zh-CN" altLang="en-US" sz="2400" b="1" dirty="0" smtClean="0"/>
              <a:t>计算机科学与技术系</a:t>
            </a:r>
          </a:p>
          <a:p>
            <a:pPr marL="0" indent="0" algn="ctr" eaLnBrk="1" hangingPunct="1">
              <a:lnSpc>
                <a:spcPct val="90000"/>
              </a:lnSpc>
              <a:buFontTx/>
              <a:buNone/>
              <a:defRPr/>
            </a:pPr>
            <a:r>
              <a:rPr lang="en-US" altLang="zh-CN" sz="2400" b="1" dirty="0" smtClean="0"/>
              <a:t>2021.3.13</a:t>
            </a:r>
            <a:endParaRPr lang="en-US" altLang="zh-CN" sz="2400" dirty="0" smtClean="0">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测量范围和量程 </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108896" y="1096693"/>
            <a:ext cx="8712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457200" marR="0" lvl="0" indent="-457200" algn="just" defTabSz="914400" rtl="0" eaLnBrk="1" fontAlgn="base" latinLnBrk="0" hangingPunct="1">
              <a:lnSpc>
                <a:spcPct val="150000"/>
              </a:lnSpc>
              <a:spcBef>
                <a:spcPct val="50000"/>
              </a:spcBef>
              <a:spcAft>
                <a:spcPct val="0"/>
              </a:spcAft>
              <a:buClr>
                <a:srgbClr val="002060"/>
              </a:buClr>
              <a:buSzTx/>
              <a:buFont typeface="Wingdings" panose="05000000000000000000"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传感器所能测量到的最小被测量（输入）</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与最大被测量（输入）</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之间的范围称为传感器的</a:t>
            </a:r>
            <a:r>
              <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测量范围</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measuring range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表示为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r>
              <a:rPr kumimoji="0" lang="en-US" altLang="zh-CN" sz="24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FS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或（</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457200" marR="0" lvl="0" indent="-457200" algn="just" defTabSz="914400" rtl="0" eaLnBrk="1" fontAlgn="base" latinLnBrk="0" hangingPunct="1">
              <a:lnSpc>
                <a:spcPct val="150000"/>
              </a:lnSpc>
              <a:spcBef>
                <a:spcPct val="50000"/>
              </a:spcBef>
              <a:spcAft>
                <a:spcPct val="0"/>
              </a:spcAft>
              <a:buClr>
                <a:srgbClr val="002060"/>
              </a:buClr>
              <a:buSzTx/>
              <a:buFont typeface="Wingdings" panose="05000000000000000000"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传感器测量范围的上限值与下限值之差</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称为</a:t>
            </a:r>
            <a:r>
              <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量程</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span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）。例如一温度传感器的测量范围是</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-30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+120℃,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那么该传感器的量程为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150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3234963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线性度</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8" name="Text Box 15"/>
          <p:cNvSpPr txBox="1">
            <a:spLocks noChangeArrowheads="1"/>
          </p:cNvSpPr>
          <p:nvPr/>
        </p:nvSpPr>
        <p:spPr bwMode="auto">
          <a:xfrm>
            <a:off x="315338" y="1107331"/>
            <a:ext cx="87022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楷体_GB2312"/>
              </a:rPr>
              <a:t>输出量与输入量之间的实际关系曲线偏离直线的程度称为</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楷体_GB2312"/>
              </a:rPr>
              <a:t>线性度</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楷体_GB2312"/>
              </a:rPr>
              <a:t>。一般用非线性误差表示可用下式表示：</a:t>
            </a:r>
          </a:p>
        </p:txBody>
      </p:sp>
      <p:graphicFrame>
        <p:nvGraphicFramePr>
          <p:cNvPr id="10" name="Object 16"/>
          <p:cNvGraphicFramePr>
            <a:graphicFrameLocks noChangeAspect="1"/>
          </p:cNvGraphicFramePr>
          <p:nvPr>
            <p:extLst/>
          </p:nvPr>
        </p:nvGraphicFramePr>
        <p:xfrm>
          <a:off x="3137171" y="2682444"/>
          <a:ext cx="2590800" cy="946150"/>
        </p:xfrm>
        <a:graphic>
          <a:graphicData uri="http://schemas.openxmlformats.org/presentationml/2006/ole">
            <mc:AlternateContent xmlns:mc="http://schemas.openxmlformats.org/markup-compatibility/2006">
              <mc:Choice xmlns:v="urn:schemas-microsoft-com:vml" Requires="v">
                <p:oleObj spid="_x0000_s60433" name="Equation" r:id="rId4" imgW="1168200" imgH="431640" progId="Equation.DSMT4">
                  <p:embed/>
                </p:oleObj>
              </mc:Choice>
              <mc:Fallback>
                <p:oleObj name="Equation" r:id="rId4" imgW="11682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171" y="2682444"/>
                        <a:ext cx="2590800" cy="946150"/>
                      </a:xfrm>
                      <a:prstGeom prst="rect">
                        <a:avLst/>
                      </a:prstGeom>
                      <a:solidFill>
                        <a:srgbClr val="92D050"/>
                      </a:solidFill>
                    </p:spPr>
                  </p:pic>
                </p:oleObj>
              </mc:Fallback>
            </mc:AlternateContent>
          </a:graphicData>
        </a:graphic>
      </p:graphicFrame>
      <p:sp>
        <p:nvSpPr>
          <p:cNvPr id="11" name="Line 17"/>
          <p:cNvSpPr>
            <a:spLocks noChangeShapeType="1"/>
          </p:cNvSpPr>
          <p:nvPr/>
        </p:nvSpPr>
        <p:spPr bwMode="auto">
          <a:xfrm flipV="1">
            <a:off x="1600200" y="3895926"/>
            <a:ext cx="0" cy="266700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Line 18"/>
          <p:cNvSpPr>
            <a:spLocks noChangeShapeType="1"/>
          </p:cNvSpPr>
          <p:nvPr/>
        </p:nvSpPr>
        <p:spPr bwMode="auto">
          <a:xfrm>
            <a:off x="1600200" y="6562926"/>
            <a:ext cx="6858000" cy="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Text Box 19"/>
          <p:cNvSpPr txBox="1">
            <a:spLocks noChangeArrowheads="1"/>
          </p:cNvSpPr>
          <p:nvPr/>
        </p:nvSpPr>
        <p:spPr bwMode="auto">
          <a:xfrm>
            <a:off x="1752600" y="4048326"/>
            <a:ext cx="2057400" cy="369332"/>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输出量</a:t>
            </a: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p>
        </p:txBody>
      </p:sp>
      <p:sp>
        <p:nvSpPr>
          <p:cNvPr id="15" name="Text Box 20"/>
          <p:cNvSpPr txBox="1">
            <a:spLocks noChangeArrowheads="1"/>
          </p:cNvSpPr>
          <p:nvPr/>
        </p:nvSpPr>
        <p:spPr bwMode="auto">
          <a:xfrm>
            <a:off x="5791200" y="6181926"/>
            <a:ext cx="2057400" cy="369332"/>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输入量</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p>
        </p:txBody>
      </p:sp>
      <p:sp>
        <p:nvSpPr>
          <p:cNvPr id="16" name="Freeform 21"/>
          <p:cNvSpPr>
            <a:spLocks/>
          </p:cNvSpPr>
          <p:nvPr/>
        </p:nvSpPr>
        <p:spPr bwMode="auto">
          <a:xfrm>
            <a:off x="1600200" y="4962726"/>
            <a:ext cx="5943600" cy="1600200"/>
          </a:xfrm>
          <a:custGeom>
            <a:avLst/>
            <a:gdLst>
              <a:gd name="T0" fmla="*/ 0 w 3648"/>
              <a:gd name="T1" fmla="*/ 1728 h 1728"/>
              <a:gd name="T2" fmla="*/ 1008 w 3648"/>
              <a:gd name="T3" fmla="*/ 576 h 1728"/>
              <a:gd name="T4" fmla="*/ 2928 w 3648"/>
              <a:gd name="T5" fmla="*/ 480 h 1728"/>
              <a:gd name="T6" fmla="*/ 3648 w 3648"/>
              <a:gd name="T7" fmla="*/ 0 h 1728"/>
            </a:gdLst>
            <a:ahLst/>
            <a:cxnLst>
              <a:cxn ang="0">
                <a:pos x="T0" y="T1"/>
              </a:cxn>
              <a:cxn ang="0">
                <a:pos x="T2" y="T3"/>
              </a:cxn>
              <a:cxn ang="0">
                <a:pos x="T4" y="T5"/>
              </a:cxn>
              <a:cxn ang="0">
                <a:pos x="T6" y="T7"/>
              </a:cxn>
            </a:cxnLst>
            <a:rect l="0" t="0" r="r" b="b"/>
            <a:pathLst>
              <a:path w="3648" h="1728">
                <a:moveTo>
                  <a:pt x="0" y="1728"/>
                </a:moveTo>
                <a:cubicBezTo>
                  <a:pt x="260" y="1256"/>
                  <a:pt x="520" y="784"/>
                  <a:pt x="1008" y="576"/>
                </a:cubicBezTo>
                <a:cubicBezTo>
                  <a:pt x="1496" y="368"/>
                  <a:pt x="2488" y="576"/>
                  <a:pt x="2928" y="480"/>
                </a:cubicBezTo>
                <a:cubicBezTo>
                  <a:pt x="3368" y="384"/>
                  <a:pt x="3508" y="192"/>
                  <a:pt x="3648" y="0"/>
                </a:cubicBezTo>
              </a:path>
            </a:pathLst>
          </a:custGeom>
          <a:noFill/>
          <a:ln w="28575" cap="sq" cmpd="sng">
            <a:solidFill>
              <a:srgbClr val="002060"/>
            </a:solidFill>
            <a:prstDash val="solid"/>
            <a:round/>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Line 22"/>
          <p:cNvSpPr>
            <a:spLocks noChangeShapeType="1"/>
          </p:cNvSpPr>
          <p:nvPr/>
        </p:nvSpPr>
        <p:spPr bwMode="auto">
          <a:xfrm flipV="1">
            <a:off x="1600200" y="4962726"/>
            <a:ext cx="5943600" cy="1600200"/>
          </a:xfrm>
          <a:prstGeom prst="line">
            <a:avLst/>
          </a:prstGeom>
          <a:noFill/>
          <a:ln w="28575" cap="sq">
            <a:solidFill>
              <a:schemeClr val="accent4">
                <a:lumMod val="50000"/>
              </a:schemeClr>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Line 24"/>
          <p:cNvSpPr>
            <a:spLocks noChangeShapeType="1"/>
          </p:cNvSpPr>
          <p:nvPr/>
        </p:nvSpPr>
        <p:spPr bwMode="auto">
          <a:xfrm>
            <a:off x="3124200" y="5496126"/>
            <a:ext cx="0" cy="685800"/>
          </a:xfrm>
          <a:prstGeom prst="line">
            <a:avLst/>
          </a:prstGeom>
          <a:noFill/>
          <a:ln w="28575" cap="sq">
            <a:solidFill>
              <a:srgbClr val="C00000"/>
            </a:solidFill>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9" name="Object 25"/>
          <p:cNvGraphicFramePr>
            <a:graphicFrameLocks noChangeAspect="1"/>
          </p:cNvGraphicFramePr>
          <p:nvPr>
            <p:extLst/>
          </p:nvPr>
        </p:nvGraphicFramePr>
        <p:xfrm>
          <a:off x="3276600" y="5504064"/>
          <a:ext cx="622300" cy="449262"/>
        </p:xfrm>
        <a:graphic>
          <a:graphicData uri="http://schemas.openxmlformats.org/presentationml/2006/ole">
            <mc:AlternateContent xmlns:mc="http://schemas.openxmlformats.org/markup-compatibility/2006">
              <mc:Choice xmlns:v="urn:schemas-microsoft-com:vml" Requires="v">
                <p:oleObj spid="_x0000_s60434" name="Equation" r:id="rId6" imgW="317160" imgH="228600" progId="Equation.DSMT4">
                  <p:embed/>
                </p:oleObj>
              </mc:Choice>
              <mc:Fallback>
                <p:oleObj name="Equation" r:id="rId6" imgW="317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504064"/>
                        <a:ext cx="622300" cy="449262"/>
                      </a:xfrm>
                      <a:prstGeom prst="rect">
                        <a:avLst/>
                      </a:prstGeom>
                      <a:solidFill>
                        <a:srgbClr val="FFC000"/>
                      </a:solidFill>
                      <a:ln>
                        <a:noFill/>
                      </a:ln>
                      <a:effectLst/>
                    </p:spPr>
                  </p:pic>
                </p:oleObj>
              </mc:Fallback>
            </mc:AlternateContent>
          </a:graphicData>
        </a:graphic>
      </p:graphicFrame>
      <p:sp>
        <p:nvSpPr>
          <p:cNvPr id="20" name="Line 26"/>
          <p:cNvSpPr>
            <a:spLocks noChangeShapeType="1"/>
          </p:cNvSpPr>
          <p:nvPr/>
        </p:nvSpPr>
        <p:spPr bwMode="auto">
          <a:xfrm flipH="1">
            <a:off x="1600200" y="4962726"/>
            <a:ext cx="5943600" cy="0"/>
          </a:xfrm>
          <a:prstGeom prst="line">
            <a:avLst/>
          </a:prstGeom>
          <a:noFill/>
          <a:ln w="28575">
            <a:solidFill>
              <a:schemeClr val="tx1"/>
            </a:solidFill>
            <a:prstDash val="sysDot"/>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Line 27"/>
          <p:cNvSpPr>
            <a:spLocks noChangeShapeType="1"/>
          </p:cNvSpPr>
          <p:nvPr/>
        </p:nvSpPr>
        <p:spPr bwMode="auto">
          <a:xfrm>
            <a:off x="7543800" y="4962726"/>
            <a:ext cx="0" cy="1600200"/>
          </a:xfrm>
          <a:prstGeom prst="line">
            <a:avLst/>
          </a:prstGeom>
          <a:noFill/>
          <a:ln w="28575" cap="rnd">
            <a:solidFill>
              <a:schemeClr val="tx1"/>
            </a:solidFill>
            <a:prstDash val="sysDot"/>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2" name="Object 28"/>
          <p:cNvGraphicFramePr>
            <a:graphicFrameLocks noChangeAspect="1"/>
          </p:cNvGraphicFramePr>
          <p:nvPr>
            <p:extLst/>
          </p:nvPr>
        </p:nvGraphicFramePr>
        <p:xfrm>
          <a:off x="7620000" y="5724726"/>
          <a:ext cx="457200" cy="457200"/>
        </p:xfrm>
        <a:graphic>
          <a:graphicData uri="http://schemas.openxmlformats.org/presentationml/2006/ole">
            <mc:AlternateContent xmlns:mc="http://schemas.openxmlformats.org/markup-compatibility/2006">
              <mc:Choice xmlns:v="urn:schemas-microsoft-com:vml" Requires="v">
                <p:oleObj spid="_x0000_s60435" name="Equation" r:id="rId8" imgW="228600" imgH="228600" progId="Equation.DSMT4">
                  <p:embed/>
                </p:oleObj>
              </mc:Choice>
              <mc:Fallback>
                <p:oleObj name="Equation" r:id="rId8" imgW="2286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5724726"/>
                        <a:ext cx="457200" cy="457200"/>
                      </a:xfrm>
                      <a:prstGeom prst="rect">
                        <a:avLst/>
                      </a:prstGeom>
                      <a:solidFill>
                        <a:srgbClr val="FFC000"/>
                      </a:solidFill>
                      <a:ln>
                        <a:noFill/>
                      </a:ln>
                      <a:effectLst/>
                    </p:spPr>
                  </p:pic>
                </p:oleObj>
              </mc:Fallback>
            </mc:AlternateContent>
          </a:graphicData>
        </a:graphic>
      </p:graphicFrame>
    </p:spTree>
    <p:extLst>
      <p:ext uri="{BB962C8B-B14F-4D97-AF65-F5344CB8AC3E}">
        <p14:creationId xmlns:p14="http://schemas.microsoft.com/office/powerpoint/2010/main" val="1837667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灵敏度</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4" name="Text Box 21"/>
          <p:cNvSpPr txBox="1">
            <a:spLocks noChangeArrowheads="1"/>
          </p:cNvSpPr>
          <p:nvPr/>
        </p:nvSpPr>
        <p:spPr bwMode="auto">
          <a:xfrm>
            <a:off x="102985" y="781564"/>
            <a:ext cx="8743476"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auto" latinLnBrk="0" hangingPunct="0">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传感器的</a:t>
            </a:r>
            <a:r>
              <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灵敏度</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是其在稳态下输出增量      与输入增量       的比值。常用      来表示：</a:t>
            </a: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auto" latinLnBrk="0" hangingPunct="0">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对于线性传感器，其灵敏度就是它的静态特性的斜率，如图所示，即：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5" name="Object 22"/>
          <p:cNvGraphicFramePr>
            <a:graphicFrameLocks noChangeAspect="1"/>
          </p:cNvGraphicFramePr>
          <p:nvPr>
            <p:extLst/>
          </p:nvPr>
        </p:nvGraphicFramePr>
        <p:xfrm>
          <a:off x="6207104" y="952313"/>
          <a:ext cx="685800" cy="381000"/>
        </p:xfrm>
        <a:graphic>
          <a:graphicData uri="http://schemas.openxmlformats.org/presentationml/2006/ole">
            <mc:AlternateContent xmlns:mc="http://schemas.openxmlformats.org/markup-compatibility/2006">
              <mc:Choice xmlns:v="urn:schemas-microsoft-com:vml" Requires="v">
                <p:oleObj spid="_x0000_s61477" name="Equation" r:id="rId4" imgW="241091" imgH="164957" progId="Equation.DSMT4">
                  <p:embed/>
                </p:oleObj>
              </mc:Choice>
              <mc:Fallback>
                <p:oleObj name="Equation" r:id="rId4" imgW="241091" imgH="1649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04" y="952313"/>
                        <a:ext cx="685800" cy="381000"/>
                      </a:xfrm>
                      <a:prstGeom prst="rect">
                        <a:avLst/>
                      </a:prstGeom>
                      <a:noFill/>
                    </p:spPr>
                  </p:pic>
                </p:oleObj>
              </mc:Fallback>
            </mc:AlternateContent>
          </a:graphicData>
        </a:graphic>
      </p:graphicFrame>
      <p:graphicFrame>
        <p:nvGraphicFramePr>
          <p:cNvPr id="26" name="Object 23"/>
          <p:cNvGraphicFramePr>
            <a:graphicFrameLocks noChangeAspect="1"/>
          </p:cNvGraphicFramePr>
          <p:nvPr>
            <p:extLst/>
          </p:nvPr>
        </p:nvGraphicFramePr>
        <p:xfrm>
          <a:off x="8499577" y="963115"/>
          <a:ext cx="762000" cy="381000"/>
        </p:xfrm>
        <a:graphic>
          <a:graphicData uri="http://schemas.openxmlformats.org/presentationml/2006/ole">
            <mc:AlternateContent xmlns:mc="http://schemas.openxmlformats.org/markup-compatibility/2006">
              <mc:Choice xmlns:v="urn:schemas-microsoft-com:vml" Requires="v">
                <p:oleObj spid="_x0000_s61478" name="Equation" r:id="rId6" imgW="253780" imgH="164957" progId="Equation.DSMT4">
                  <p:embed/>
                </p:oleObj>
              </mc:Choice>
              <mc:Fallback>
                <p:oleObj name="Equation" r:id="rId6" imgW="253780"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9577" y="963115"/>
                        <a:ext cx="762000" cy="381000"/>
                      </a:xfrm>
                      <a:prstGeom prst="rect">
                        <a:avLst/>
                      </a:prstGeom>
                      <a:noFill/>
                    </p:spPr>
                  </p:pic>
                </p:oleObj>
              </mc:Fallback>
            </mc:AlternateContent>
          </a:graphicData>
        </a:graphic>
      </p:graphicFrame>
      <p:graphicFrame>
        <p:nvGraphicFramePr>
          <p:cNvPr id="27" name="Object 24"/>
          <p:cNvGraphicFramePr>
            <a:graphicFrameLocks noChangeAspect="1"/>
          </p:cNvGraphicFramePr>
          <p:nvPr>
            <p:extLst/>
          </p:nvPr>
        </p:nvGraphicFramePr>
        <p:xfrm>
          <a:off x="2344366" y="1605942"/>
          <a:ext cx="588524" cy="478176"/>
        </p:xfrm>
        <a:graphic>
          <a:graphicData uri="http://schemas.openxmlformats.org/presentationml/2006/ole">
            <mc:AlternateContent xmlns:mc="http://schemas.openxmlformats.org/markup-compatibility/2006">
              <mc:Choice xmlns:v="urn:schemas-microsoft-com:vml" Requires="v">
                <p:oleObj spid="_x0000_s61479" r:id="rId8" imgW="177646" imgH="228402" progId="Equation.DSMT4">
                  <p:embed/>
                </p:oleObj>
              </mc:Choice>
              <mc:Fallback>
                <p:oleObj r:id="rId8" imgW="177646" imgH="2284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4366" y="1605942"/>
                        <a:ext cx="588524" cy="478176"/>
                      </a:xfrm>
                      <a:prstGeom prst="rect">
                        <a:avLst/>
                      </a:prstGeom>
                      <a:noFill/>
                      <a:ln>
                        <a:noFill/>
                      </a:ln>
                    </p:spPr>
                  </p:pic>
                </p:oleObj>
              </mc:Fallback>
            </mc:AlternateContent>
          </a:graphicData>
        </a:graphic>
      </p:graphicFrame>
      <p:graphicFrame>
        <p:nvGraphicFramePr>
          <p:cNvPr id="41" name="Object 37"/>
          <p:cNvGraphicFramePr>
            <a:graphicFrameLocks noChangeAspect="1"/>
          </p:cNvGraphicFramePr>
          <p:nvPr>
            <p:extLst/>
          </p:nvPr>
        </p:nvGraphicFramePr>
        <p:xfrm>
          <a:off x="3317049" y="2209104"/>
          <a:ext cx="2063750" cy="754062"/>
        </p:xfrm>
        <a:graphic>
          <a:graphicData uri="http://schemas.openxmlformats.org/presentationml/2006/ole">
            <mc:AlternateContent xmlns:mc="http://schemas.openxmlformats.org/markup-compatibility/2006">
              <mc:Choice xmlns:v="urn:schemas-microsoft-com:vml" Requires="v">
                <p:oleObj spid="_x0000_s61480" name="Equation" r:id="rId10" imgW="1079280" imgH="393480" progId="Equation.DSMT4">
                  <p:embed/>
                </p:oleObj>
              </mc:Choice>
              <mc:Fallback>
                <p:oleObj name="Equation" r:id="rId10" imgW="10792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7049" y="2209104"/>
                        <a:ext cx="2063750" cy="754062"/>
                      </a:xfrm>
                      <a:prstGeom prst="rect">
                        <a:avLst/>
                      </a:prstGeom>
                      <a:solidFill>
                        <a:srgbClr val="92D050"/>
                      </a:solidFill>
                      <a:ln>
                        <a:noFill/>
                      </a:ln>
                      <a:effectLst/>
                    </p:spPr>
                  </p:pic>
                </p:oleObj>
              </mc:Fallback>
            </mc:AlternateContent>
          </a:graphicData>
        </a:graphic>
      </p:graphicFrame>
      <p:graphicFrame>
        <p:nvGraphicFramePr>
          <p:cNvPr id="68" name="Object 36"/>
          <p:cNvGraphicFramePr>
            <a:graphicFrameLocks noChangeAspect="1"/>
          </p:cNvGraphicFramePr>
          <p:nvPr>
            <p:extLst/>
          </p:nvPr>
        </p:nvGraphicFramePr>
        <p:xfrm>
          <a:off x="2639742" y="3587233"/>
          <a:ext cx="1538288" cy="762000"/>
        </p:xfrm>
        <a:graphic>
          <a:graphicData uri="http://schemas.openxmlformats.org/presentationml/2006/ole">
            <mc:AlternateContent xmlns:mc="http://schemas.openxmlformats.org/markup-compatibility/2006">
              <mc:Choice xmlns:v="urn:schemas-microsoft-com:vml" Requires="v">
                <p:oleObj spid="_x0000_s61481" name="Equation" r:id="rId12" imgW="583947" imgH="393529" progId="Equation.DSMT4">
                  <p:embed/>
                </p:oleObj>
              </mc:Choice>
              <mc:Fallback>
                <p:oleObj name="Equation" r:id="rId12" imgW="583947"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9742" y="3587233"/>
                        <a:ext cx="1538288" cy="762000"/>
                      </a:xfrm>
                      <a:prstGeom prst="rect">
                        <a:avLst/>
                      </a:prstGeom>
                      <a:solidFill>
                        <a:srgbClr val="92D050"/>
                      </a:solidFill>
                    </p:spPr>
                  </p:pic>
                </p:oleObj>
              </mc:Fallback>
            </mc:AlternateContent>
          </a:graphicData>
        </a:graphic>
      </p:graphicFrame>
      <p:grpSp>
        <p:nvGrpSpPr>
          <p:cNvPr id="2" name="组合 1"/>
          <p:cNvGrpSpPr/>
          <p:nvPr/>
        </p:nvGrpSpPr>
        <p:grpSpPr>
          <a:xfrm>
            <a:off x="1488332" y="4314409"/>
            <a:ext cx="6532123" cy="2384205"/>
            <a:chOff x="1143000" y="3258879"/>
            <a:chExt cx="7772400" cy="3238828"/>
          </a:xfrm>
        </p:grpSpPr>
        <p:sp>
          <p:nvSpPr>
            <p:cNvPr id="69" name="Line 25"/>
            <p:cNvSpPr>
              <a:spLocks noChangeShapeType="1"/>
            </p:cNvSpPr>
            <p:nvPr/>
          </p:nvSpPr>
          <p:spPr bwMode="auto">
            <a:xfrm>
              <a:off x="1676400" y="6172200"/>
              <a:ext cx="7086600" cy="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0" name="Line 27"/>
            <p:cNvSpPr>
              <a:spLocks noChangeShapeType="1"/>
            </p:cNvSpPr>
            <p:nvPr/>
          </p:nvSpPr>
          <p:spPr bwMode="auto">
            <a:xfrm flipV="1">
              <a:off x="1676400" y="3276600"/>
              <a:ext cx="0" cy="289560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1" name="Line 28"/>
            <p:cNvSpPr>
              <a:spLocks noChangeShapeType="1"/>
            </p:cNvSpPr>
            <p:nvPr/>
          </p:nvSpPr>
          <p:spPr bwMode="auto">
            <a:xfrm flipV="1">
              <a:off x="1676400" y="3810000"/>
              <a:ext cx="5334000" cy="1828800"/>
            </a:xfrm>
            <a:prstGeom prst="line">
              <a:avLst/>
            </a:prstGeom>
            <a:noFill/>
            <a:ln w="28575" cap="sq">
              <a:solidFill>
                <a:srgbClr val="FF6600"/>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2" name="Text Box 29"/>
            <p:cNvSpPr txBox="1">
              <a:spLocks noChangeArrowheads="1"/>
            </p:cNvSpPr>
            <p:nvPr/>
          </p:nvSpPr>
          <p:spPr bwMode="auto">
            <a:xfrm>
              <a:off x="1143000" y="3352800"/>
              <a:ext cx="5334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Y</a:t>
              </a:r>
            </a:p>
          </p:txBody>
        </p:sp>
        <p:sp>
          <p:nvSpPr>
            <p:cNvPr id="73" name="Text Box 30"/>
            <p:cNvSpPr txBox="1">
              <a:spLocks noChangeArrowheads="1"/>
            </p:cNvSpPr>
            <p:nvPr/>
          </p:nvSpPr>
          <p:spPr bwMode="auto">
            <a:xfrm>
              <a:off x="8153400" y="5715000"/>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X</a:t>
              </a:r>
            </a:p>
          </p:txBody>
        </p:sp>
        <p:sp>
          <p:nvSpPr>
            <p:cNvPr id="74" name="Line 32"/>
            <p:cNvSpPr>
              <a:spLocks noChangeShapeType="1"/>
            </p:cNvSpPr>
            <p:nvPr/>
          </p:nvSpPr>
          <p:spPr bwMode="auto">
            <a:xfrm>
              <a:off x="1676400" y="5638800"/>
              <a:ext cx="5334000" cy="0"/>
            </a:xfrm>
            <a:prstGeom prst="line">
              <a:avLst/>
            </a:prstGeom>
            <a:noFill/>
            <a:ln w="28575">
              <a:solidFill>
                <a:schemeClr val="tx1"/>
              </a:solidFill>
              <a:prstDash val="dash"/>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5" name="Line 33"/>
            <p:cNvSpPr>
              <a:spLocks noChangeShapeType="1"/>
            </p:cNvSpPr>
            <p:nvPr/>
          </p:nvSpPr>
          <p:spPr bwMode="auto">
            <a:xfrm>
              <a:off x="7010400" y="3886200"/>
              <a:ext cx="0" cy="1752600"/>
            </a:xfrm>
            <a:prstGeom prst="line">
              <a:avLst/>
            </a:prstGeom>
            <a:noFill/>
            <a:ln w="28575">
              <a:solidFill>
                <a:schemeClr val="tx1"/>
              </a:solidFill>
              <a:prstDash val="dash"/>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aphicFrame>
          <p:nvGraphicFramePr>
            <p:cNvPr id="76" name="Object 34"/>
            <p:cNvGraphicFramePr>
              <a:graphicFrameLocks noChangeAspect="1"/>
            </p:cNvGraphicFramePr>
            <p:nvPr>
              <p:extLst/>
            </p:nvPr>
          </p:nvGraphicFramePr>
          <p:xfrm>
            <a:off x="4479705" y="5198245"/>
            <a:ext cx="762000" cy="381000"/>
          </p:xfrm>
          <a:graphic>
            <a:graphicData uri="http://schemas.openxmlformats.org/presentationml/2006/ole">
              <mc:AlternateContent xmlns:mc="http://schemas.openxmlformats.org/markup-compatibility/2006">
                <mc:Choice xmlns:v="urn:schemas-microsoft-com:vml" Requires="v">
                  <p:oleObj spid="_x0000_s61482" name="Equation" r:id="rId14" imgW="253780" imgH="164957" progId="Equation.DSMT4">
                    <p:embed/>
                  </p:oleObj>
                </mc:Choice>
                <mc:Fallback>
                  <p:oleObj name="Equation" r:id="rId14" imgW="253780"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705" y="5198245"/>
                          <a:ext cx="762000" cy="381000"/>
                        </a:xfrm>
                        <a:prstGeom prst="rect">
                          <a:avLst/>
                        </a:prstGeom>
                        <a:solidFill>
                          <a:srgbClr val="FFC000"/>
                        </a:solidFill>
                      </p:spPr>
                    </p:pic>
                  </p:oleObj>
                </mc:Fallback>
              </mc:AlternateContent>
            </a:graphicData>
          </a:graphic>
        </p:graphicFrame>
        <p:graphicFrame>
          <p:nvGraphicFramePr>
            <p:cNvPr id="77" name="Object 35"/>
            <p:cNvGraphicFramePr>
              <a:graphicFrameLocks noChangeAspect="1"/>
            </p:cNvGraphicFramePr>
            <p:nvPr>
              <p:extLst/>
            </p:nvPr>
          </p:nvGraphicFramePr>
          <p:xfrm>
            <a:off x="7177324" y="4753641"/>
            <a:ext cx="685800" cy="381000"/>
          </p:xfrm>
          <a:graphic>
            <a:graphicData uri="http://schemas.openxmlformats.org/presentationml/2006/ole">
              <mc:AlternateContent xmlns:mc="http://schemas.openxmlformats.org/markup-compatibility/2006">
                <mc:Choice xmlns:v="urn:schemas-microsoft-com:vml" Requires="v">
                  <p:oleObj spid="_x0000_s61483" name="Equation" r:id="rId15" imgW="241091" imgH="164957" progId="Equation.DSMT4">
                    <p:embed/>
                  </p:oleObj>
                </mc:Choice>
                <mc:Fallback>
                  <p:oleObj name="Equation" r:id="rId15" imgW="241091" imgH="1649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324" y="4753641"/>
                          <a:ext cx="685800" cy="381000"/>
                        </a:xfrm>
                        <a:prstGeom prst="rect">
                          <a:avLst/>
                        </a:prstGeom>
                        <a:solidFill>
                          <a:srgbClr val="FFC000"/>
                        </a:solidFill>
                      </p:spPr>
                    </p:pic>
                  </p:oleObj>
                </mc:Fallback>
              </mc:AlternateContent>
            </a:graphicData>
          </a:graphic>
        </p:graphicFrame>
        <p:sp>
          <p:nvSpPr>
            <p:cNvPr id="78" name="Oval 38"/>
            <p:cNvSpPr>
              <a:spLocks noChangeArrowheads="1"/>
            </p:cNvSpPr>
            <p:nvPr/>
          </p:nvSpPr>
          <p:spPr bwMode="auto">
            <a:xfrm>
              <a:off x="1676400" y="5562600"/>
              <a:ext cx="152400" cy="152400"/>
            </a:xfrm>
            <a:prstGeom prst="ellipse">
              <a:avLst/>
            </a:prstGeom>
            <a:solidFill>
              <a:srgbClr val="22D8D8"/>
            </a:solidFill>
            <a:ln w="28575" cap="sq">
              <a:solidFill>
                <a:schemeClr val="tx1"/>
              </a:solidFill>
              <a:round/>
              <a:headEnd type="none" w="sm" len="sm"/>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9" name="Text Box 39"/>
            <p:cNvSpPr txBox="1">
              <a:spLocks noChangeArrowheads="1"/>
            </p:cNvSpPr>
            <p:nvPr/>
          </p:nvSpPr>
          <p:spPr bwMode="auto">
            <a:xfrm>
              <a:off x="1676400" y="5029200"/>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M</a:t>
              </a:r>
              <a:r>
                <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点</a:t>
              </a:r>
            </a:p>
          </p:txBody>
        </p:sp>
        <p:sp>
          <p:nvSpPr>
            <p:cNvPr id="80" name="Text Box 40"/>
            <p:cNvSpPr txBox="1">
              <a:spLocks noChangeArrowheads="1"/>
            </p:cNvSpPr>
            <p:nvPr/>
          </p:nvSpPr>
          <p:spPr bwMode="auto">
            <a:xfrm>
              <a:off x="1331913" y="5995987"/>
              <a:ext cx="287337"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0</a:t>
              </a:r>
            </a:p>
          </p:txBody>
        </p:sp>
        <p:sp>
          <p:nvSpPr>
            <p:cNvPr id="81" name="Oval 41"/>
            <p:cNvSpPr>
              <a:spLocks noChangeArrowheads="1"/>
            </p:cNvSpPr>
            <p:nvPr/>
          </p:nvSpPr>
          <p:spPr bwMode="auto">
            <a:xfrm>
              <a:off x="6877050" y="3716338"/>
              <a:ext cx="152400" cy="152400"/>
            </a:xfrm>
            <a:prstGeom prst="ellipse">
              <a:avLst/>
            </a:prstGeom>
            <a:solidFill>
              <a:srgbClr val="22D8D8"/>
            </a:solidFill>
            <a:ln w="28575" cap="sq">
              <a:solidFill>
                <a:schemeClr val="tx1"/>
              </a:solidFill>
              <a:round/>
              <a:headEnd type="none" w="sm" len="sm"/>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2" name="Text Box 42"/>
            <p:cNvSpPr txBox="1">
              <a:spLocks noChangeArrowheads="1"/>
            </p:cNvSpPr>
            <p:nvPr/>
          </p:nvSpPr>
          <p:spPr bwMode="auto">
            <a:xfrm>
              <a:off x="6267451" y="3258879"/>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点</a:t>
              </a:r>
            </a:p>
          </p:txBody>
        </p:sp>
      </p:grpSp>
    </p:spTree>
    <p:extLst>
      <p:ext uri="{BB962C8B-B14F-4D97-AF65-F5344CB8AC3E}">
        <p14:creationId xmlns:p14="http://schemas.microsoft.com/office/powerpoint/2010/main" val="9721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迟 滞</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30" name="Rectangle 21"/>
          <p:cNvSpPr>
            <a:spLocks noChangeArrowheads="1"/>
          </p:cNvSpPr>
          <p:nvPr/>
        </p:nvSpPr>
        <p:spPr bwMode="auto">
          <a:xfrm>
            <a:off x="116732" y="937531"/>
            <a:ext cx="90272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传感器在正</a:t>
            </a:r>
            <a:r>
              <a:rPr kumimoji="1"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输入量增大</a:t>
            </a:r>
            <a:r>
              <a:rPr kumimoji="1"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反（输入量减小）行程中输出输入曲线不重合称为</a:t>
            </a: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p>
        </p:txBody>
      </p:sp>
      <p:sp>
        <p:nvSpPr>
          <p:cNvPr id="32" name="Rectangle 23"/>
          <p:cNvSpPr>
            <a:spLocks noChangeArrowheads="1"/>
          </p:cNvSpPr>
          <p:nvPr/>
        </p:nvSpPr>
        <p:spPr bwMode="auto">
          <a:xfrm>
            <a:off x="58366" y="2269105"/>
            <a:ext cx="88716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迟滞差值：</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正反行程的差值。</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迟滞误差：</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传感器在全量程范围内最大</a:t>
            </a: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迟滞差值</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Hmax</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与满量程输出值之比</a:t>
            </a:r>
          </a:p>
        </p:txBody>
      </p:sp>
      <p:graphicFrame>
        <p:nvGraphicFramePr>
          <p:cNvPr id="33" name="Object 19"/>
          <p:cNvGraphicFramePr>
            <a:graphicFrameLocks noChangeAspect="1"/>
          </p:cNvGraphicFramePr>
          <p:nvPr>
            <p:extLst/>
          </p:nvPr>
        </p:nvGraphicFramePr>
        <p:xfrm>
          <a:off x="2651091" y="3874915"/>
          <a:ext cx="2790825" cy="944562"/>
        </p:xfrm>
        <a:graphic>
          <a:graphicData uri="http://schemas.openxmlformats.org/presentationml/2006/ole">
            <mc:AlternateContent xmlns:mc="http://schemas.openxmlformats.org/markup-compatibility/2006">
              <mc:Choice xmlns:v="urn:schemas-microsoft-com:vml" Requires="v">
                <p:oleObj spid="_x0000_s62471" name="Equation" r:id="rId4" imgW="1180800" imgH="431640" progId="Equation.DSMT4">
                  <p:embed/>
                </p:oleObj>
              </mc:Choice>
              <mc:Fallback>
                <p:oleObj name="Equation" r:id="rId4" imgW="11808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091" y="3874915"/>
                        <a:ext cx="2790825" cy="944562"/>
                      </a:xfrm>
                      <a:prstGeom prst="rect">
                        <a:avLst/>
                      </a:prstGeom>
                      <a:solidFill>
                        <a:srgbClr val="92D050"/>
                      </a:solidFill>
                      <a:ln w="9525">
                        <a:solidFill>
                          <a:schemeClr val="bg1"/>
                        </a:solidFill>
                        <a:miter lim="800000"/>
                        <a:headEnd/>
                        <a:tailEnd/>
                      </a:ln>
                    </p:spPr>
                  </p:pic>
                </p:oleObj>
              </mc:Fallback>
            </mc:AlternateContent>
          </a:graphicData>
        </a:graphic>
      </p:graphicFrame>
      <p:sp>
        <p:nvSpPr>
          <p:cNvPr id="3" name="矩形 2"/>
          <p:cNvSpPr/>
          <p:nvPr/>
        </p:nvSpPr>
        <p:spPr>
          <a:xfrm>
            <a:off x="116732" y="5052878"/>
            <a:ext cx="57631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式中</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400" b="0" i="0" u="none" strike="noStrike" kern="1200" cap="none" spc="0" normalizeH="0" baseline="-30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正反行程间输出的最大差值</a:t>
            </a:r>
          </a:p>
        </p:txBody>
      </p:sp>
      <p:grpSp>
        <p:nvGrpSpPr>
          <p:cNvPr id="34" name="Group 24"/>
          <p:cNvGrpSpPr>
            <a:grpSpLocks/>
          </p:cNvGrpSpPr>
          <p:nvPr/>
        </p:nvGrpSpPr>
        <p:grpSpPr bwMode="auto">
          <a:xfrm>
            <a:off x="5735012" y="3874915"/>
            <a:ext cx="3505200" cy="2674938"/>
            <a:chOff x="3552" y="0"/>
            <a:chExt cx="2208" cy="1685"/>
          </a:xfrm>
        </p:grpSpPr>
        <p:sp>
          <p:nvSpPr>
            <p:cNvPr id="35" name="Rectangle 3"/>
            <p:cNvSpPr>
              <a:spLocks noChangeArrowheads="1"/>
            </p:cNvSpPr>
            <p:nvPr/>
          </p:nvSpPr>
          <p:spPr bwMode="auto">
            <a:xfrm>
              <a:off x="3746" y="1396"/>
              <a:ext cx="31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0</a:t>
              </a:r>
            </a:p>
          </p:txBody>
        </p:sp>
        <p:sp>
          <p:nvSpPr>
            <p:cNvPr id="36" name="Rectangle 4"/>
            <p:cNvSpPr>
              <a:spLocks noChangeArrowheads="1"/>
            </p:cNvSpPr>
            <p:nvPr/>
          </p:nvSpPr>
          <p:spPr bwMode="auto">
            <a:xfrm>
              <a:off x="3710" y="0"/>
              <a:ext cx="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p>
          </p:txBody>
        </p:sp>
        <p:sp>
          <p:nvSpPr>
            <p:cNvPr id="37" name="Rectangle 5"/>
            <p:cNvSpPr>
              <a:spLocks noChangeArrowheads="1"/>
            </p:cNvSpPr>
            <p:nvPr/>
          </p:nvSpPr>
          <p:spPr bwMode="auto">
            <a:xfrm>
              <a:off x="5445" y="1436"/>
              <a:ext cx="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p>
          </p:txBody>
        </p:sp>
        <p:sp>
          <p:nvSpPr>
            <p:cNvPr id="42" name="Line 6"/>
            <p:cNvSpPr>
              <a:spLocks noChangeShapeType="1"/>
            </p:cNvSpPr>
            <p:nvPr/>
          </p:nvSpPr>
          <p:spPr bwMode="auto">
            <a:xfrm>
              <a:off x="3867" y="103"/>
              <a:ext cx="0" cy="1304"/>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3" name="Line 7"/>
            <p:cNvSpPr>
              <a:spLocks noChangeShapeType="1"/>
            </p:cNvSpPr>
            <p:nvPr/>
          </p:nvSpPr>
          <p:spPr bwMode="auto">
            <a:xfrm rot="5400000">
              <a:off x="4737" y="557"/>
              <a:ext cx="0" cy="1739"/>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4" name="Line 8"/>
            <p:cNvSpPr>
              <a:spLocks noChangeShapeType="1"/>
            </p:cNvSpPr>
            <p:nvPr/>
          </p:nvSpPr>
          <p:spPr bwMode="auto">
            <a:xfrm>
              <a:off x="3867" y="308"/>
              <a:ext cx="1491" cy="0"/>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 name="Line 9"/>
            <p:cNvSpPr>
              <a:spLocks noChangeShapeType="1"/>
            </p:cNvSpPr>
            <p:nvPr/>
          </p:nvSpPr>
          <p:spPr bwMode="auto">
            <a:xfrm>
              <a:off x="5370" y="308"/>
              <a:ext cx="0" cy="1118"/>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6" name="Freeform 10"/>
            <p:cNvSpPr>
              <a:spLocks/>
            </p:cNvSpPr>
            <p:nvPr/>
          </p:nvSpPr>
          <p:spPr bwMode="auto">
            <a:xfrm>
              <a:off x="3867" y="308"/>
              <a:ext cx="1491" cy="1118"/>
            </a:xfrm>
            <a:custGeom>
              <a:avLst/>
              <a:gdLst>
                <a:gd name="T0" fmla="*/ 0 w 1800"/>
                <a:gd name="T1" fmla="*/ 1716 h 1716"/>
                <a:gd name="T2" fmla="*/ 720 w 1800"/>
                <a:gd name="T3" fmla="*/ 780 h 1716"/>
                <a:gd name="T4" fmla="*/ 1800 w 1800"/>
                <a:gd name="T5" fmla="*/ 0 h 1716"/>
              </a:gdLst>
              <a:ahLst/>
              <a:cxnLst>
                <a:cxn ang="0">
                  <a:pos x="T0" y="T1"/>
                </a:cxn>
                <a:cxn ang="0">
                  <a:pos x="T2" y="T3"/>
                </a:cxn>
                <a:cxn ang="0">
                  <a:pos x="T4" y="T5"/>
                </a:cxn>
              </a:cxnLst>
              <a:rect l="0" t="0" r="r" b="b"/>
              <a:pathLst>
                <a:path w="1800" h="1716">
                  <a:moveTo>
                    <a:pt x="0" y="1716"/>
                  </a:moveTo>
                  <a:cubicBezTo>
                    <a:pt x="210" y="1391"/>
                    <a:pt x="420" y="1066"/>
                    <a:pt x="720" y="780"/>
                  </a:cubicBezTo>
                  <a:cubicBezTo>
                    <a:pt x="1020" y="494"/>
                    <a:pt x="1410" y="247"/>
                    <a:pt x="1800" y="0"/>
                  </a:cubicBezTo>
                </a:path>
              </a:pathLst>
            </a:custGeom>
            <a:noFill/>
            <a:ln w="317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7" name="Freeform 11"/>
            <p:cNvSpPr>
              <a:spLocks/>
            </p:cNvSpPr>
            <p:nvPr/>
          </p:nvSpPr>
          <p:spPr bwMode="auto">
            <a:xfrm>
              <a:off x="3867" y="308"/>
              <a:ext cx="1491" cy="1128"/>
            </a:xfrm>
            <a:custGeom>
              <a:avLst/>
              <a:gdLst>
                <a:gd name="T0" fmla="*/ 0 w 1800"/>
                <a:gd name="T1" fmla="*/ 1716 h 1716"/>
                <a:gd name="T2" fmla="*/ 1080 w 1800"/>
                <a:gd name="T3" fmla="*/ 1092 h 1716"/>
                <a:gd name="T4" fmla="*/ 1800 w 1800"/>
                <a:gd name="T5" fmla="*/ 0 h 1716"/>
              </a:gdLst>
              <a:ahLst/>
              <a:cxnLst>
                <a:cxn ang="0">
                  <a:pos x="T0" y="T1"/>
                </a:cxn>
                <a:cxn ang="0">
                  <a:pos x="T2" y="T3"/>
                </a:cxn>
                <a:cxn ang="0">
                  <a:pos x="T4" y="T5"/>
                </a:cxn>
              </a:cxnLst>
              <a:rect l="0" t="0" r="r" b="b"/>
              <a:pathLst>
                <a:path w="1800" h="1716">
                  <a:moveTo>
                    <a:pt x="0" y="1716"/>
                  </a:moveTo>
                  <a:cubicBezTo>
                    <a:pt x="390" y="1547"/>
                    <a:pt x="780" y="1378"/>
                    <a:pt x="1080" y="1092"/>
                  </a:cubicBezTo>
                  <a:cubicBezTo>
                    <a:pt x="1380" y="806"/>
                    <a:pt x="1590" y="403"/>
                    <a:pt x="1800" y="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 name="Line 12"/>
            <p:cNvSpPr>
              <a:spLocks noChangeShapeType="1"/>
            </p:cNvSpPr>
            <p:nvPr/>
          </p:nvSpPr>
          <p:spPr bwMode="auto">
            <a:xfrm>
              <a:off x="4662" y="460"/>
              <a:ext cx="0" cy="224"/>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9" name="Line 13"/>
            <p:cNvSpPr>
              <a:spLocks noChangeShapeType="1"/>
            </p:cNvSpPr>
            <p:nvPr/>
          </p:nvSpPr>
          <p:spPr bwMode="auto">
            <a:xfrm rot="10800000">
              <a:off x="4655" y="1110"/>
              <a:ext cx="0" cy="223"/>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0" name="Line 14"/>
            <p:cNvSpPr>
              <a:spLocks noChangeShapeType="1"/>
            </p:cNvSpPr>
            <p:nvPr/>
          </p:nvSpPr>
          <p:spPr bwMode="auto">
            <a:xfrm flipV="1">
              <a:off x="4793" y="878"/>
              <a:ext cx="315" cy="206"/>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1" name="Line 15"/>
            <p:cNvSpPr>
              <a:spLocks noChangeShapeType="1"/>
            </p:cNvSpPr>
            <p:nvPr/>
          </p:nvSpPr>
          <p:spPr bwMode="auto">
            <a:xfrm rot="10800000" flipV="1">
              <a:off x="4183" y="615"/>
              <a:ext cx="315" cy="206"/>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16"/>
            <p:cNvSpPr>
              <a:spLocks noChangeArrowheads="1"/>
            </p:cNvSpPr>
            <p:nvPr/>
          </p:nvSpPr>
          <p:spPr bwMode="auto">
            <a:xfrm>
              <a:off x="4322" y="769"/>
              <a:ext cx="63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3" name="Rectangle 17"/>
            <p:cNvSpPr>
              <a:spLocks noChangeArrowheads="1"/>
            </p:cNvSpPr>
            <p:nvPr/>
          </p:nvSpPr>
          <p:spPr bwMode="auto">
            <a:xfrm>
              <a:off x="3552" y="205"/>
              <a:ext cx="458"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2"/>
                  </a:solidFill>
                  <a:miter lim="800000"/>
                  <a:headEnd/>
                  <a:tailEnd type="none" w="sm"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r>
                <a:rPr kumimoji="0" lang="en-US" altLang="zh-CN" sz="2400" b="0" i="0" u="none" strike="noStrike" kern="1200" cap="none" spc="0" normalizeH="0" baseline="-2500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FS</a:t>
              </a:r>
              <a:endPar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4" name="Rectangle 18"/>
            <p:cNvSpPr>
              <a:spLocks noChangeArrowheads="1"/>
            </p:cNvSpPr>
            <p:nvPr/>
          </p:nvSpPr>
          <p:spPr bwMode="auto">
            <a:xfrm>
              <a:off x="3874" y="1480"/>
              <a:ext cx="157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迟滞特性</a:t>
              </a:r>
            </a:p>
          </p:txBody>
        </p:sp>
      </p:grpSp>
    </p:spTree>
    <p:extLst>
      <p:ext uri="{BB962C8B-B14F-4D97-AF65-F5344CB8AC3E}">
        <p14:creationId xmlns:p14="http://schemas.microsoft.com/office/powerpoint/2010/main" val="20780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重 复 性</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97277" y="937531"/>
            <a:ext cx="9046723" cy="1667764"/>
          </a:xfrm>
          <a:prstGeom prst="rect">
            <a:avLst/>
          </a:prstGeom>
          <a:noFill/>
          <a:ln>
            <a:noFill/>
          </a:ln>
          <a:effec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重复性</a:t>
            </a:r>
            <a:r>
              <a:rPr kumimoji="1"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是指传感器在输入按同一方向做全量程连续多次变动时所得特性曲线不一致的程度。重复性误差可用正反行程的最大偏差表示</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graphicFrame>
        <p:nvGraphicFramePr>
          <p:cNvPr id="31" name="Object 24"/>
          <p:cNvGraphicFramePr>
            <a:graphicFrameLocks noChangeAspect="1"/>
          </p:cNvGraphicFramePr>
          <p:nvPr>
            <p:extLst/>
          </p:nvPr>
        </p:nvGraphicFramePr>
        <p:xfrm>
          <a:off x="2865437" y="2334467"/>
          <a:ext cx="3413125" cy="1035050"/>
        </p:xfrm>
        <a:graphic>
          <a:graphicData uri="http://schemas.openxmlformats.org/presentationml/2006/ole">
            <mc:AlternateContent xmlns:mc="http://schemas.openxmlformats.org/markup-compatibility/2006">
              <mc:Choice xmlns:v="urn:schemas-microsoft-com:vml" Requires="v">
                <p:oleObj spid="_x0000_s63495" name="Equation" r:id="rId4" imgW="1295280" imgH="431640" progId="Equation.DSMT4">
                  <p:embed/>
                </p:oleObj>
              </mc:Choice>
              <mc:Fallback>
                <p:oleObj name="Equation" r:id="rId4" imgW="12952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437" y="2334467"/>
                        <a:ext cx="3413125" cy="1035050"/>
                      </a:xfrm>
                      <a:prstGeom prst="rect">
                        <a:avLst/>
                      </a:prstGeom>
                      <a:solidFill>
                        <a:srgbClr val="92D050"/>
                      </a:solidFill>
                      <a:ln>
                        <a:noFill/>
                      </a:ln>
                    </p:spPr>
                  </p:pic>
                </p:oleObj>
              </mc:Fallback>
            </mc:AlternateContent>
          </a:graphicData>
        </a:graphic>
      </p:graphicFrame>
      <p:grpSp>
        <p:nvGrpSpPr>
          <p:cNvPr id="2" name="组合 1"/>
          <p:cNvGrpSpPr/>
          <p:nvPr/>
        </p:nvGrpSpPr>
        <p:grpSpPr>
          <a:xfrm>
            <a:off x="982494" y="3526851"/>
            <a:ext cx="3961757" cy="3429000"/>
            <a:chOff x="241739" y="2962647"/>
            <a:chExt cx="3467100" cy="3429000"/>
          </a:xfrm>
        </p:grpSpPr>
        <p:sp>
          <p:nvSpPr>
            <p:cNvPr id="55" name="Line 3"/>
            <p:cNvSpPr>
              <a:spLocks noChangeShapeType="1"/>
            </p:cNvSpPr>
            <p:nvPr/>
          </p:nvSpPr>
          <p:spPr bwMode="auto">
            <a:xfrm>
              <a:off x="508439" y="2962647"/>
              <a:ext cx="0" cy="2906712"/>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6" name="Line 4"/>
            <p:cNvSpPr>
              <a:spLocks noChangeShapeType="1"/>
            </p:cNvSpPr>
            <p:nvPr/>
          </p:nvSpPr>
          <p:spPr bwMode="auto">
            <a:xfrm rot="5400000">
              <a:off x="1978464" y="4415209"/>
              <a:ext cx="0" cy="294005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7" name="Line 5"/>
            <p:cNvSpPr>
              <a:spLocks noChangeShapeType="1"/>
            </p:cNvSpPr>
            <p:nvPr/>
          </p:nvSpPr>
          <p:spPr bwMode="auto">
            <a:xfrm>
              <a:off x="508439" y="3419847"/>
              <a:ext cx="25209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8" name="Line 6"/>
            <p:cNvSpPr>
              <a:spLocks noChangeShapeType="1"/>
            </p:cNvSpPr>
            <p:nvPr/>
          </p:nvSpPr>
          <p:spPr bwMode="auto">
            <a:xfrm>
              <a:off x="3050027" y="3419847"/>
              <a:ext cx="0" cy="24923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9" name="Rectangle 7"/>
            <p:cNvSpPr>
              <a:spLocks noChangeArrowheads="1"/>
            </p:cNvSpPr>
            <p:nvPr/>
          </p:nvSpPr>
          <p:spPr bwMode="auto">
            <a:xfrm>
              <a:off x="241739" y="29626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y</a:t>
              </a:r>
            </a:p>
          </p:txBody>
        </p:sp>
        <p:sp>
          <p:nvSpPr>
            <p:cNvPr id="60" name="Rectangle 8"/>
            <p:cNvSpPr>
              <a:spLocks noChangeArrowheads="1"/>
            </p:cNvSpPr>
            <p:nvPr/>
          </p:nvSpPr>
          <p:spPr bwMode="auto">
            <a:xfrm>
              <a:off x="3175439" y="59344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x</a:t>
              </a:r>
            </a:p>
          </p:txBody>
        </p:sp>
        <p:sp>
          <p:nvSpPr>
            <p:cNvPr id="61" name="Rectangle 9"/>
            <p:cNvSpPr>
              <a:spLocks noChangeArrowheads="1"/>
            </p:cNvSpPr>
            <p:nvPr/>
          </p:nvSpPr>
          <p:spPr bwMode="auto">
            <a:xfrm>
              <a:off x="241739" y="57058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0</a:t>
              </a:r>
            </a:p>
          </p:txBody>
        </p:sp>
        <p:sp>
          <p:nvSpPr>
            <p:cNvPr id="62" name="Freeform 10"/>
            <p:cNvSpPr>
              <a:spLocks/>
            </p:cNvSpPr>
            <p:nvPr/>
          </p:nvSpPr>
          <p:spPr bwMode="auto">
            <a:xfrm>
              <a:off x="508439" y="3419847"/>
              <a:ext cx="2520950" cy="2514600"/>
            </a:xfrm>
            <a:custGeom>
              <a:avLst/>
              <a:gdLst>
                <a:gd name="T0" fmla="*/ 0 w 1620"/>
                <a:gd name="T1" fmla="*/ 1716 h 1716"/>
                <a:gd name="T2" fmla="*/ 360 w 1620"/>
                <a:gd name="T3" fmla="*/ 936 h 1716"/>
                <a:gd name="T4" fmla="*/ 1620 w 1620"/>
                <a:gd name="T5" fmla="*/ 0 h 1716"/>
              </a:gdLst>
              <a:ahLst/>
              <a:cxnLst>
                <a:cxn ang="0">
                  <a:pos x="T0" y="T1"/>
                </a:cxn>
                <a:cxn ang="0">
                  <a:pos x="T2" y="T3"/>
                </a:cxn>
                <a:cxn ang="0">
                  <a:pos x="T4" y="T5"/>
                </a:cxn>
              </a:cxnLst>
              <a:rect l="0" t="0" r="r" b="b"/>
              <a:pathLst>
                <a:path w="1620" h="1716">
                  <a:moveTo>
                    <a:pt x="0" y="1716"/>
                  </a:moveTo>
                  <a:cubicBezTo>
                    <a:pt x="45" y="1469"/>
                    <a:pt x="90" y="1222"/>
                    <a:pt x="360" y="936"/>
                  </a:cubicBezTo>
                  <a:cubicBezTo>
                    <a:pt x="630" y="650"/>
                    <a:pt x="1125" y="325"/>
                    <a:pt x="1620" y="0"/>
                  </a:cubicBezTo>
                </a:path>
              </a:pathLst>
            </a:custGeom>
            <a:noFill/>
            <a:ln w="31750">
              <a:solidFill>
                <a:srgbClr val="FF0000"/>
              </a:solidFill>
              <a:round/>
              <a:headEnd/>
              <a:tailEnd/>
            </a:ln>
            <a:extLst>
              <a:ext uri="{909E8E84-426E-40DD-AFC4-6F175D3DCCD1}">
                <a14:hiddenFill xmlns:a14="http://schemas.microsoft.com/office/drawing/2010/main">
                  <a:solidFill>
                    <a:srgbClr val="FF0000"/>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3" name="Freeform 11"/>
            <p:cNvSpPr>
              <a:spLocks/>
            </p:cNvSpPr>
            <p:nvPr/>
          </p:nvSpPr>
          <p:spPr bwMode="auto">
            <a:xfrm>
              <a:off x="508439" y="3419847"/>
              <a:ext cx="2520950" cy="2514600"/>
            </a:xfrm>
            <a:custGeom>
              <a:avLst/>
              <a:gdLst>
                <a:gd name="T0" fmla="*/ 0 w 1620"/>
                <a:gd name="T1" fmla="*/ 1716 h 1716"/>
                <a:gd name="T2" fmla="*/ 360 w 1620"/>
                <a:gd name="T3" fmla="*/ 780 h 1716"/>
                <a:gd name="T4" fmla="*/ 1620 w 1620"/>
                <a:gd name="T5" fmla="*/ 0 h 1716"/>
              </a:gdLst>
              <a:ahLst/>
              <a:cxnLst>
                <a:cxn ang="0">
                  <a:pos x="T0" y="T1"/>
                </a:cxn>
                <a:cxn ang="0">
                  <a:pos x="T2" y="T3"/>
                </a:cxn>
                <a:cxn ang="0">
                  <a:pos x="T4" y="T5"/>
                </a:cxn>
              </a:cxnLst>
              <a:rect l="0" t="0" r="r" b="b"/>
              <a:pathLst>
                <a:path w="1620" h="1716">
                  <a:moveTo>
                    <a:pt x="0" y="1716"/>
                  </a:moveTo>
                  <a:cubicBezTo>
                    <a:pt x="45" y="1391"/>
                    <a:pt x="90" y="1066"/>
                    <a:pt x="360" y="780"/>
                  </a:cubicBezTo>
                  <a:cubicBezTo>
                    <a:pt x="630" y="494"/>
                    <a:pt x="1125" y="247"/>
                    <a:pt x="1620" y="0"/>
                  </a:cubicBezTo>
                </a:path>
              </a:pathLst>
            </a:custGeom>
            <a:noFill/>
            <a:ln w="317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4" name="Freeform 12"/>
            <p:cNvSpPr>
              <a:spLocks/>
            </p:cNvSpPr>
            <p:nvPr/>
          </p:nvSpPr>
          <p:spPr bwMode="auto">
            <a:xfrm>
              <a:off x="508439" y="3419847"/>
              <a:ext cx="2520950" cy="2514600"/>
            </a:xfrm>
            <a:custGeom>
              <a:avLst/>
              <a:gdLst>
                <a:gd name="T0" fmla="*/ 0 w 1620"/>
                <a:gd name="T1" fmla="*/ 1716 h 1716"/>
                <a:gd name="T2" fmla="*/ 360 w 1620"/>
                <a:gd name="T3" fmla="*/ 624 h 1716"/>
                <a:gd name="T4" fmla="*/ 1620 w 1620"/>
                <a:gd name="T5" fmla="*/ 0 h 1716"/>
              </a:gdLst>
              <a:ahLst/>
              <a:cxnLst>
                <a:cxn ang="0">
                  <a:pos x="T0" y="T1"/>
                </a:cxn>
                <a:cxn ang="0">
                  <a:pos x="T2" y="T3"/>
                </a:cxn>
                <a:cxn ang="0">
                  <a:pos x="T4" y="T5"/>
                </a:cxn>
              </a:cxnLst>
              <a:rect l="0" t="0" r="r" b="b"/>
              <a:pathLst>
                <a:path w="1620" h="1716">
                  <a:moveTo>
                    <a:pt x="0" y="1716"/>
                  </a:moveTo>
                  <a:cubicBezTo>
                    <a:pt x="45" y="1313"/>
                    <a:pt x="90" y="910"/>
                    <a:pt x="360" y="624"/>
                  </a:cubicBezTo>
                  <a:cubicBezTo>
                    <a:pt x="630" y="338"/>
                    <a:pt x="1125" y="169"/>
                    <a:pt x="1620" y="0"/>
                  </a:cubicBezTo>
                </a:path>
              </a:pathLst>
            </a:cu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5" name="Freeform 13"/>
            <p:cNvSpPr>
              <a:spLocks/>
            </p:cNvSpPr>
            <p:nvPr/>
          </p:nvSpPr>
          <p:spPr bwMode="auto">
            <a:xfrm rot="10800000">
              <a:off x="508439" y="3419847"/>
              <a:ext cx="2520950" cy="2514600"/>
            </a:xfrm>
            <a:custGeom>
              <a:avLst/>
              <a:gdLst>
                <a:gd name="T0" fmla="*/ 0 w 1620"/>
                <a:gd name="T1" fmla="*/ 1716 h 1716"/>
                <a:gd name="T2" fmla="*/ 360 w 1620"/>
                <a:gd name="T3" fmla="*/ 780 h 1716"/>
                <a:gd name="T4" fmla="*/ 1620 w 1620"/>
                <a:gd name="T5" fmla="*/ 0 h 1716"/>
              </a:gdLst>
              <a:ahLst/>
              <a:cxnLst>
                <a:cxn ang="0">
                  <a:pos x="T0" y="T1"/>
                </a:cxn>
                <a:cxn ang="0">
                  <a:pos x="T2" y="T3"/>
                </a:cxn>
                <a:cxn ang="0">
                  <a:pos x="T4" y="T5"/>
                </a:cxn>
              </a:cxnLst>
              <a:rect l="0" t="0" r="r" b="b"/>
              <a:pathLst>
                <a:path w="1620" h="1716">
                  <a:moveTo>
                    <a:pt x="0" y="1716"/>
                  </a:moveTo>
                  <a:cubicBezTo>
                    <a:pt x="45" y="1391"/>
                    <a:pt x="90" y="1066"/>
                    <a:pt x="360" y="780"/>
                  </a:cubicBezTo>
                  <a:cubicBezTo>
                    <a:pt x="630" y="494"/>
                    <a:pt x="1125" y="247"/>
                    <a:pt x="1620" y="0"/>
                  </a:cubicBezTo>
                </a:path>
              </a:pathLst>
            </a:custGeom>
            <a:noFill/>
            <a:ln w="31750">
              <a:solidFill>
                <a:srgbClr val="00FF00"/>
              </a:solidFill>
              <a:round/>
              <a:headEnd/>
              <a:tailEnd/>
            </a:ln>
            <a:extLst>
              <a:ext uri="{909E8E84-426E-40DD-AFC4-6F175D3DCCD1}">
                <a14:hiddenFill xmlns:a14="http://schemas.microsoft.com/office/drawing/2010/main">
                  <a:solidFill>
                    <a:srgbClr val="0000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6" name="Freeform 14"/>
            <p:cNvSpPr>
              <a:spLocks/>
            </p:cNvSpPr>
            <p:nvPr/>
          </p:nvSpPr>
          <p:spPr bwMode="auto">
            <a:xfrm rot="10800000">
              <a:off x="508439" y="3419847"/>
              <a:ext cx="2520950" cy="2514600"/>
            </a:xfrm>
            <a:custGeom>
              <a:avLst/>
              <a:gdLst>
                <a:gd name="T0" fmla="*/ 0 w 1620"/>
                <a:gd name="T1" fmla="*/ 1716 h 1716"/>
                <a:gd name="T2" fmla="*/ 360 w 1620"/>
                <a:gd name="T3" fmla="*/ 936 h 1716"/>
                <a:gd name="T4" fmla="*/ 1620 w 1620"/>
                <a:gd name="T5" fmla="*/ 0 h 1716"/>
              </a:gdLst>
              <a:ahLst/>
              <a:cxnLst>
                <a:cxn ang="0">
                  <a:pos x="T0" y="T1"/>
                </a:cxn>
                <a:cxn ang="0">
                  <a:pos x="T2" y="T3"/>
                </a:cxn>
                <a:cxn ang="0">
                  <a:pos x="T4" y="T5"/>
                </a:cxn>
              </a:cxnLst>
              <a:rect l="0" t="0" r="r" b="b"/>
              <a:pathLst>
                <a:path w="1620" h="1716">
                  <a:moveTo>
                    <a:pt x="0" y="1716"/>
                  </a:moveTo>
                  <a:cubicBezTo>
                    <a:pt x="45" y="1469"/>
                    <a:pt x="90" y="1222"/>
                    <a:pt x="360" y="936"/>
                  </a:cubicBezTo>
                  <a:cubicBezTo>
                    <a:pt x="630" y="650"/>
                    <a:pt x="1125" y="325"/>
                    <a:pt x="1620" y="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7" name="Freeform 15"/>
            <p:cNvSpPr>
              <a:spLocks/>
            </p:cNvSpPr>
            <p:nvPr/>
          </p:nvSpPr>
          <p:spPr bwMode="auto">
            <a:xfrm rot="10800000">
              <a:off x="508439" y="3419847"/>
              <a:ext cx="2520950" cy="2514600"/>
            </a:xfrm>
            <a:custGeom>
              <a:avLst/>
              <a:gdLst>
                <a:gd name="T0" fmla="*/ 0 w 1620"/>
                <a:gd name="T1" fmla="*/ 1716 h 1716"/>
                <a:gd name="T2" fmla="*/ 360 w 1620"/>
                <a:gd name="T3" fmla="*/ 624 h 1716"/>
                <a:gd name="T4" fmla="*/ 1620 w 1620"/>
                <a:gd name="T5" fmla="*/ 0 h 1716"/>
              </a:gdLst>
              <a:ahLst/>
              <a:cxnLst>
                <a:cxn ang="0">
                  <a:pos x="T0" y="T1"/>
                </a:cxn>
                <a:cxn ang="0">
                  <a:pos x="T2" y="T3"/>
                </a:cxn>
                <a:cxn ang="0">
                  <a:pos x="T4" y="T5"/>
                </a:cxn>
              </a:cxnLst>
              <a:rect l="0" t="0" r="r" b="b"/>
              <a:pathLst>
                <a:path w="1620" h="1716">
                  <a:moveTo>
                    <a:pt x="0" y="1716"/>
                  </a:moveTo>
                  <a:cubicBezTo>
                    <a:pt x="45" y="1313"/>
                    <a:pt x="90" y="910"/>
                    <a:pt x="360" y="624"/>
                  </a:cubicBezTo>
                  <a:cubicBezTo>
                    <a:pt x="630" y="338"/>
                    <a:pt x="1125" y="169"/>
                    <a:pt x="1620" y="0"/>
                  </a:cubicBezTo>
                </a:path>
              </a:pathLst>
            </a:cu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8" name="Line 16"/>
            <p:cNvSpPr>
              <a:spLocks noChangeShapeType="1"/>
            </p:cNvSpPr>
            <p:nvPr/>
          </p:nvSpPr>
          <p:spPr bwMode="auto">
            <a:xfrm>
              <a:off x="1308539" y="3648447"/>
              <a:ext cx="0" cy="498475"/>
            </a:xfrm>
            <a:prstGeom prst="line">
              <a:avLst/>
            </a:prstGeom>
            <a:noFill/>
            <a:ln w="19050">
              <a:solidFill>
                <a:schemeClr val="tx2"/>
              </a:solidFill>
              <a:round/>
              <a:headEnd/>
              <a:tailEnd type="stealth" w="sm"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9" name="Line 17"/>
            <p:cNvSpPr>
              <a:spLocks noChangeShapeType="1"/>
            </p:cNvSpPr>
            <p:nvPr/>
          </p:nvSpPr>
          <p:spPr bwMode="auto">
            <a:xfrm rot="10800000">
              <a:off x="1319717" y="4798604"/>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0" name="Line 18"/>
            <p:cNvSpPr>
              <a:spLocks noChangeShapeType="1"/>
            </p:cNvSpPr>
            <p:nvPr/>
          </p:nvSpPr>
          <p:spPr bwMode="auto">
            <a:xfrm>
              <a:off x="2375339" y="4105647"/>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1" name="Line 19"/>
            <p:cNvSpPr>
              <a:spLocks noChangeShapeType="1"/>
            </p:cNvSpPr>
            <p:nvPr/>
          </p:nvSpPr>
          <p:spPr bwMode="auto">
            <a:xfrm rot="10800000">
              <a:off x="2375339" y="5248647"/>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2" name="Rectangle 20"/>
            <p:cNvSpPr>
              <a:spLocks noChangeArrowheads="1"/>
            </p:cNvSpPr>
            <p:nvPr/>
          </p:nvSpPr>
          <p:spPr bwMode="auto">
            <a:xfrm>
              <a:off x="487801" y="3716710"/>
              <a:ext cx="1066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a:ea typeface="宋体" panose="02010600030101010101" pitchFamily="2" charset="-122"/>
                  <a:cs typeface="+mn-cs"/>
                </a:rPr>
                <a:t>⊿R</a:t>
              </a:r>
              <a:r>
                <a:rPr kumimoji="0" lang="en-US" altLang="zh-CN" sz="2000" b="0" i="0" u="none" strike="noStrike" kern="1200" cap="none" spc="0" normalizeH="0" baseline="-25000" noProof="0" dirty="0">
                  <a:ln>
                    <a:noFill/>
                  </a:ln>
                  <a:solidFill>
                    <a:prstClr val="black"/>
                  </a:solidFill>
                  <a:effectLst/>
                  <a:uLnTx/>
                  <a:uFillTx/>
                  <a:latin typeface="微软雅黑"/>
                  <a:ea typeface="宋体" panose="02010600030101010101" pitchFamily="2" charset="-122"/>
                  <a:cs typeface="+mn-cs"/>
                </a:rPr>
                <a:t>max2</a:t>
              </a:r>
              <a:endParaRPr kumimoji="0" lang="en-US" altLang="zh-CN" sz="2000" b="0" i="0" u="none" strike="noStrike" kern="1200" cap="none" spc="0" normalizeH="0" baseline="0" noProof="0" dirty="0">
                <a:ln>
                  <a:noFill/>
                </a:ln>
                <a:solidFill>
                  <a:prstClr val="black"/>
                </a:solidFill>
                <a:effectLst/>
                <a:uLnTx/>
                <a:uFillTx/>
                <a:latin typeface="微软雅黑"/>
                <a:ea typeface="宋体" panose="02010600030101010101" pitchFamily="2" charset="-122"/>
                <a:cs typeface="+mn-cs"/>
              </a:endParaRPr>
            </a:p>
          </p:txBody>
        </p:sp>
        <p:sp>
          <p:nvSpPr>
            <p:cNvPr id="73" name="Rectangle 21"/>
            <p:cNvSpPr>
              <a:spLocks noChangeArrowheads="1"/>
            </p:cNvSpPr>
            <p:nvPr/>
          </p:nvSpPr>
          <p:spPr bwMode="auto">
            <a:xfrm>
              <a:off x="2267389" y="5023222"/>
              <a:ext cx="9128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⊿R</a:t>
              </a:r>
              <a:r>
                <a:rPr kumimoji="0" lang="en-US" altLang="zh-CN" sz="2000" b="0" i="0" u="none" strike="noStrike" kern="1200" cap="none" spc="0" normalizeH="0" baseline="-25000" noProof="0">
                  <a:ln>
                    <a:noFill/>
                  </a:ln>
                  <a:solidFill>
                    <a:prstClr val="black"/>
                  </a:solidFill>
                  <a:effectLst/>
                  <a:uLnTx/>
                  <a:uFillTx/>
                  <a:latin typeface="微软雅黑"/>
                  <a:ea typeface="宋体" panose="02010600030101010101" pitchFamily="2" charset="-122"/>
                  <a:cs typeface="+mn-cs"/>
                </a:rPr>
                <a:t>max1</a:t>
              </a:r>
              <a:endParaRPr kumimoji="0" lang="en-US" altLang="zh-CN" sz="20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endParaRPr>
            </a:p>
          </p:txBody>
        </p:sp>
        <p:sp>
          <p:nvSpPr>
            <p:cNvPr id="74" name="Line 22"/>
            <p:cNvSpPr>
              <a:spLocks noChangeShapeType="1"/>
            </p:cNvSpPr>
            <p:nvPr/>
          </p:nvSpPr>
          <p:spPr bwMode="auto">
            <a:xfrm rot="10800000" flipV="1">
              <a:off x="546539" y="4181847"/>
              <a:ext cx="533400" cy="45720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5" name="Line 23"/>
            <p:cNvSpPr>
              <a:spLocks noChangeShapeType="1"/>
            </p:cNvSpPr>
            <p:nvPr/>
          </p:nvSpPr>
          <p:spPr bwMode="auto">
            <a:xfrm flipV="1">
              <a:off x="1665727" y="5401047"/>
              <a:ext cx="533400" cy="22860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76" name="Rectangle 28"/>
          <p:cNvSpPr>
            <a:spLocks noChangeArrowheads="1"/>
          </p:cNvSpPr>
          <p:nvPr/>
        </p:nvSpPr>
        <p:spPr bwMode="auto">
          <a:xfrm>
            <a:off x="5082113" y="4711126"/>
            <a:ext cx="39608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△R</a:t>
            </a:r>
            <a:r>
              <a:rPr kumimoji="0" lang="en-US" altLang="zh-CN" sz="20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max1</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正行程的最大重复性偏差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△R</a:t>
            </a:r>
            <a:r>
              <a:rPr kumimoji="0" lang="en-US" altLang="zh-CN" sz="20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max2</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反行程的最大重复性偏差</a:t>
            </a:r>
          </a:p>
        </p:txBody>
      </p:sp>
    </p:spTree>
    <p:extLst>
      <p:ext uri="{BB962C8B-B14F-4D97-AF65-F5344CB8AC3E}">
        <p14:creationId xmlns:p14="http://schemas.microsoft.com/office/powerpoint/2010/main" val="1300083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A2C747E-32AA-4D15-AFD6-195A60FC8DD0}" type="slidenum">
              <a:rPr lang="en-US" sz="1400" b="1">
                <a:solidFill>
                  <a:srgbClr val="FF3300"/>
                </a:solidFill>
                <a:effectLst>
                  <a:outerShdw blurRad="38100" dist="38100" dir="2700000" algn="tl">
                    <a:srgbClr val="C0C0C0"/>
                  </a:outerShdw>
                </a:effectLst>
              </a:rPr>
              <a:pPr algn="r">
                <a:defRPr/>
              </a:pPr>
              <a:t>15</a:t>
            </a:fld>
            <a:endParaRPr lang="en-US" sz="1400" b="1">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zh-CN" altLang="en-US" smtClean="0"/>
              <a:t>传感器的发展趋势</a:t>
            </a:r>
          </a:p>
        </p:txBody>
      </p:sp>
      <p:sp>
        <p:nvSpPr>
          <p:cNvPr id="9220" name="Rectangle 3"/>
          <p:cNvSpPr>
            <a:spLocks noGrp="1" noChangeArrowheads="1"/>
          </p:cNvSpPr>
          <p:nvPr>
            <p:ph type="body" idx="4294967295"/>
          </p:nvPr>
        </p:nvSpPr>
        <p:spPr>
          <a:noFill/>
        </p:spPr>
        <p:txBody>
          <a:bodyPr/>
          <a:lstStyle/>
          <a:p>
            <a:r>
              <a:rPr lang="zh-CN" altLang="en-US" smtClean="0"/>
              <a:t>当前传感器技术的发展趋势主要是微型化、智能化、多样化，</a:t>
            </a:r>
          </a:p>
          <a:p>
            <a:r>
              <a:rPr lang="zh-CN" altLang="en-US" smtClean="0"/>
              <a:t>主要形式有微型传感器、智能传感器、纳米传感器等 </a:t>
            </a:r>
          </a:p>
        </p:txBody>
      </p:sp>
      <p:pic>
        <p:nvPicPr>
          <p:cNvPr id="9221" name="图片 5" descr="11.jpg"/>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73463"/>
            <a:ext cx="2368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2" descr="电容式触摸屏.jpg"/>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73463"/>
            <a:ext cx="28829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573463"/>
            <a:ext cx="3308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A5549D6-A3D1-421F-80F7-E5412CE9A1AE}" type="slidenum">
              <a:rPr lang="en-US" sz="1400" b="1">
                <a:solidFill>
                  <a:srgbClr val="FF3300"/>
                </a:solidFill>
                <a:effectLst>
                  <a:outerShdw blurRad="38100" dist="38100" dir="2700000" algn="tl">
                    <a:srgbClr val="C0C0C0"/>
                  </a:outerShdw>
                </a:effectLst>
              </a:rPr>
              <a:pPr algn="r">
                <a:defRPr/>
              </a:pPr>
              <a:t>16</a:t>
            </a:fld>
            <a:endParaRPr lang="en-US" sz="1400" b="1">
              <a:solidFill>
                <a:srgbClr val="FF3300"/>
              </a:solidFill>
              <a:effectLst>
                <a:outerShdw blurRad="38100" dist="38100" dir="2700000" algn="tl">
                  <a:srgbClr val="C0C0C0"/>
                </a:outerShdw>
              </a:effectLst>
            </a:endParaRPr>
          </a:p>
        </p:txBody>
      </p:sp>
      <p:sp>
        <p:nvSpPr>
          <p:cNvPr id="10243" name="Rectangle 2"/>
          <p:cNvSpPr>
            <a:spLocks noGrp="1" noChangeArrowheads="1"/>
          </p:cNvSpPr>
          <p:nvPr>
            <p:ph type="title" idx="4294967295"/>
          </p:nvPr>
        </p:nvSpPr>
        <p:spPr/>
        <p:txBody>
          <a:bodyPr/>
          <a:lstStyle/>
          <a:p>
            <a:r>
              <a:rPr lang="zh-CN" altLang="en-US" smtClean="0"/>
              <a:t>传感器的应用领域 </a:t>
            </a:r>
          </a:p>
        </p:txBody>
      </p:sp>
      <p:sp>
        <p:nvSpPr>
          <p:cNvPr id="10244" name="Rectangle 3"/>
          <p:cNvSpPr>
            <a:spLocks noGrp="1" noChangeArrowheads="1"/>
          </p:cNvSpPr>
          <p:nvPr>
            <p:ph type="body" idx="4294967295"/>
          </p:nvPr>
        </p:nvSpPr>
        <p:spPr>
          <a:noFill/>
        </p:spPr>
        <p:txBody>
          <a:bodyPr/>
          <a:lstStyle/>
          <a:p>
            <a:r>
              <a:rPr lang="zh-CN" altLang="en-US" sz="2400" smtClean="0"/>
              <a:t>传感器在军事、交通、化学、环保、能源、海洋开发、遥感、宇航等不同领域的需求与日俱增，其应用的领域已渗入到国民经济的各个部门以及人们的日常文化生活之中 。</a:t>
            </a:r>
          </a:p>
          <a:p>
            <a:r>
              <a:rPr lang="zh-CN" altLang="en-US" sz="2400" smtClean="0"/>
              <a:t>例如</a:t>
            </a:r>
          </a:p>
          <a:p>
            <a:pPr lvl="1"/>
            <a:r>
              <a:rPr lang="zh-CN" altLang="en-US" sz="2000" smtClean="0"/>
              <a:t>要使机器人和人的功能更为接近，以便从事更高级的工作，要求机器人具有判断能力，这就要给机器人安装物体检测传感器，特别是视觉传感器和触觉传感器，使机器人通过视觉对物体进行识别和检测，通过触觉对物体产生压觉、力觉、滑动和重量的感觉。</a:t>
            </a:r>
          </a:p>
          <a:p>
            <a:pPr lvl="1"/>
            <a:r>
              <a:rPr lang="zh-CN" altLang="en-US" sz="2000" smtClean="0"/>
              <a:t>这类机器人被称为智能机器人，它不仅可以从事特殊的作业，而且一般的生产、事务和家务，全部可由智能机器人去处理。 </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974F088-2B8B-4400-AAB2-E817717BA311}"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11267" name="Rectangle 2"/>
          <p:cNvSpPr>
            <a:spLocks noGrp="1" noChangeArrowheads="1"/>
          </p:cNvSpPr>
          <p:nvPr>
            <p:ph type="title" idx="4294967295"/>
          </p:nvPr>
        </p:nvSpPr>
        <p:spPr/>
        <p:txBody>
          <a:bodyPr/>
          <a:lstStyle/>
          <a:p>
            <a:r>
              <a:rPr lang="zh-CN" altLang="en-US" smtClean="0"/>
              <a:t>传感器的分类 </a:t>
            </a:r>
          </a:p>
        </p:txBody>
      </p:sp>
      <p:sp>
        <p:nvSpPr>
          <p:cNvPr id="11268" name="Rectangle 3"/>
          <p:cNvSpPr>
            <a:spLocks noGrp="1" noChangeArrowheads="1"/>
          </p:cNvSpPr>
          <p:nvPr>
            <p:ph type="body" idx="4294967295"/>
          </p:nvPr>
        </p:nvSpPr>
        <p:spPr>
          <a:noFill/>
        </p:spPr>
        <p:txBody>
          <a:bodyPr/>
          <a:lstStyle/>
          <a:p>
            <a:r>
              <a:rPr lang="zh-CN" altLang="en-US" smtClean="0"/>
              <a:t>传感器一般是根据物理学、化学、生物学等特性、规律和效应设计而成的，</a:t>
            </a:r>
          </a:p>
          <a:p>
            <a:r>
              <a:rPr lang="zh-CN" altLang="en-US" smtClean="0"/>
              <a:t>同一种被测量可以用不同类型的传感器来测量，</a:t>
            </a:r>
          </a:p>
          <a:p>
            <a:r>
              <a:rPr lang="zh-CN" altLang="en-US" smtClean="0"/>
              <a:t>而同一原理的传感器又可测量多种物理量</a:t>
            </a:r>
          </a:p>
          <a:p>
            <a:r>
              <a:rPr lang="zh-CN" altLang="en-US" smtClean="0"/>
              <a:t>因此传感器有许多种分类方法。 </a:t>
            </a: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1DB1B6C-1222-4E2A-8F1E-278B99A49CFE}"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12291" name="Rectangle 2"/>
          <p:cNvSpPr>
            <a:spLocks noGrp="1" noChangeArrowheads="1"/>
          </p:cNvSpPr>
          <p:nvPr>
            <p:ph type="title" idx="4294967295"/>
          </p:nvPr>
        </p:nvSpPr>
        <p:spPr/>
        <p:txBody>
          <a:bodyPr/>
          <a:lstStyle/>
          <a:p>
            <a:r>
              <a:rPr lang="zh-CN" altLang="en-US" smtClean="0"/>
              <a:t>传感器的分类</a:t>
            </a:r>
          </a:p>
        </p:txBody>
      </p:sp>
      <p:sp>
        <p:nvSpPr>
          <p:cNvPr id="12292" name="Rectangle 3"/>
          <p:cNvSpPr>
            <a:spLocks noGrp="1" noChangeArrowheads="1"/>
          </p:cNvSpPr>
          <p:nvPr>
            <p:ph type="body" idx="4294967295"/>
          </p:nvPr>
        </p:nvSpPr>
        <p:spPr>
          <a:noFill/>
        </p:spPr>
        <p:txBody>
          <a:bodyPr/>
          <a:lstStyle/>
          <a:p>
            <a:r>
              <a:rPr lang="zh-CN" altLang="en-US" smtClean="0"/>
              <a:t>根据被测对象进行划分，常见的有温度传感器、湿度传感器、压力传感器、位移传感器、加速度传感器。</a:t>
            </a:r>
          </a:p>
          <a:p>
            <a:r>
              <a:rPr lang="zh-CN" altLang="en-US" smtClean="0"/>
              <a:t>按照原理分类</a:t>
            </a:r>
            <a:r>
              <a:rPr lang="en-US" altLang="zh-CN" smtClean="0"/>
              <a:t>:</a:t>
            </a:r>
          </a:p>
          <a:p>
            <a:pPr lvl="1"/>
            <a:r>
              <a:rPr lang="zh-CN" altLang="en-US" smtClean="0"/>
              <a:t>电学式传感器：电学式传感器是非电量电测技术中应用范围较广的一种传感器，常用的有电阻式传感器、电容式传感器、电感式传感器、磁电式传感器及电涡流式传感器等 </a:t>
            </a:r>
          </a:p>
          <a:p>
            <a:pPr lvl="1"/>
            <a:r>
              <a:rPr lang="zh-CN" altLang="en-US" smtClean="0"/>
              <a:t>磁学式传感器是利用铁磁物质的一些物理效应而制成的，主要用于位移、转矩等参数的测量。</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8615F60-8840-4EE2-9D5B-7E65B347D23F}" type="slidenum">
              <a:rPr lang="en-US" sz="1400" b="1">
                <a:solidFill>
                  <a:srgbClr val="FF3300"/>
                </a:solidFill>
                <a:effectLst>
                  <a:outerShdw blurRad="38100" dist="38100" dir="2700000" algn="tl">
                    <a:srgbClr val="C0C0C0"/>
                  </a:outerShdw>
                </a:effectLst>
              </a:rPr>
              <a:pPr algn="r">
                <a:defRPr/>
              </a:pPr>
              <a:t>19</a:t>
            </a:fld>
            <a:endParaRPr lang="en-US" sz="1400" b="1">
              <a:solidFill>
                <a:srgbClr val="FF3300"/>
              </a:solidFill>
              <a:effectLst>
                <a:outerShdw blurRad="38100" dist="38100" dir="2700000" algn="tl">
                  <a:srgbClr val="C0C0C0"/>
                </a:outerShdw>
              </a:effectLst>
            </a:endParaRPr>
          </a:p>
        </p:txBody>
      </p:sp>
      <p:sp>
        <p:nvSpPr>
          <p:cNvPr id="15363" name="Rectangle 2"/>
          <p:cNvSpPr>
            <a:spLocks noGrp="1" noChangeArrowheads="1"/>
          </p:cNvSpPr>
          <p:nvPr>
            <p:ph type="title" idx="4294967295"/>
          </p:nvPr>
        </p:nvSpPr>
        <p:spPr/>
        <p:txBody>
          <a:bodyPr/>
          <a:lstStyle/>
          <a:p>
            <a:r>
              <a:rPr lang="zh-CN" altLang="en-US" smtClean="0"/>
              <a:t>传感器技术原理 </a:t>
            </a:r>
          </a:p>
        </p:txBody>
      </p:sp>
      <p:sp>
        <p:nvSpPr>
          <p:cNvPr id="15364" name="Rectangle 3"/>
          <p:cNvSpPr>
            <a:spLocks noGrp="1" noChangeArrowheads="1"/>
          </p:cNvSpPr>
          <p:nvPr>
            <p:ph type="body" idx="4294967295"/>
          </p:nvPr>
        </p:nvSpPr>
        <p:spPr>
          <a:noFill/>
        </p:spPr>
        <p:txBody>
          <a:bodyPr/>
          <a:lstStyle/>
          <a:p>
            <a:r>
              <a:rPr lang="zh-CN" altLang="en-US" dirty="0" smtClean="0"/>
              <a:t>传感器技术是一门知识密集型技术，涉及多种学科，其技术原理各种各样。</a:t>
            </a:r>
            <a:endParaRPr lang="en-US" altLang="zh-CN" dirty="0" smtClean="0"/>
          </a:p>
          <a:p>
            <a:r>
              <a:rPr lang="zh-CN" altLang="en-US" dirty="0" smtClean="0"/>
              <a:t>根据传感器工作原理我们可以分为：</a:t>
            </a:r>
            <a:endParaRPr lang="en-US" altLang="zh-CN" dirty="0" smtClean="0"/>
          </a:p>
          <a:p>
            <a:pPr lvl="1"/>
            <a:r>
              <a:rPr lang="zh-CN" altLang="en-US" dirty="0" smtClean="0"/>
              <a:t>应变式、</a:t>
            </a:r>
            <a:endParaRPr lang="en-US" altLang="zh-CN" dirty="0" smtClean="0"/>
          </a:p>
          <a:p>
            <a:pPr lvl="1"/>
            <a:r>
              <a:rPr lang="zh-CN" altLang="en-US" dirty="0" smtClean="0"/>
              <a:t>电容式、</a:t>
            </a:r>
            <a:endParaRPr lang="en-US" altLang="zh-CN" dirty="0" smtClean="0"/>
          </a:p>
          <a:p>
            <a:pPr lvl="1"/>
            <a:r>
              <a:rPr lang="zh-CN" altLang="en-US" dirty="0" smtClean="0"/>
              <a:t>压电式、</a:t>
            </a:r>
            <a:endParaRPr lang="en-US" altLang="zh-CN" dirty="0" smtClean="0"/>
          </a:p>
          <a:p>
            <a:pPr lvl="1"/>
            <a:r>
              <a:rPr lang="zh-CN" altLang="en-US" dirty="0" smtClean="0"/>
              <a:t>磁电式</a:t>
            </a:r>
            <a:endParaRPr lang="en-US" altLang="zh-CN" dirty="0" smtClean="0"/>
          </a:p>
          <a:p>
            <a:pPr lvl="1"/>
            <a:r>
              <a:rPr lang="zh-CN" altLang="en-US" dirty="0" smtClean="0"/>
              <a:t>等。 </a:t>
            </a:r>
          </a:p>
        </p:txBody>
      </p:sp>
      <p:sp>
        <p:nvSpPr>
          <p:cNvPr id="15365" name="Rectangle 5"/>
          <p:cNvSpPr>
            <a:spLocks noChangeArrowheads="1"/>
          </p:cNvSpPr>
          <p:nvPr/>
        </p:nvSpPr>
        <p:spPr bwMode="auto">
          <a:xfrm>
            <a:off x="0" y="2887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a:latin typeface="Times New Roman" pitchFamily="18" charset="0"/>
              <a:ea typeface="宋体" pitchFamily="2" charset="-122"/>
            </a:endParaRPr>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0911BFC-6DF9-44FB-B739-0E29A39AF07E}"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3075" name="Rectangle 2"/>
          <p:cNvSpPr>
            <a:spLocks noGrp="1" noChangeArrowheads="1"/>
          </p:cNvSpPr>
          <p:nvPr>
            <p:ph type="title" idx="4294967295"/>
          </p:nvPr>
        </p:nvSpPr>
        <p:spPr/>
        <p:txBody>
          <a:bodyPr/>
          <a:lstStyle/>
          <a:p>
            <a:r>
              <a:rPr lang="en-US" altLang="zh-CN" smtClean="0"/>
              <a:t>AR3 </a:t>
            </a:r>
            <a:r>
              <a:rPr lang="zh-CN" altLang="en-US" smtClean="0"/>
              <a:t>物联网感知技术</a:t>
            </a:r>
          </a:p>
        </p:txBody>
      </p:sp>
      <p:sp>
        <p:nvSpPr>
          <p:cNvPr id="3076" name="Rectangle 3"/>
          <p:cNvSpPr>
            <a:spLocks noGrp="1" noChangeArrowheads="1"/>
          </p:cNvSpPr>
          <p:nvPr>
            <p:ph type="body" idx="4294967295"/>
          </p:nvPr>
        </p:nvSpPr>
        <p:spPr>
          <a:noFill/>
        </p:spPr>
        <p:txBody>
          <a:bodyPr/>
          <a:lstStyle/>
          <a:p>
            <a:pPr>
              <a:lnSpc>
                <a:spcPct val="90000"/>
              </a:lnSpc>
            </a:pPr>
            <a:r>
              <a:rPr lang="zh-CN" altLang="en-US" dirty="0" smtClean="0"/>
              <a:t>学时</a:t>
            </a:r>
            <a:r>
              <a:rPr lang="zh-CN" altLang="en-US" dirty="0" smtClean="0"/>
              <a:t>：</a:t>
            </a:r>
            <a:r>
              <a:rPr lang="en-US" altLang="zh-CN" dirty="0" smtClean="0"/>
              <a:t>6-10</a:t>
            </a:r>
            <a:r>
              <a:rPr lang="zh-CN" altLang="en-US" dirty="0" smtClean="0"/>
              <a:t>学时</a:t>
            </a:r>
            <a:endParaRPr lang="zh-CN" altLang="en-US" dirty="0" smtClean="0"/>
          </a:p>
          <a:p>
            <a:pPr>
              <a:lnSpc>
                <a:spcPct val="90000"/>
              </a:lnSpc>
            </a:pPr>
            <a:r>
              <a:rPr lang="zh-CN" altLang="en-US" dirty="0" smtClean="0"/>
              <a:t>知识点：</a:t>
            </a:r>
          </a:p>
          <a:p>
            <a:pPr lvl="1">
              <a:lnSpc>
                <a:spcPct val="90000"/>
              </a:lnSpc>
            </a:pPr>
            <a:r>
              <a:rPr lang="zh-CN" altLang="en-US" dirty="0" smtClean="0"/>
              <a:t>标识的方法</a:t>
            </a:r>
          </a:p>
          <a:p>
            <a:pPr lvl="1">
              <a:lnSpc>
                <a:spcPct val="90000"/>
              </a:lnSpc>
            </a:pPr>
            <a:r>
              <a:rPr lang="zh-CN" altLang="en-US" dirty="0" smtClean="0"/>
              <a:t>感知的方法</a:t>
            </a:r>
          </a:p>
          <a:p>
            <a:pPr>
              <a:lnSpc>
                <a:spcPct val="90000"/>
              </a:lnSpc>
            </a:pPr>
            <a:r>
              <a:rPr lang="zh-CN" altLang="en-US" dirty="0" smtClean="0"/>
              <a:t>学习目标：</a:t>
            </a:r>
          </a:p>
          <a:p>
            <a:pPr lvl="1">
              <a:lnSpc>
                <a:spcPct val="90000"/>
              </a:lnSpc>
            </a:pPr>
            <a:r>
              <a:rPr lang="zh-CN" altLang="en-US" dirty="0" smtClean="0"/>
              <a:t>了解物联网中标识和感知的作用</a:t>
            </a:r>
          </a:p>
          <a:p>
            <a:pPr lvl="1">
              <a:lnSpc>
                <a:spcPct val="90000"/>
              </a:lnSpc>
            </a:pPr>
            <a:r>
              <a:rPr lang="zh-CN" altLang="en-US" dirty="0" smtClean="0"/>
              <a:t>理解常用的定位和标识技术及方法</a:t>
            </a:r>
          </a:p>
          <a:p>
            <a:pPr lvl="1">
              <a:lnSpc>
                <a:spcPct val="90000"/>
              </a:lnSpc>
            </a:pPr>
            <a:r>
              <a:rPr lang="zh-CN" altLang="en-US" dirty="0" smtClean="0"/>
              <a:t>熟悉常见的感知技术的工作原理和信息感知的基本方法</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84915" y="786287"/>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algn="just">
              <a:lnSpc>
                <a:spcPct val="150000"/>
              </a:lnSpc>
              <a:buClr>
                <a:srgbClr val="002060"/>
              </a:buClr>
            </a:pPr>
            <a:r>
              <a:rPr lang="zh-CN" altLang="en-US" sz="2000" kern="0" dirty="0">
                <a:solidFill>
                  <a:srgbClr val="C00000"/>
                </a:solidFill>
                <a:latin typeface="黑体" panose="02010609060101010101" pitchFamily="49" charset="-122"/>
                <a:ea typeface="黑体" panose="02010609060101010101" pitchFamily="49" charset="-122"/>
              </a:rPr>
              <a:t>电阻应变传感器</a:t>
            </a:r>
            <a:r>
              <a:rPr lang="zh-CN" altLang="en-US" sz="2000" kern="0" dirty="0">
                <a:latin typeface="黑体" panose="02010609060101010101" pitchFamily="49" charset="-122"/>
                <a:ea typeface="黑体" panose="02010609060101010101" pitchFamily="49" charset="-122"/>
              </a:rPr>
              <a:t>是目前应用最广泛的传感器之一。它的原理是将电阻应变片粘贴到各种弹性敏感元件上，通过</a:t>
            </a:r>
            <a:r>
              <a:rPr lang="zh-CN" altLang="en-US" sz="2000" kern="0" dirty="0">
                <a:solidFill>
                  <a:srgbClr val="C00000"/>
                </a:solidFill>
                <a:latin typeface="黑体" panose="02010609060101010101" pitchFamily="49" charset="-122"/>
                <a:ea typeface="黑体" panose="02010609060101010101" pitchFamily="49" charset="-122"/>
              </a:rPr>
              <a:t>电阻应变片</a:t>
            </a:r>
            <a:r>
              <a:rPr lang="zh-CN" altLang="en-US" sz="2000" kern="0" dirty="0">
                <a:latin typeface="黑体" panose="02010609060101010101" pitchFamily="49" charset="-122"/>
                <a:ea typeface="黑体" panose="02010609060101010101" pitchFamily="49" charset="-122"/>
              </a:rPr>
              <a:t>将应变转换为电阻变化。所谓的电阻应变就是当由</a:t>
            </a:r>
            <a:r>
              <a:rPr lang="zh-CN" altLang="en-US" sz="2000" kern="0" dirty="0">
                <a:solidFill>
                  <a:srgbClr val="C00000"/>
                </a:solidFill>
                <a:latin typeface="黑体" panose="02010609060101010101" pitchFamily="49" charset="-122"/>
                <a:ea typeface="黑体" panose="02010609060101010101" pitchFamily="49" charset="-122"/>
              </a:rPr>
              <a:t>金属丝、箔、薄膜</a:t>
            </a:r>
            <a:r>
              <a:rPr lang="zh-CN" altLang="en-US" sz="2000" kern="0" dirty="0">
                <a:latin typeface="黑体" panose="02010609060101010101" pitchFamily="49" charset="-122"/>
                <a:ea typeface="黑体" panose="02010609060101010101" pitchFamily="49" charset="-122"/>
              </a:rPr>
              <a:t>制成的电阻应变片在外界应力作用下其</a:t>
            </a:r>
            <a:r>
              <a:rPr lang="zh-CN" altLang="en-US" sz="2000" kern="0" dirty="0">
                <a:solidFill>
                  <a:srgbClr val="C00000"/>
                </a:solidFill>
                <a:latin typeface="黑体" panose="02010609060101010101" pitchFamily="49" charset="-122"/>
                <a:ea typeface="黑体" panose="02010609060101010101" pitchFamily="49" charset="-122"/>
              </a:rPr>
              <a:t>电阻值</a:t>
            </a:r>
            <a:r>
              <a:rPr lang="zh-CN" altLang="en-US" sz="2000" kern="0" dirty="0">
                <a:latin typeface="黑体" panose="02010609060101010101" pitchFamily="49" charset="-122"/>
                <a:ea typeface="黑体" panose="02010609060101010101" pitchFamily="49" charset="-122"/>
              </a:rPr>
              <a:t>会发生变化。</a:t>
            </a:r>
            <a:endParaRPr lang="en-US" altLang="zh-CN" sz="2000" kern="0" dirty="0">
              <a:latin typeface="黑体" panose="02010609060101010101" pitchFamily="49" charset="-122"/>
              <a:ea typeface="黑体" panose="02010609060101010101" pitchFamily="49" charset="-122"/>
            </a:endParaRP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当被测物理量作用在</a:t>
            </a:r>
            <a:r>
              <a:rPr lang="zh-CN" altLang="en-US" sz="2000" kern="0" dirty="0">
                <a:solidFill>
                  <a:srgbClr val="C00000"/>
                </a:solidFill>
                <a:latin typeface="黑体" panose="02010609060101010101" pitchFamily="49" charset="-122"/>
                <a:ea typeface="黑体" panose="02010609060101010101" pitchFamily="49" charset="-122"/>
              </a:rPr>
              <a:t>弹性元件</a:t>
            </a:r>
            <a:r>
              <a:rPr lang="zh-CN" altLang="en-US" sz="2000" kern="0" dirty="0">
                <a:latin typeface="黑体" panose="02010609060101010101" pitchFamily="49" charset="-122"/>
                <a:ea typeface="黑体" panose="02010609060101010101" pitchFamily="49" charset="-122"/>
              </a:rPr>
              <a:t>上，弹性元件的变形会引起敏感元件的</a:t>
            </a:r>
            <a:r>
              <a:rPr lang="zh-CN" altLang="en-US" sz="2000" kern="0" dirty="0">
                <a:solidFill>
                  <a:srgbClr val="C00000"/>
                </a:solidFill>
                <a:latin typeface="黑体" panose="02010609060101010101" pitchFamily="49" charset="-122"/>
                <a:ea typeface="黑体" panose="02010609060101010101" pitchFamily="49" charset="-122"/>
              </a:rPr>
              <a:t>电阻值变化</a:t>
            </a:r>
            <a:r>
              <a:rPr lang="zh-CN" altLang="en-US" sz="2000" kern="0" dirty="0">
                <a:latin typeface="黑体" panose="02010609060101010101" pitchFamily="49" charset="-122"/>
                <a:ea typeface="黑体" panose="02010609060101010101" pitchFamily="49" charset="-122"/>
              </a:rPr>
              <a:t>，通过转换电路转变成电量输出，电量值的大小反映了被测物理量的大小。</a:t>
            </a: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应变电阻器可用来测量位移、加速度、力、力矩、等物理量。 </a:t>
            </a:r>
          </a:p>
        </p:txBody>
      </p:sp>
      <p:sp>
        <p:nvSpPr>
          <p:cNvPr id="2" name="Rectangle 2"/>
          <p:cNvSpPr>
            <a:spLocks noChangeArrowheads="1"/>
          </p:cNvSpPr>
          <p:nvPr/>
        </p:nvSpPr>
        <p:spPr bwMode="auto">
          <a:xfrm>
            <a:off x="1585609" y="48963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nvPr>
        </p:nvGraphicFramePr>
        <p:xfrm>
          <a:off x="910629" y="4769864"/>
          <a:ext cx="7492572" cy="1660119"/>
        </p:xfrm>
        <a:graphic>
          <a:graphicData uri="http://schemas.openxmlformats.org/presentationml/2006/ole">
            <mc:AlternateContent xmlns:mc="http://schemas.openxmlformats.org/markup-compatibility/2006">
              <mc:Choice xmlns:v="urn:schemas-microsoft-com:vml" Requires="v">
                <p:oleObj spid="_x0000_s64519" name="Visio" r:id="rId3" imgW="6639057" imgH="1457460" progId="Visio.Drawing.11">
                  <p:embed/>
                </p:oleObj>
              </mc:Choice>
              <mc:Fallback>
                <p:oleObj name="Visio" r:id="rId3" imgW="6639057" imgH="1457460" progId="Visio.Drawing.11">
                  <p:embed/>
                  <p:pic>
                    <p:nvPicPr>
                      <p:cNvPr id="0" name=""/>
                      <p:cNvPicPr>
                        <a:picLocks noChangeAspect="1" noChangeArrowheads="1"/>
                      </p:cNvPicPr>
                      <p:nvPr/>
                    </p:nvPicPr>
                    <p:blipFill>
                      <a:blip r:embed="rId4"/>
                      <a:srcRect/>
                      <a:stretch>
                        <a:fillRect/>
                      </a:stretch>
                    </p:blipFill>
                    <p:spPr bwMode="auto">
                      <a:xfrm>
                        <a:off x="910629" y="4769864"/>
                        <a:ext cx="7492572" cy="1660119"/>
                      </a:xfrm>
                      <a:prstGeom prst="rect">
                        <a:avLst/>
                      </a:prstGeom>
                      <a:noFill/>
                    </p:spPr>
                  </p:pic>
                </p:oleObj>
              </mc:Fallback>
            </mc:AlternateContent>
          </a:graphicData>
        </a:graphic>
      </p:graphicFrame>
    </p:spTree>
    <p:extLst>
      <p:ext uri="{BB962C8B-B14F-4D97-AF65-F5344CB8AC3E}">
        <p14:creationId xmlns:p14="http://schemas.microsoft.com/office/powerpoint/2010/main" val="791992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795791"/>
            <a:ext cx="9144000" cy="1405193"/>
          </a:xfrm>
          <a:prstGeom prst="rect">
            <a:avLst/>
          </a:prstGeom>
        </p:spPr>
        <p:txBody>
          <a:bodyPr wrap="square">
            <a:spAutoFit/>
          </a:bodyPr>
          <a:lstStyle/>
          <a:p>
            <a:pPr>
              <a:lnSpc>
                <a:spcPct val="150000"/>
              </a:lnSpc>
            </a:pP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电阻应变式传感器的工作原理是基于电阻应变效应的，金属丝的电阻随着它所受的机械变形的大小而发生相应的变化的现象称为金属的电阻应变效应，如图所示。金属丝在未受力情况下，其原始电阻为：</a:t>
            </a:r>
            <a:endParaRPr lang="zh-CN" altLang="en-US" sz="2000" dirty="0">
              <a:latin typeface="黑体" panose="02010609060101010101" pitchFamily="49" charset="-122"/>
              <a:ea typeface="黑体" panose="02010609060101010101" pitchFamily="49" charset="-122"/>
            </a:endParaRPr>
          </a:p>
        </p:txBody>
      </p:sp>
      <p:graphicFrame>
        <p:nvGraphicFramePr>
          <p:cNvPr id="6" name="对象 5"/>
          <p:cNvGraphicFramePr>
            <a:graphicFrameLocks noChangeAspect="1"/>
          </p:cNvGraphicFramePr>
          <p:nvPr>
            <p:extLst/>
          </p:nvPr>
        </p:nvGraphicFramePr>
        <p:xfrm>
          <a:off x="3268493" y="2192122"/>
          <a:ext cx="836579" cy="601750"/>
        </p:xfrm>
        <a:graphic>
          <a:graphicData uri="http://schemas.openxmlformats.org/presentationml/2006/ole">
            <mc:AlternateContent xmlns:mc="http://schemas.openxmlformats.org/markup-compatibility/2006">
              <mc:Choice xmlns:v="urn:schemas-microsoft-com:vml" Requires="v">
                <p:oleObj spid="_x0000_s65563" name="Equation" r:id="rId3" imgW="546337" imgH="393871" progId="Equation.DSMT4">
                  <p:embed/>
                </p:oleObj>
              </mc:Choice>
              <mc:Fallback>
                <p:oleObj name="Equation" r:id="rId3" imgW="546337" imgH="39387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493" y="2192122"/>
                        <a:ext cx="836579" cy="601750"/>
                      </a:xfrm>
                      <a:prstGeom prst="rect">
                        <a:avLst/>
                      </a:prstGeom>
                      <a:solidFill>
                        <a:srgbClr val="92D050"/>
                      </a:solidFill>
                    </p:spPr>
                  </p:pic>
                </p:oleObj>
              </mc:Fallback>
            </mc:AlternateContent>
          </a:graphicData>
        </a:graphic>
      </p:graphicFrame>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822" y="1707093"/>
            <a:ext cx="3446520" cy="120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184" y="31712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mc:Choice xmlns:a14="http://schemas.microsoft.com/office/drawing/2010/main" Requires="a14">
          <p:sp>
            <p:nvSpPr>
              <p:cNvPr id="9" name="Rectangle 6"/>
              <p:cNvSpPr>
                <a:spLocks noChangeArrowheads="1"/>
              </p:cNvSpPr>
              <p:nvPr/>
            </p:nvSpPr>
            <p:spPr bwMode="auto">
              <a:xfrm>
                <a:off x="184826" y="2886811"/>
                <a:ext cx="9032613" cy="1418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l-GR"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ρ</a:t>
                </a:r>
                <a:r>
                  <a:rPr kumimoji="0" lang="en-US"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为金属丝的电阻率 </a:t>
                </a:r>
                <a:r>
                  <a:rPr kumimoji="0" lang="en-US" altLang="zh-CN" sz="2000" b="0" i="1"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l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为金属丝的长度；</a:t>
                </a:r>
                <a:r>
                  <a:rPr kumimoji="0" lang="en-US" altLang="zh-CN" sz="2000" b="0" i="1"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S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为金属丝的截面积。当金属丝受到外力作用</a:t>
                </a:r>
                <a:r>
                  <a:rPr lang="zh-CN" altLang="en-US" sz="2000" dirty="0">
                    <a:ea typeface="黑体" panose="02010609060101010101" pitchFamily="49" charset="-122"/>
                    <a:cs typeface="Times New Roman" panose="02020603050405020304" pitchFamily="18" charset="0"/>
                  </a:rPr>
                  <a:t>时，将伸长</a:t>
                </a:r>
                <a14:m>
                  <m:oMath xmlns:m="http://schemas.openxmlformats.org/officeDocument/2006/math">
                    <m:r>
                      <a:rPr lang="zh-CN" altLang="en-US" sz="2000" i="1" dirty="0"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sz="2000" i="1" dirty="0">
                        <a:latin typeface="Cambria Math" panose="02040503050406030204" pitchFamily="18" charset="0"/>
                        <a:ea typeface="黑体" panose="02010609060101010101" pitchFamily="49" charset="-122"/>
                        <a:cs typeface="Times New Roman" panose="02020603050405020304" pitchFamily="18" charset="0"/>
                      </a:rPr>
                      <m:t>𝐿</m:t>
                    </m:r>
                  </m:oMath>
                </a14:m>
                <a:r>
                  <a:rPr lang="zh-CN" altLang="en-US" sz="2000" dirty="0">
                    <a:ea typeface="黑体" panose="02010609060101010101" pitchFamily="49" charset="-122"/>
                    <a:cs typeface="Times New Roman" panose="02020603050405020304" pitchFamily="18" charset="0"/>
                  </a:rPr>
                  <a:t> ，横截面积减少</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m:t>
                    </m:r>
                    <m:r>
                      <a:rPr lang="en-US" altLang="zh-CN" sz="2000" i="1" dirty="0" smtClean="0">
                        <a:latin typeface="Cambria Math" panose="02040503050406030204" pitchFamily="18" charset="0"/>
                        <a:ea typeface="黑体" panose="02010609060101010101" pitchFamily="49" charset="-122"/>
                        <a:cs typeface="Times New Roman" panose="02020603050405020304" pitchFamily="18" charset="0"/>
                      </a:rPr>
                      <m:t>𝑆</m:t>
                    </m:r>
                  </m:oMath>
                </a14:m>
                <a:r>
                  <a:rPr lang="zh-CN" altLang="en-US" sz="2000" dirty="0">
                    <a:ea typeface="黑体" panose="02010609060101010101" pitchFamily="49" charset="-122"/>
                    <a:cs typeface="Times New Roman" panose="02020603050405020304" pitchFamily="18" charset="0"/>
                  </a:rPr>
                  <a:t> ，电阻率将改变</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m:t>
                    </m:r>
                    <m:r>
                      <m:rPr>
                        <m:nor/>
                      </m:rPr>
                      <a:rPr lang="el-GR" altLang="zh-CN" sz="2000" i="1" dirty="0">
                        <a:ea typeface="黑体" panose="02010609060101010101" pitchFamily="49" charset="-122"/>
                        <a:cs typeface="Times New Roman" panose="02020603050405020304" pitchFamily="18" charset="0"/>
                      </a:rPr>
                      <m:t>ρ</m:t>
                    </m:r>
                  </m:oMath>
                </a14:m>
                <a:r>
                  <a:rPr lang="zh-CN" altLang="en-US" sz="2000" dirty="0">
                    <a:ea typeface="黑体" panose="02010609060101010101" pitchFamily="49" charset="-122"/>
                    <a:cs typeface="Times New Roman" panose="02020603050405020304" pitchFamily="18" charset="0"/>
                  </a:rPr>
                  <a:t>，因此电阻值 </a:t>
                </a:r>
                <a:r>
                  <a:rPr lang="en-US" altLang="zh-CN" sz="2000" i="1" dirty="0">
                    <a:ea typeface="黑体" panose="02010609060101010101" pitchFamily="49" charset="-122"/>
                    <a:cs typeface="Times New Roman" panose="02020603050405020304" pitchFamily="18" charset="0"/>
                  </a:rPr>
                  <a:t>R </a:t>
                </a:r>
                <a:r>
                  <a:rPr lang="zh-CN" altLang="en-US" sz="2000" dirty="0">
                    <a:ea typeface="黑体" panose="02010609060101010101" pitchFamily="49" charset="-122"/>
                    <a:cs typeface="Times New Roman" panose="02020603050405020304" pitchFamily="18" charset="0"/>
                  </a:rPr>
                  <a:t>的变化量为：</a:t>
                </a:r>
                <a:endPar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endParaRPr>
              </a:p>
            </p:txBody>
          </p:sp>
        </mc:Choice>
        <mc:Fallback>
          <p:sp>
            <p:nvSpPr>
              <p:cNvPr id="9" name="Rectangle 6"/>
              <p:cNvSpPr>
                <a:spLocks noRot="1" noChangeAspect="1" noMove="1" noResize="1" noEditPoints="1" noAdjustHandles="1" noChangeArrowheads="1" noChangeShapeType="1" noTextEdit="1"/>
              </p:cNvSpPr>
              <p:nvPr/>
            </p:nvSpPr>
            <p:spPr bwMode="auto">
              <a:xfrm>
                <a:off x="184826" y="2886811"/>
                <a:ext cx="9032613" cy="1418915"/>
              </a:xfrm>
              <a:prstGeom prst="rect">
                <a:avLst/>
              </a:prstGeom>
              <a:blipFill rotWithShape="1">
                <a:blip r:embed="rId6"/>
                <a:stretch>
                  <a:fillRect l="-675" b="-43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9" name="Rectangle 27"/>
          <p:cNvSpPr>
            <a:spLocks noChangeArrowheads="1"/>
          </p:cNvSpPr>
          <p:nvPr/>
        </p:nvSpPr>
        <p:spPr bwMode="auto">
          <a:xfrm>
            <a:off x="1585609" y="4688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nvPr>
        </p:nvGraphicFramePr>
        <p:xfrm>
          <a:off x="2984464" y="4207834"/>
          <a:ext cx="1887645" cy="664451"/>
        </p:xfrm>
        <a:graphic>
          <a:graphicData uri="http://schemas.openxmlformats.org/presentationml/2006/ole">
            <mc:AlternateContent xmlns:mc="http://schemas.openxmlformats.org/markup-compatibility/2006">
              <mc:Choice xmlns:v="urn:schemas-microsoft-com:vml" Requires="v">
                <p:oleObj spid="_x0000_s65564" name="Equation" r:id="rId7" imgW="1194318" imgH="419282" progId="Equation.DSMT4">
                  <p:embed/>
                </p:oleObj>
              </mc:Choice>
              <mc:Fallback>
                <p:oleObj name="Equation" r:id="rId7" imgW="1194318" imgH="41928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464" y="4207834"/>
                        <a:ext cx="1887645" cy="664451"/>
                      </a:xfrm>
                      <a:prstGeom prst="rect">
                        <a:avLst/>
                      </a:prstGeom>
                      <a:solidFill>
                        <a:srgbClr val="92D050"/>
                      </a:solidFill>
                    </p:spPr>
                  </p:pic>
                </p:oleObj>
              </mc:Fallback>
            </mc:AlternateContent>
          </a:graphicData>
        </a:graphic>
      </p:graphicFrame>
      <mc:AlternateContent xmlns:mc="http://schemas.openxmlformats.org/markup-compatibility/2006">
        <mc:Choice xmlns:a14="http://schemas.microsoft.com/office/drawing/2010/main" Requires="a14">
          <p:sp>
            <p:nvSpPr>
              <p:cNvPr id="43" name="矩形 42"/>
              <p:cNvSpPr/>
              <p:nvPr/>
            </p:nvSpPr>
            <p:spPr>
              <a:xfrm>
                <a:off x="102623" y="5052168"/>
                <a:ext cx="9114816" cy="1418915"/>
              </a:xfrm>
              <a:prstGeom prst="rect">
                <a:avLst/>
              </a:prstGeom>
            </p:spPr>
            <p:txBody>
              <a:bodyPr wrap="square">
                <a:spAutoFit/>
              </a:bodyPr>
              <a:lstStyle/>
              <a:p>
                <a:pPr>
                  <a:lnSpc>
                    <a:spcPct val="150000"/>
                  </a:lnSpc>
                </a:pPr>
                <a:r>
                  <a:rPr lang="zh-CN" altLang="en-US" sz="2000" dirty="0">
                    <a:ea typeface="黑体" panose="02010609060101010101" pitchFamily="49" charset="-122"/>
                    <a:cs typeface="Times New Roman" panose="02020603050405020304" pitchFamily="18" charset="0"/>
                  </a:rPr>
                  <a:t>     令              ，             其中</a:t>
                </a:r>
                <a14:m>
                  <m:oMath xmlns:m="http://schemas.openxmlformats.org/officeDocument/2006/math">
                    <m:r>
                      <a:rPr lang="zh-CN" altLang="en-US" sz="2000" i="1" dirty="0" smtClean="0">
                        <a:latin typeface="Cambria Math" panose="02040503050406030204" pitchFamily="18" charset="0"/>
                        <a:ea typeface="黑体" panose="02010609060101010101" pitchFamily="49" charset="-122"/>
                        <a:cs typeface="Times New Roman" panose="02020603050405020304" pitchFamily="18" charset="0"/>
                      </a:rPr>
                      <m:t>𝜀</m:t>
                    </m:r>
                  </m:oMath>
                </a14:m>
                <a:r>
                  <a:rPr lang="zh-CN" altLang="en-US" sz="2000" dirty="0">
                    <a:ea typeface="黑体" panose="02010609060101010101" pitchFamily="49" charset="-122"/>
                    <a:cs typeface="Times New Roman" panose="02020603050405020304" pitchFamily="18" charset="0"/>
                  </a:rPr>
                  <a:t>为金属丝的轴向应变，</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𝜀</m:t>
                    </m:r>
                  </m:oMath>
                </a14:m>
                <a:r>
                  <a:rPr lang="en-US" altLang="zh-CN" sz="1800" i="1" baseline="-25000" dirty="0">
                    <a:latin typeface="Times New Roman" panose="02020603050405020304" pitchFamily="18" charset="0"/>
                    <a:ea typeface="黑体" panose="02010609060101010101" pitchFamily="49" charset="-122"/>
                    <a:cs typeface="Times New Roman" panose="02020603050405020304" pitchFamily="18" charset="0"/>
                  </a:rPr>
                  <a:t>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为金属丝的径向应变，由材料力学可知，当金属丝受力时，沿轴向伸长，沿径向</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r</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缩短，那么轴向和径向的关系可表示为： </a:t>
                </a:r>
              </a:p>
            </p:txBody>
          </p:sp>
        </mc:Choice>
        <mc:Fallback>
          <p:sp>
            <p:nvSpPr>
              <p:cNvPr id="43" name="矩形 42"/>
              <p:cNvSpPr>
                <a:spLocks noRot="1" noChangeAspect="1" noMove="1" noResize="1" noEditPoints="1" noAdjustHandles="1" noChangeArrowheads="1" noChangeShapeType="1" noTextEdit="1"/>
              </p:cNvSpPr>
              <p:nvPr/>
            </p:nvSpPr>
            <p:spPr>
              <a:xfrm>
                <a:off x="102623" y="5052168"/>
                <a:ext cx="9114816" cy="1418915"/>
              </a:xfrm>
              <a:prstGeom prst="rect">
                <a:avLst/>
              </a:prstGeom>
              <a:blipFill rotWithShape="1">
                <a:blip r:embed="rId9"/>
                <a:stretch>
                  <a:fillRect l="-736" b="-5579"/>
                </a:stretch>
              </a:blipFill>
            </p:spPr>
            <p:txBody>
              <a:bodyPr/>
              <a:lstStyle/>
              <a:p>
                <a:r>
                  <a:rPr lang="zh-CN" altLang="en-US">
                    <a:noFill/>
                  </a:rPr>
                  <a:t> </a:t>
                </a:r>
              </a:p>
            </p:txBody>
          </p:sp>
        </mc:Fallback>
      </mc:AlternateContent>
      <p:graphicFrame>
        <p:nvGraphicFramePr>
          <p:cNvPr id="45" name="对象 2"/>
          <p:cNvGraphicFramePr>
            <a:graphicFrameLocks noChangeAspect="1"/>
          </p:cNvGraphicFramePr>
          <p:nvPr>
            <p:extLst/>
          </p:nvPr>
        </p:nvGraphicFramePr>
        <p:xfrm>
          <a:off x="758961" y="5061896"/>
          <a:ext cx="729372" cy="511312"/>
        </p:xfrm>
        <a:graphic>
          <a:graphicData uri="http://schemas.openxmlformats.org/presentationml/2006/ole">
            <mc:AlternateContent xmlns:mc="http://schemas.openxmlformats.org/markup-compatibility/2006">
              <mc:Choice xmlns:v="urn:schemas-microsoft-com:vml" Requires="v">
                <p:oleObj spid="_x0000_s65565" name="Equation" r:id="rId10" imgW="482810" imgH="393871" progId="Equation.DSMT4">
                  <p:embed/>
                </p:oleObj>
              </mc:Choice>
              <mc:Fallback>
                <p:oleObj name="Equation" r:id="rId10" imgW="482810" imgH="39387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961" y="5061896"/>
                        <a:ext cx="729372" cy="511312"/>
                      </a:xfrm>
                      <a:prstGeom prst="rect">
                        <a:avLst/>
                      </a:prstGeom>
                      <a:noFill/>
                      <a:ln>
                        <a:noFill/>
                      </a:ln>
                      <a:extLst/>
                    </p:spPr>
                  </p:pic>
                </p:oleObj>
              </mc:Fallback>
            </mc:AlternateContent>
          </a:graphicData>
        </a:graphic>
      </p:graphicFrame>
      <p:graphicFrame>
        <p:nvGraphicFramePr>
          <p:cNvPr id="46" name="对象 10"/>
          <p:cNvGraphicFramePr>
            <a:graphicFrameLocks noChangeAspect="1"/>
          </p:cNvGraphicFramePr>
          <p:nvPr>
            <p:extLst/>
          </p:nvPr>
        </p:nvGraphicFramePr>
        <p:xfrm>
          <a:off x="1727123" y="5061896"/>
          <a:ext cx="679450" cy="536575"/>
        </p:xfrm>
        <a:graphic>
          <a:graphicData uri="http://schemas.openxmlformats.org/presentationml/2006/ole">
            <mc:AlternateContent xmlns:mc="http://schemas.openxmlformats.org/markup-compatibility/2006">
              <mc:Choice xmlns:v="urn:schemas-microsoft-com:vml" Requires="v">
                <p:oleObj spid="_x0000_s65566" name="Equation" r:id="rId12" imgW="495085" imgH="393529" progId="Equation.DSMT4">
                  <p:embed/>
                </p:oleObj>
              </mc:Choice>
              <mc:Fallback>
                <p:oleObj name="Equation" r:id="rId12" imgW="495085"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7123" y="5061896"/>
                        <a:ext cx="67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对象 46"/>
          <p:cNvGraphicFramePr>
            <a:graphicFrameLocks noChangeAspect="1"/>
          </p:cNvGraphicFramePr>
          <p:nvPr>
            <p:extLst/>
          </p:nvPr>
        </p:nvGraphicFramePr>
        <p:xfrm>
          <a:off x="3365769" y="6039849"/>
          <a:ext cx="1096347" cy="404805"/>
        </p:xfrm>
        <a:graphic>
          <a:graphicData uri="http://schemas.openxmlformats.org/presentationml/2006/ole">
            <mc:AlternateContent xmlns:mc="http://schemas.openxmlformats.org/markup-compatibility/2006">
              <mc:Choice xmlns:v="urn:schemas-microsoft-com:vml" Requires="v">
                <p:oleObj spid="_x0000_s65567" name="Equation" r:id="rId14" imgW="622570" imgH="228699" progId="Equation.DSMT4">
                  <p:embed/>
                </p:oleObj>
              </mc:Choice>
              <mc:Fallback>
                <p:oleObj name="Equation" r:id="rId14" imgW="622570" imgH="22869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5769" y="6039849"/>
                        <a:ext cx="1096347" cy="404805"/>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5856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矩形 3"/>
              <p:cNvSpPr/>
              <p:nvPr/>
            </p:nvSpPr>
            <p:spPr>
              <a:xfrm>
                <a:off x="398834" y="815246"/>
                <a:ext cx="9144000" cy="507831"/>
              </a:xfrm>
              <a:prstGeom prst="rect">
                <a:avLst/>
              </a:prstGeom>
            </p:spPr>
            <p:txBody>
              <a:bodyPr wrap="square">
                <a:spAutoFit/>
              </a:bodyPr>
              <a:lstStyle/>
              <a:p>
                <a:pPr>
                  <a:lnSpc>
                    <a:spcPct val="150000"/>
                  </a:lnSpc>
                </a:pPr>
                <a:r>
                  <a:rPr lang="zh-CN" altLang="en-US" kern="100" dirty="0">
                    <a:latin typeface="黑体" panose="02010609060101010101" pitchFamily="49" charset="-122"/>
                    <a:ea typeface="黑体" panose="02010609060101010101" pitchFamily="49" charset="-122"/>
                    <a:cs typeface="Times New Roman" panose="02020603050405020304" pitchFamily="18" charset="0"/>
                  </a:rPr>
                  <a:t>其中</a:t>
                </a:r>
                <a14:m>
                  <m:oMath xmlns:m="http://schemas.openxmlformats.org/officeDocument/2006/math">
                    <m:r>
                      <a:rPr lang="zh-CN" altLang="en-US" i="1" kern="100" dirty="0" smtClean="0">
                        <a:latin typeface="Cambria Math" panose="02040503050406030204" pitchFamily="18" charset="0"/>
                        <a:ea typeface="黑体" panose="02010609060101010101" pitchFamily="49" charset="-122"/>
                        <a:cs typeface="Times New Roman" panose="02020603050405020304" pitchFamily="18" charset="0"/>
                      </a:rPr>
                      <m:t>𝜇</m:t>
                    </m:r>
                  </m:oMath>
                </a14:m>
                <a:r>
                  <a:rPr lang="zh-CN" altLang="en-US" kern="100" dirty="0">
                    <a:latin typeface="黑体" panose="02010609060101010101" pitchFamily="49" charset="-122"/>
                    <a:ea typeface="黑体" panose="02010609060101010101" pitchFamily="49" charset="-122"/>
                    <a:cs typeface="Times New Roman" panose="02020603050405020304" pitchFamily="18" charset="0"/>
                  </a:rPr>
                  <a:t>为泊松分布，则公式可转换为</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en-US" dirty="0">
                  <a:latin typeface="黑体" panose="02010609060101010101" pitchFamily="49" charset="-122"/>
                  <a:ea typeface="黑体" panose="02010609060101010101" pitchFamily="49"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398834" y="815246"/>
                <a:ext cx="9144000" cy="507831"/>
              </a:xfrm>
              <a:prstGeom prst="rect">
                <a:avLst/>
              </a:prstGeom>
              <a:blipFill>
                <a:blip r:embed="rId4"/>
                <a:stretch>
                  <a:fillRect l="-533" b="-602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nvPr>
        </p:nvGraphicFramePr>
        <p:xfrm>
          <a:off x="787105" y="1670114"/>
          <a:ext cx="1903750" cy="611423"/>
        </p:xfrm>
        <a:graphic>
          <a:graphicData uri="http://schemas.openxmlformats.org/presentationml/2006/ole">
            <mc:AlternateContent xmlns:mc="http://schemas.openxmlformats.org/markup-compatibility/2006">
              <mc:Choice xmlns:v="urn:schemas-microsoft-com:vml" Requires="v">
                <p:oleObj spid="_x0000_s66582" name="Equation" r:id="rId5" imgW="1308668" imgH="419282" progId="Equation.DSMT4">
                  <p:embed/>
                </p:oleObj>
              </mc:Choice>
              <mc:Fallback>
                <p:oleObj name="Equation" r:id="rId5" imgW="1308668" imgH="41928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105" y="1670114"/>
                        <a:ext cx="1903750" cy="611423"/>
                      </a:xfrm>
                      <a:prstGeom prst="rect">
                        <a:avLst/>
                      </a:prstGeom>
                      <a:solidFill>
                        <a:srgbClr val="92D050"/>
                      </a:solidFill>
                    </p:spPr>
                  </p:pic>
                </p:oleObj>
              </mc:Fallback>
            </mc:AlternateContent>
          </a:graphicData>
        </a:graphic>
      </p:graphicFrame>
      <p:graphicFrame>
        <p:nvGraphicFramePr>
          <p:cNvPr id="8" name="对象 7"/>
          <p:cNvGraphicFramePr>
            <a:graphicFrameLocks noChangeAspect="1"/>
          </p:cNvGraphicFramePr>
          <p:nvPr>
            <p:extLst/>
          </p:nvPr>
        </p:nvGraphicFramePr>
        <p:xfrm>
          <a:off x="4760532" y="1581899"/>
          <a:ext cx="3439886" cy="699638"/>
        </p:xfrm>
        <a:graphic>
          <a:graphicData uri="http://schemas.openxmlformats.org/presentationml/2006/ole">
            <mc:AlternateContent xmlns:mc="http://schemas.openxmlformats.org/markup-compatibility/2006">
              <mc:Choice xmlns:v="urn:schemas-microsoft-com:vml" Requires="v">
                <p:oleObj spid="_x0000_s66583" name="Equation" r:id="rId7" imgW="2247900" imgH="457200" progId="Equation.DSMT4">
                  <p:embed/>
                </p:oleObj>
              </mc:Choice>
              <mc:Fallback>
                <p:oleObj name="Equation" r:id="rId7" imgW="22479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532" y="1581899"/>
                        <a:ext cx="3439886" cy="699638"/>
                      </a:xfrm>
                      <a:prstGeom prst="rect">
                        <a:avLst/>
                      </a:prstGeom>
                      <a:solidFill>
                        <a:srgbClr val="92D050"/>
                      </a:solidFill>
                    </p:spPr>
                  </p:pic>
                </p:oleObj>
              </mc:Fallback>
            </mc:AlternateContent>
          </a:graphicData>
        </a:graphic>
      </p:graphicFrame>
      <p:sp>
        <p:nvSpPr>
          <p:cNvPr id="10" name="右箭头 9"/>
          <p:cNvSpPr/>
          <p:nvPr/>
        </p:nvSpPr>
        <p:spPr>
          <a:xfrm>
            <a:off x="3139602" y="1742028"/>
            <a:ext cx="1172182" cy="379379"/>
          </a:xfrm>
          <a:prstGeom prst="rightArrow">
            <a:avLst>
              <a:gd name="adj1" fmla="val 50000"/>
              <a:gd name="adj2" fmla="val 119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98834" y="2775567"/>
            <a:ext cx="8501974" cy="1286250"/>
          </a:xfrm>
          <a:prstGeom prst="rect">
            <a:avLst/>
          </a:prstGeom>
        </p:spPr>
        <p:txBody>
          <a:bodyPr wrap="square">
            <a:spAutoFit/>
          </a:bodyPr>
          <a:lstStyle/>
          <a:p>
            <a:pPr algn="just">
              <a:lnSpc>
                <a:spcPct val="150000"/>
              </a:lnSpc>
            </a:pP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我们称</a:t>
            </a:r>
            <a:r>
              <a:rPr lang="en-US" altLang="zh-CN" sz="1800" i="1" kern="100" dirty="0">
                <a:ea typeface="黑体" panose="02010609060101010101" pitchFamily="49" charset="-122"/>
                <a:cs typeface="Times New Roman" panose="02020603050405020304" pitchFamily="18" charset="0"/>
              </a:rPr>
              <a:t>K</a:t>
            </a:r>
            <a:r>
              <a:rPr lang="en-US" altLang="zh-CN" sz="1800" i="1" kern="100" baseline="-25000" dirty="0">
                <a:ea typeface="黑体" panose="02010609060101010101" pitchFamily="49" charset="-122"/>
                <a:cs typeface="Times New Roman" panose="02020603050405020304" pitchFamily="18" charset="0"/>
              </a:rPr>
              <a:t>S</a:t>
            </a: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为金属丝的灵敏系数。灵敏系数受两个方面影响：一是受力后材料几何尺寸的变化，即      ；另一个是受力后材料电阻率发生的改变，即       。大量实验证明，在金属拉伸极限内，电阻的相对变化与应变成正比，即</a:t>
            </a:r>
            <a:r>
              <a:rPr lang="en-US" altLang="zh-CN" sz="1800" i="1" kern="100" dirty="0">
                <a:ea typeface="黑体" panose="02010609060101010101" pitchFamily="49" charset="-122"/>
                <a:cs typeface="Times New Roman" panose="02020603050405020304" pitchFamily="18" charset="0"/>
              </a:rPr>
              <a:t>K</a:t>
            </a:r>
            <a:r>
              <a:rPr lang="en-US" altLang="zh-CN" sz="1800" i="1" kern="100" baseline="-25000" dirty="0">
                <a:ea typeface="黑体" panose="02010609060101010101" pitchFamily="49" charset="-122"/>
                <a:cs typeface="Times New Roman" panose="02020603050405020304" pitchFamily="18" charset="0"/>
              </a:rPr>
              <a:t>S</a:t>
            </a: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为常数。</a:t>
            </a:r>
          </a:p>
        </p:txBody>
      </p:sp>
      <p:graphicFrame>
        <p:nvGraphicFramePr>
          <p:cNvPr id="13" name="对象 12"/>
          <p:cNvGraphicFramePr>
            <a:graphicFrameLocks noChangeAspect="1"/>
          </p:cNvGraphicFramePr>
          <p:nvPr>
            <p:extLst/>
          </p:nvPr>
        </p:nvGraphicFramePr>
        <p:xfrm>
          <a:off x="1908018" y="3289339"/>
          <a:ext cx="685979" cy="330740"/>
        </p:xfrm>
        <a:graphic>
          <a:graphicData uri="http://schemas.openxmlformats.org/presentationml/2006/ole">
            <mc:AlternateContent xmlns:mc="http://schemas.openxmlformats.org/markup-compatibility/2006">
              <mc:Choice xmlns:v="urn:schemas-microsoft-com:vml" Requires="v">
                <p:oleObj spid="_x0000_s66584" name="Equation" r:id="rId9" imgW="533169" imgH="253890" progId="Equation.DSMT4">
                  <p:embed/>
                </p:oleObj>
              </mc:Choice>
              <mc:Fallback>
                <p:oleObj name="Equation" r:id="rId9" imgW="53316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8018" y="3289339"/>
                        <a:ext cx="685979" cy="330740"/>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nvPr>
        </p:nvGraphicFramePr>
        <p:xfrm>
          <a:off x="7350822" y="3199679"/>
          <a:ext cx="684225" cy="510059"/>
        </p:xfrm>
        <a:graphic>
          <a:graphicData uri="http://schemas.openxmlformats.org/presentationml/2006/ole">
            <mc:AlternateContent xmlns:mc="http://schemas.openxmlformats.org/markup-compatibility/2006">
              <mc:Choice xmlns:v="urn:schemas-microsoft-com:vml" Requires="v">
                <p:oleObj spid="_x0000_s66585" name="Equation" r:id="rId11" imgW="609600" imgH="457200" progId="Equation.DSMT4">
                  <p:embed/>
                </p:oleObj>
              </mc:Choice>
              <mc:Fallback>
                <p:oleObj name="Equation" r:id="rId11" imgW="6096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0822" y="3199679"/>
                        <a:ext cx="684225" cy="510059"/>
                      </a:xfrm>
                      <a:prstGeom prst="rect">
                        <a:avLst/>
                      </a:prstGeom>
                      <a:noFill/>
                    </p:spPr>
                  </p:pic>
                </p:oleObj>
              </mc:Fallback>
            </mc:AlternateContent>
          </a:graphicData>
        </a:graphic>
      </p:graphicFrame>
      <p:pic>
        <p:nvPicPr>
          <p:cNvPr id="23563" name="Picture 11" descr="新建 Microsoft Visio 绘图"/>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834" y="4409351"/>
            <a:ext cx="2000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新建 Microsoft Visio 绘图"/>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0024" y="4206389"/>
            <a:ext cx="2756089" cy="184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新建 Microsoft Visio 绘图"/>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7349" y="4577422"/>
            <a:ext cx="3526946" cy="126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1"/>
          <p:cNvSpPr txBox="1">
            <a:spLocks noChangeArrowheads="1"/>
          </p:cNvSpPr>
          <p:nvPr/>
        </p:nvSpPr>
        <p:spPr>
          <a:xfrm>
            <a:off x="3406541" y="6371533"/>
            <a:ext cx="2180808"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应变式传感器应用种类</a:t>
            </a:r>
          </a:p>
        </p:txBody>
      </p:sp>
    </p:spTree>
    <p:extLst>
      <p:ext uri="{BB962C8B-B14F-4D97-AF65-F5344CB8AC3E}">
        <p14:creationId xmlns:p14="http://schemas.microsoft.com/office/powerpoint/2010/main" val="2169187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0" y="786287"/>
            <a:ext cx="9228915" cy="299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algn="just">
              <a:lnSpc>
                <a:spcPct val="150000"/>
              </a:lnSpc>
              <a:buClr>
                <a:srgbClr val="002060"/>
              </a:buClr>
            </a:pPr>
            <a:r>
              <a:rPr lang="zh-CN" altLang="en-US" sz="2000" kern="0" dirty="0">
                <a:solidFill>
                  <a:srgbClr val="C00000"/>
                </a:solidFill>
                <a:latin typeface="黑体" panose="02010609060101010101" pitchFamily="49" charset="-122"/>
                <a:ea typeface="黑体" panose="02010609060101010101" pitchFamily="49" charset="-122"/>
              </a:rPr>
              <a:t>电感式传感器</a:t>
            </a:r>
            <a:r>
              <a:rPr lang="zh-CN" altLang="en-US" sz="2000" kern="0" dirty="0">
                <a:latin typeface="黑体" panose="02010609060101010101" pitchFamily="49" charset="-122"/>
                <a:ea typeface="黑体" panose="02010609060101010101" pitchFamily="49" charset="-122"/>
              </a:rPr>
              <a:t>是利用线圈自感或互感系数的变化来实现非电量电测的一种装置。利用电感式传感器，能对</a:t>
            </a:r>
            <a:r>
              <a:rPr lang="zh-CN" altLang="en-US" sz="2000" kern="0" dirty="0">
                <a:solidFill>
                  <a:srgbClr val="C00000"/>
                </a:solidFill>
                <a:latin typeface="黑体" panose="02010609060101010101" pitchFamily="49" charset="-122"/>
                <a:ea typeface="黑体" panose="02010609060101010101" pitchFamily="49" charset="-122"/>
              </a:rPr>
              <a:t>位移、压力、振动、应变、流量</a:t>
            </a:r>
            <a:r>
              <a:rPr lang="zh-CN" altLang="en-US" sz="2000" kern="0" dirty="0">
                <a:latin typeface="黑体" panose="02010609060101010101" pitchFamily="49" charset="-122"/>
                <a:ea typeface="黑体" panose="02010609060101010101" pitchFamily="49" charset="-122"/>
              </a:rPr>
              <a:t>等参数进行测量。</a:t>
            </a:r>
            <a:endParaRPr lang="en-US" altLang="zh-CN" sz="2000" kern="0" dirty="0">
              <a:latin typeface="黑体" panose="02010609060101010101" pitchFamily="49" charset="-122"/>
              <a:ea typeface="黑体" panose="02010609060101010101" pitchFamily="49" charset="-122"/>
            </a:endParaRP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它具有结构简单、灵敏度高、输出功率大、输出阻抗小、抗干扰能力强及测量精度高等一系列优点，因此在机电控制系统中得到广泛的应用。它的主要缺点是响应较慢，不宜于快速动态测量。</a:t>
            </a: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电感式传感器种类很多，根据感知原理可分为</a:t>
            </a:r>
            <a:r>
              <a:rPr lang="zh-CN" altLang="en-US" sz="2000" kern="0" dirty="0">
                <a:solidFill>
                  <a:srgbClr val="C00000"/>
                </a:solidFill>
                <a:latin typeface="黑体" panose="02010609060101010101" pitchFamily="49" charset="-122"/>
                <a:ea typeface="黑体" panose="02010609060101010101" pitchFamily="49" charset="-122"/>
              </a:rPr>
              <a:t>自感式、互感式和电涡流式</a:t>
            </a:r>
            <a:r>
              <a:rPr lang="zh-CN" altLang="en-US" sz="2000" kern="0" dirty="0">
                <a:latin typeface="黑体" panose="02010609060101010101" pitchFamily="49" charset="-122"/>
                <a:ea typeface="黑体" panose="02010609060101010101" pitchFamily="49" charset="-122"/>
              </a:rPr>
              <a:t>等。 </a:t>
            </a:r>
          </a:p>
        </p:txBody>
      </p:sp>
      <p:pic>
        <p:nvPicPr>
          <p:cNvPr id="24580"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3" y="4002831"/>
            <a:ext cx="30765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3。1"/>
          <p:cNvPicPr preferRelativeResize="0">
            <a:picLocks noRo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84" y="4226566"/>
            <a:ext cx="4460234" cy="1707306"/>
          </a:xfrm>
          <a:prstGeom prst="rect">
            <a:avLst/>
          </a:prstGeom>
          <a:solidFill>
            <a:schemeClr val="accent1">
              <a:lumMod val="20000"/>
              <a:lumOff val="80000"/>
            </a:schemeClr>
          </a:solidFill>
          <a:ln>
            <a:noFill/>
          </a:ln>
        </p:spPr>
      </p:pic>
      <p:sp>
        <p:nvSpPr>
          <p:cNvPr id="12" name="Rectangle 11"/>
          <p:cNvSpPr txBox="1">
            <a:spLocks noChangeArrowheads="1"/>
          </p:cNvSpPr>
          <p:nvPr/>
        </p:nvSpPr>
        <p:spPr>
          <a:xfrm>
            <a:off x="1689225" y="6376378"/>
            <a:ext cx="1588997"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自感式传感器</a:t>
            </a:r>
          </a:p>
        </p:txBody>
      </p:sp>
      <p:sp>
        <p:nvSpPr>
          <p:cNvPr id="13" name="Rectangle 11"/>
          <p:cNvSpPr txBox="1">
            <a:spLocks noChangeArrowheads="1"/>
          </p:cNvSpPr>
          <p:nvPr/>
        </p:nvSpPr>
        <p:spPr>
          <a:xfrm>
            <a:off x="6559732" y="6376378"/>
            <a:ext cx="1588997"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电涡流式传感器</a:t>
            </a:r>
          </a:p>
        </p:txBody>
      </p:sp>
    </p:spTree>
    <p:extLst>
      <p:ext uri="{BB962C8B-B14F-4D97-AF65-F5344CB8AC3E}">
        <p14:creationId xmlns:p14="http://schemas.microsoft.com/office/powerpoint/2010/main" val="113687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361545" y="937531"/>
            <a:ext cx="8229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just" eaLnBrk="0" hangingPunct="0"/>
            <a:r>
              <a:rPr kumimoji="0" lang="zh-CN" altLang="en-US" sz="1600" b="1" dirty="0">
                <a:solidFill>
                  <a:srgbClr val="000099"/>
                </a:solidFill>
                <a:ea typeface="幼圆" charset="0"/>
                <a:cs typeface="幼圆" charset="0"/>
              </a:rPr>
              <a:t>自感传感器的基本工作原理演示</a:t>
            </a:r>
          </a:p>
        </p:txBody>
      </p:sp>
      <p:graphicFrame>
        <p:nvGraphicFramePr>
          <p:cNvPr id="14" name="Object 11"/>
          <p:cNvGraphicFramePr>
            <a:graphicFrameLocks noChangeAspect="1"/>
          </p:cNvGraphicFramePr>
          <p:nvPr>
            <p:extLst/>
          </p:nvPr>
        </p:nvGraphicFramePr>
        <p:xfrm>
          <a:off x="111292" y="1759774"/>
          <a:ext cx="4548257" cy="2949958"/>
        </p:xfrm>
        <a:graphic>
          <a:graphicData uri="http://schemas.openxmlformats.org/presentationml/2006/ole">
            <mc:AlternateContent xmlns:mc="http://schemas.openxmlformats.org/markup-compatibility/2006">
              <mc:Choice xmlns:v="urn:schemas-microsoft-com:vml" Requires="v">
                <p:oleObj spid="_x0000_s67596" name="图片" r:id="rId4" imgW="3196354" imgH="2071561" progId="Word.Picture.8">
                  <p:embed/>
                </p:oleObj>
              </mc:Choice>
              <mc:Fallback>
                <p:oleObj name="图片" r:id="rId4" imgW="3196354" imgH="207156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6519" b="13364"/>
                      <a:stretch>
                        <a:fillRect/>
                      </a:stretch>
                    </p:blipFill>
                    <p:spPr bwMode="auto">
                      <a:xfrm>
                        <a:off x="111292" y="1759774"/>
                        <a:ext cx="4548257" cy="2949958"/>
                      </a:xfrm>
                      <a:prstGeom prst="rect">
                        <a:avLst/>
                      </a:prstGeom>
                      <a:solidFill>
                        <a:schemeClr val="accent1">
                          <a:lumMod val="20000"/>
                          <a:lumOff val="80000"/>
                        </a:schemeClr>
                      </a:solidFill>
                      <a:ln>
                        <a:noFill/>
                      </a:ln>
                      <a:extLst/>
                    </p:spPr>
                  </p:pic>
                </p:oleObj>
              </mc:Fallback>
            </mc:AlternateContent>
          </a:graphicData>
        </a:graphic>
      </p:graphicFrame>
      <p:sp>
        <p:nvSpPr>
          <p:cNvPr id="15" name="Rectangle 4"/>
          <p:cNvSpPr txBox="1">
            <a:spLocks noChangeArrowheads="1"/>
          </p:cNvSpPr>
          <p:nvPr/>
        </p:nvSpPr>
        <p:spPr bwMode="auto">
          <a:xfrm>
            <a:off x="309181" y="5491968"/>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ctr" eaLnBrk="0" hangingPunct="0">
              <a:lnSpc>
                <a:spcPct val="90000"/>
              </a:lnSpc>
              <a:spcBef>
                <a:spcPct val="20000"/>
              </a:spcBef>
              <a:buClr>
                <a:srgbClr val="000099"/>
              </a:buClr>
              <a:buSzPct val="80000"/>
              <a:buFont typeface="Wingdings" charset="0"/>
              <a:buNone/>
            </a:pPr>
            <a:r>
              <a:rPr kumimoji="0" lang="en-US" altLang="zh-CN" sz="3200" b="1" dirty="0">
                <a:solidFill>
                  <a:srgbClr val="FF0000"/>
                </a:solidFill>
                <a:latin typeface="DotumChe" charset="0"/>
                <a:ea typeface="DotumChe" charset="0"/>
                <a:cs typeface="DotumChe" charset="0"/>
              </a:rPr>
              <a:t>☞ </a:t>
            </a:r>
            <a:r>
              <a:rPr kumimoji="0" lang="zh-CN" altLang="en-US" sz="2800" b="1" dirty="0">
                <a:solidFill>
                  <a:srgbClr val="FF3300"/>
                </a:solidFill>
                <a:latin typeface="Arial Black" charset="0"/>
                <a:ea typeface="黑体" charset="0"/>
                <a:cs typeface="黑体" charset="0"/>
              </a:rPr>
              <a:t>气隙变小，电感变大，电流变小</a:t>
            </a:r>
          </a:p>
        </p:txBody>
      </p:sp>
      <p:grpSp>
        <p:nvGrpSpPr>
          <p:cNvPr id="16" name="组合 15"/>
          <p:cNvGrpSpPr/>
          <p:nvPr/>
        </p:nvGrpSpPr>
        <p:grpSpPr>
          <a:xfrm>
            <a:off x="4798981" y="2062634"/>
            <a:ext cx="4179649" cy="2013256"/>
            <a:chOff x="1948776" y="1919592"/>
            <a:chExt cx="5562600" cy="2133600"/>
          </a:xfrm>
        </p:grpSpPr>
        <p:graphicFrame>
          <p:nvGraphicFramePr>
            <p:cNvPr id="17" name="Object 2"/>
            <p:cNvGraphicFramePr>
              <a:graphicFrameLocks noChangeAspect="1"/>
            </p:cNvGraphicFramePr>
            <p:nvPr>
              <p:extLst/>
            </p:nvPr>
          </p:nvGraphicFramePr>
          <p:xfrm>
            <a:off x="2740939" y="1991030"/>
            <a:ext cx="1812925" cy="1419225"/>
          </p:xfrm>
          <a:graphic>
            <a:graphicData uri="http://schemas.openxmlformats.org/presentationml/2006/ole">
              <mc:AlternateContent xmlns:mc="http://schemas.openxmlformats.org/markup-compatibility/2006">
                <mc:Choice xmlns:v="urn:schemas-microsoft-com:vml" Requires="v">
                  <p:oleObj spid="_x0000_s67597" name="公式" r:id="rId6" imgW="583947" imgH="457002" progId="Equation.3">
                    <p:embed/>
                  </p:oleObj>
                </mc:Choice>
                <mc:Fallback>
                  <p:oleObj name="公式" r:id="rId6" imgW="583947" imgH="4570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939" y="1991030"/>
                          <a:ext cx="1812925"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8" name="Group 10"/>
            <p:cNvGrpSpPr>
              <a:grpSpLocks/>
            </p:cNvGrpSpPr>
            <p:nvPr/>
          </p:nvGrpSpPr>
          <p:grpSpPr bwMode="auto">
            <a:xfrm>
              <a:off x="1948776" y="1919592"/>
              <a:ext cx="5562600" cy="2133600"/>
              <a:chOff x="3107" y="1797"/>
              <a:chExt cx="2473" cy="1026"/>
            </a:xfrm>
          </p:grpSpPr>
          <p:sp>
            <p:nvSpPr>
              <p:cNvPr id="19" name="Rectangle 11"/>
              <p:cNvSpPr>
                <a:spLocks noChangeArrowheads="1"/>
              </p:cNvSpPr>
              <p:nvPr/>
            </p:nvSpPr>
            <p:spPr bwMode="auto">
              <a:xfrm>
                <a:off x="3107" y="2523"/>
                <a:ext cx="84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线圈自感</a:t>
                </a:r>
              </a:p>
            </p:txBody>
          </p:sp>
          <p:sp>
            <p:nvSpPr>
              <p:cNvPr id="20" name="Rectangle 12"/>
              <p:cNvSpPr>
                <a:spLocks noChangeArrowheads="1"/>
              </p:cNvSpPr>
              <p:nvPr/>
            </p:nvSpPr>
            <p:spPr bwMode="auto">
              <a:xfrm>
                <a:off x="4740" y="1797"/>
                <a:ext cx="84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线圈匝数</a:t>
                </a:r>
              </a:p>
            </p:txBody>
          </p:sp>
          <p:sp>
            <p:nvSpPr>
              <p:cNvPr id="21" name="Rectangle 13"/>
              <p:cNvSpPr>
                <a:spLocks noChangeArrowheads="1"/>
              </p:cNvSpPr>
              <p:nvPr/>
            </p:nvSpPr>
            <p:spPr bwMode="auto">
              <a:xfrm>
                <a:off x="4558" y="2523"/>
                <a:ext cx="102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磁路总磁阻</a:t>
                </a:r>
              </a:p>
            </p:txBody>
          </p:sp>
          <p:sp>
            <p:nvSpPr>
              <p:cNvPr id="22" name="Line 14"/>
              <p:cNvSpPr>
                <a:spLocks noChangeShapeType="1"/>
              </p:cNvSpPr>
              <p:nvPr/>
            </p:nvSpPr>
            <p:spPr bwMode="auto">
              <a:xfrm flipH="1">
                <a:off x="4513" y="2160"/>
                <a:ext cx="545"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3" name="Line 15"/>
              <p:cNvSpPr>
                <a:spLocks noChangeShapeType="1"/>
              </p:cNvSpPr>
              <p:nvPr/>
            </p:nvSpPr>
            <p:spPr bwMode="auto">
              <a:xfrm flipH="1">
                <a:off x="4558" y="2432"/>
                <a:ext cx="545"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4" name="Line 16"/>
              <p:cNvSpPr>
                <a:spLocks noChangeShapeType="1"/>
              </p:cNvSpPr>
              <p:nvPr/>
            </p:nvSpPr>
            <p:spPr bwMode="auto">
              <a:xfrm flipH="1" flipV="1">
                <a:off x="3742" y="2296"/>
                <a:ext cx="1" cy="227"/>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5" name="Line 17"/>
              <p:cNvSpPr>
                <a:spLocks noChangeShapeType="1"/>
              </p:cNvSpPr>
              <p:nvPr/>
            </p:nvSpPr>
            <p:spPr bwMode="auto">
              <a:xfrm>
                <a:off x="5103" y="2432"/>
                <a:ext cx="0" cy="9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6" name="Line 18"/>
              <p:cNvSpPr>
                <a:spLocks noChangeShapeType="1"/>
              </p:cNvSpPr>
              <p:nvPr/>
            </p:nvSpPr>
            <p:spPr bwMode="auto">
              <a:xfrm flipV="1">
                <a:off x="5057" y="2024"/>
                <a:ext cx="0" cy="1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grpSp>
      </p:grpSp>
    </p:spTree>
    <p:extLst>
      <p:ext uri="{BB962C8B-B14F-4D97-AF65-F5344CB8AC3E}">
        <p14:creationId xmlns:p14="http://schemas.microsoft.com/office/powerpoint/2010/main" val="102087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31" name="Rectangle 4"/>
          <p:cNvSpPr>
            <a:spLocks noChangeArrowheads="1"/>
          </p:cNvSpPr>
          <p:nvPr/>
        </p:nvSpPr>
        <p:spPr bwMode="auto">
          <a:xfrm>
            <a:off x="227784" y="2924944"/>
            <a:ext cx="4052934" cy="2862322"/>
          </a:xfrm>
          <a:prstGeom prst="rect">
            <a:avLst/>
          </a:prstGeom>
          <a:noFill/>
          <a:ln w="9525">
            <a:solidFill>
              <a:srgbClr val="0000C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50000"/>
              </a:spcBef>
            </a:pPr>
            <a:r>
              <a:rPr kumimoji="1" lang="zh-CN" altLang="en-US" b="1" dirty="0">
                <a:latin typeface="宋体" charset="0"/>
              </a:rPr>
              <a:t>式中： </a:t>
            </a:r>
          </a:p>
          <a:p>
            <a:pPr>
              <a:spcBef>
                <a:spcPct val="50000"/>
              </a:spcBef>
            </a:pPr>
            <a:r>
              <a:rPr kumimoji="1" lang="en-US" altLang="zh-CN" b="1" dirty="0">
                <a:latin typeface="宋体" charset="0"/>
              </a:rPr>
              <a:t>L</a:t>
            </a:r>
            <a:r>
              <a:rPr kumimoji="1" lang="en-US" altLang="zh-CN" b="1" baseline="-25000" dirty="0">
                <a:latin typeface="宋体" charset="0"/>
              </a:rPr>
              <a:t>i </a:t>
            </a:r>
            <a:r>
              <a:rPr kumimoji="1" lang="en-US" altLang="zh-CN" b="1" dirty="0">
                <a:latin typeface="宋体" charset="0"/>
              </a:rPr>
              <a:t>——</a:t>
            </a:r>
            <a:r>
              <a:rPr kumimoji="1" lang="zh-CN" altLang="en-US" b="1" dirty="0">
                <a:latin typeface="宋体" charset="0"/>
              </a:rPr>
              <a:t>各段导磁体的长度； </a:t>
            </a:r>
          </a:p>
          <a:p>
            <a:pPr>
              <a:spcBef>
                <a:spcPct val="50000"/>
              </a:spcBef>
            </a:pPr>
            <a:r>
              <a:rPr kumimoji="1" lang="en-US" altLang="zh-CN" b="1" dirty="0" err="1">
                <a:latin typeface="宋体" charset="0"/>
              </a:rPr>
              <a:t>μ</a:t>
            </a:r>
            <a:r>
              <a:rPr kumimoji="1" lang="en-US" altLang="zh-CN" b="1" baseline="-25000" dirty="0" err="1">
                <a:latin typeface="宋体" charset="0"/>
              </a:rPr>
              <a:t>i</a:t>
            </a:r>
            <a:r>
              <a:rPr kumimoji="1" lang="en-US" altLang="zh-CN" b="1" dirty="0">
                <a:latin typeface="宋体" charset="0"/>
              </a:rPr>
              <a:t>——</a:t>
            </a:r>
            <a:r>
              <a:rPr kumimoji="1" lang="zh-CN" altLang="en-US" b="1" dirty="0">
                <a:latin typeface="宋体" charset="0"/>
              </a:rPr>
              <a:t>各段导磁体的导磁率； </a:t>
            </a:r>
          </a:p>
          <a:p>
            <a:pPr>
              <a:spcBef>
                <a:spcPct val="50000"/>
              </a:spcBef>
            </a:pPr>
            <a:r>
              <a:rPr kumimoji="1" lang="en-US" altLang="zh-CN" b="1" dirty="0">
                <a:latin typeface="宋体" charset="0"/>
              </a:rPr>
              <a:t>S</a:t>
            </a:r>
            <a:r>
              <a:rPr kumimoji="1" lang="en-US" altLang="zh-CN" b="1" baseline="-25000" dirty="0">
                <a:latin typeface="宋体" charset="0"/>
              </a:rPr>
              <a:t>i  </a:t>
            </a:r>
            <a:r>
              <a:rPr kumimoji="1" lang="en-US" altLang="zh-CN" b="1" dirty="0">
                <a:latin typeface="宋体" charset="0"/>
              </a:rPr>
              <a:t>——</a:t>
            </a:r>
            <a:r>
              <a:rPr kumimoji="1" lang="zh-CN" altLang="en-US" b="1" dirty="0">
                <a:latin typeface="宋体" charset="0"/>
              </a:rPr>
              <a:t>铁芯材料的截面积；</a:t>
            </a:r>
          </a:p>
          <a:p>
            <a:pPr>
              <a:spcBef>
                <a:spcPct val="50000"/>
              </a:spcBef>
            </a:pPr>
            <a:r>
              <a:rPr kumimoji="1" lang="en-US" altLang="zh-CN" b="1" dirty="0">
                <a:latin typeface="宋体" charset="0"/>
              </a:rPr>
              <a:t>δ ——</a:t>
            </a:r>
            <a:r>
              <a:rPr kumimoji="1" lang="zh-CN" altLang="en-US" b="1" dirty="0">
                <a:latin typeface="宋体" charset="0"/>
              </a:rPr>
              <a:t>气隙的厚度；</a:t>
            </a:r>
          </a:p>
          <a:p>
            <a:pPr>
              <a:spcBef>
                <a:spcPct val="50000"/>
              </a:spcBef>
            </a:pPr>
            <a:r>
              <a:rPr kumimoji="1" lang="en-US" altLang="zh-CN" b="1" dirty="0">
                <a:latin typeface="宋体" charset="0"/>
              </a:rPr>
              <a:t>μ</a:t>
            </a:r>
            <a:r>
              <a:rPr kumimoji="1" lang="en-US" altLang="zh-CN" b="1" baseline="-25000" dirty="0">
                <a:latin typeface="宋体" charset="0"/>
              </a:rPr>
              <a:t>0 </a:t>
            </a:r>
            <a:r>
              <a:rPr kumimoji="1" lang="en-US" altLang="zh-CN" b="1" dirty="0">
                <a:latin typeface="宋体" charset="0"/>
              </a:rPr>
              <a:t>——</a:t>
            </a:r>
            <a:r>
              <a:rPr kumimoji="1" lang="zh-CN" altLang="en-US" b="1" dirty="0">
                <a:latin typeface="宋体" charset="0"/>
              </a:rPr>
              <a:t>空气的导磁率；</a:t>
            </a:r>
          </a:p>
          <a:p>
            <a:pPr>
              <a:spcBef>
                <a:spcPct val="50000"/>
              </a:spcBef>
            </a:pPr>
            <a:r>
              <a:rPr kumimoji="1" lang="en-US" altLang="zh-CN" b="1" dirty="0">
                <a:latin typeface="宋体" charset="0"/>
              </a:rPr>
              <a:t>S  ——</a:t>
            </a:r>
            <a:r>
              <a:rPr kumimoji="1" lang="zh-CN" altLang="en-US" b="1" dirty="0">
                <a:latin typeface="宋体" charset="0"/>
              </a:rPr>
              <a:t>空气隙的截面积；</a:t>
            </a:r>
          </a:p>
        </p:txBody>
      </p:sp>
      <p:sp>
        <p:nvSpPr>
          <p:cNvPr id="37" name="Rectangle 2"/>
          <p:cNvSpPr txBox="1">
            <a:spLocks noChangeArrowheads="1"/>
          </p:cNvSpPr>
          <p:nvPr/>
        </p:nvSpPr>
        <p:spPr bwMode="auto">
          <a:xfrm>
            <a:off x="0" y="752455"/>
            <a:ext cx="9289915" cy="1139825"/>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0099"/>
                </a:solidFill>
                <a:latin typeface="+mj-lt"/>
                <a:ea typeface="+mj-ea"/>
                <a:cs typeface="幼圆" charset="0"/>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lnSpc>
                <a:spcPct val="150000"/>
              </a:lnSpc>
            </a:pP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对于变隙式传感器</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因为气隙</a:t>
            </a:r>
            <a:r>
              <a:rPr kumimoji="1" lang="el-GR" altLang="zh-CN" sz="2000" b="0" kern="0" dirty="0">
                <a:latin typeface="Times New Roman" panose="02020603050405020304" pitchFamily="18" charset="0"/>
                <a:ea typeface="黑体" panose="02010609060101010101" pitchFamily="49" charset="-122"/>
                <a:cs typeface="Times New Roman" panose="02020603050405020304" pitchFamily="18" charset="0"/>
              </a:rPr>
              <a:t>δ</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很小</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所以可以认为气隙中的磁场是均匀的。若忽略磁路磁损</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则磁路总磁阻：</a:t>
            </a:r>
          </a:p>
        </p:txBody>
      </p:sp>
      <p:grpSp>
        <p:nvGrpSpPr>
          <p:cNvPr id="41" name="组合 40"/>
          <p:cNvGrpSpPr/>
          <p:nvPr/>
        </p:nvGrpSpPr>
        <p:grpSpPr>
          <a:xfrm>
            <a:off x="1462089" y="1815789"/>
            <a:ext cx="6553200" cy="1150937"/>
            <a:chOff x="1547813" y="1668463"/>
            <a:chExt cx="6553200" cy="1150937"/>
          </a:xfrm>
        </p:grpSpPr>
        <p:graphicFrame>
          <p:nvGraphicFramePr>
            <p:cNvPr id="42" name="Object 2"/>
            <p:cNvGraphicFramePr>
              <a:graphicFrameLocks noChangeAspect="1"/>
            </p:cNvGraphicFramePr>
            <p:nvPr>
              <p:extLst/>
            </p:nvPr>
          </p:nvGraphicFramePr>
          <p:xfrm>
            <a:off x="1547813" y="1806575"/>
            <a:ext cx="3124200" cy="1012825"/>
          </p:xfrm>
          <a:graphic>
            <a:graphicData uri="http://schemas.openxmlformats.org/presentationml/2006/ole">
              <mc:AlternateContent xmlns:mc="http://schemas.openxmlformats.org/markup-compatibility/2006">
                <mc:Choice xmlns:v="urn:schemas-microsoft-com:vml" Requires="v">
                  <p:oleObj spid="_x0000_s68615" name="公式" r:id="rId4" imgW="1371600" imgH="444500" progId="Equation.3">
                    <p:embed/>
                  </p:oleObj>
                </mc:Choice>
                <mc:Fallback>
                  <p:oleObj name="公式" r:id="rId4" imgW="1371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806575"/>
                          <a:ext cx="31242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3" name="Group 8"/>
            <p:cNvGrpSpPr>
              <a:grpSpLocks/>
            </p:cNvGrpSpPr>
            <p:nvPr/>
          </p:nvGrpSpPr>
          <p:grpSpPr bwMode="auto">
            <a:xfrm>
              <a:off x="2339975" y="1668463"/>
              <a:ext cx="5761038" cy="1150937"/>
              <a:chOff x="1927" y="845"/>
              <a:chExt cx="3629" cy="725"/>
            </a:xfrm>
          </p:grpSpPr>
          <p:sp>
            <p:nvSpPr>
              <p:cNvPr id="44" name="Oval 9"/>
              <p:cNvSpPr>
                <a:spLocks noChangeArrowheads="1"/>
              </p:cNvSpPr>
              <p:nvPr/>
            </p:nvSpPr>
            <p:spPr bwMode="auto">
              <a:xfrm>
                <a:off x="1927" y="935"/>
                <a:ext cx="908" cy="635"/>
              </a:xfrm>
              <a:prstGeom prst="ellipse">
                <a:avLst/>
              </a:prstGeom>
              <a:noFill/>
              <a:ln w="19050">
                <a:solidFill>
                  <a:srgbClr val="0000FF"/>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AutoShape 10"/>
              <p:cNvSpPr>
                <a:spLocks/>
              </p:cNvSpPr>
              <p:nvPr/>
            </p:nvSpPr>
            <p:spPr bwMode="auto">
              <a:xfrm>
                <a:off x="3742" y="845"/>
                <a:ext cx="1814" cy="526"/>
              </a:xfrm>
              <a:prstGeom prst="borderCallout2">
                <a:avLst>
                  <a:gd name="adj1" fmla="val 13690"/>
                  <a:gd name="adj2" fmla="val -2648"/>
                  <a:gd name="adj3" fmla="val 13690"/>
                  <a:gd name="adj4" fmla="val -29491"/>
                  <a:gd name="adj5" fmla="val 25856"/>
                  <a:gd name="adj6" fmla="val -57495"/>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b="1">
                    <a:latin typeface="宋体" charset="0"/>
                  </a:rPr>
                  <a:t>R</a:t>
                </a:r>
                <a:r>
                  <a:rPr lang="zh-CN" altLang="en-US" b="1" baseline="-25000">
                    <a:latin typeface="宋体" charset="0"/>
                  </a:rPr>
                  <a:t>空气气隙</a:t>
                </a:r>
                <a:r>
                  <a:rPr lang="en-US" altLang="zh-CN" b="1">
                    <a:latin typeface="宋体" charset="0"/>
                  </a:rPr>
                  <a:t>&gt;&gt;R</a:t>
                </a:r>
                <a:r>
                  <a:rPr lang="zh-CN" altLang="en-US" b="1" baseline="-25000">
                    <a:latin typeface="宋体" charset="0"/>
                  </a:rPr>
                  <a:t>导磁体</a:t>
                </a:r>
              </a:p>
              <a:p>
                <a:pPr algn="ctr"/>
                <a:r>
                  <a:rPr lang="zh-CN" altLang="en-US" b="1">
                    <a:latin typeface="宋体" charset="0"/>
                  </a:rPr>
                  <a:t>忽略导磁体磁阻</a:t>
                </a:r>
              </a:p>
            </p:txBody>
          </p:sp>
        </p:grpSp>
      </p:grpSp>
      <p:grpSp>
        <p:nvGrpSpPr>
          <p:cNvPr id="46" name="Group 11"/>
          <p:cNvGrpSpPr>
            <a:grpSpLocks/>
          </p:cNvGrpSpPr>
          <p:nvPr/>
        </p:nvGrpSpPr>
        <p:grpSpPr bwMode="auto">
          <a:xfrm>
            <a:off x="4939490" y="2966726"/>
            <a:ext cx="3659188" cy="3384550"/>
            <a:chOff x="3243" y="1616"/>
            <a:chExt cx="2335" cy="2268"/>
          </a:xfrm>
        </p:grpSpPr>
        <p:pic>
          <p:nvPicPr>
            <p:cNvPr id="47" name="Picture 6"/>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3243" y="1616"/>
              <a:ext cx="2193"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7"/>
            <p:cNvSpPr>
              <a:spLocks noChangeArrowheads="1"/>
            </p:cNvSpPr>
            <p:nvPr/>
          </p:nvSpPr>
          <p:spPr bwMode="auto">
            <a:xfrm>
              <a:off x="5266" y="3041"/>
              <a:ext cx="31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1"/>
                <a:t>δ</a:t>
              </a:r>
            </a:p>
          </p:txBody>
        </p:sp>
      </p:grpSp>
    </p:spTree>
    <p:extLst>
      <p:ext uri="{BB962C8B-B14F-4D97-AF65-F5344CB8AC3E}">
        <p14:creationId xmlns:p14="http://schemas.microsoft.com/office/powerpoint/2010/main" val="424949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4" name="Rectangle 2"/>
          <p:cNvSpPr txBox="1">
            <a:spLocks noChangeArrowheads="1"/>
          </p:cNvSpPr>
          <p:nvPr/>
        </p:nvSpPr>
        <p:spPr bwMode="auto">
          <a:xfrm>
            <a:off x="159932" y="2251362"/>
            <a:ext cx="82915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495300" indent="-495300"/>
            <a:r>
              <a:rPr lang="zh-CN" altLang="en-US" sz="2000" kern="0" dirty="0">
                <a:latin typeface="Arial Black" charset="0"/>
                <a:ea typeface="黑体" charset="0"/>
              </a:rPr>
              <a:t>自感传感器分为三种类型：</a:t>
            </a:r>
          </a:p>
        </p:txBody>
      </p:sp>
      <p:graphicFrame>
        <p:nvGraphicFramePr>
          <p:cNvPr id="25" name="Object 2"/>
          <p:cNvGraphicFramePr>
            <a:graphicFrameLocks noChangeAspect="1"/>
          </p:cNvGraphicFramePr>
          <p:nvPr>
            <p:extLst/>
          </p:nvPr>
        </p:nvGraphicFramePr>
        <p:xfrm>
          <a:off x="1106285" y="946826"/>
          <a:ext cx="3024187" cy="979488"/>
        </p:xfrm>
        <a:graphic>
          <a:graphicData uri="http://schemas.openxmlformats.org/presentationml/2006/ole">
            <mc:AlternateContent xmlns:mc="http://schemas.openxmlformats.org/markup-compatibility/2006">
              <mc:Choice xmlns:v="urn:schemas-microsoft-com:vml" Requires="v">
                <p:oleObj spid="_x0000_s69644" name="Equation" r:id="rId5" imgW="1371600" imgH="444500" progId="Equation.DSMT4">
                  <p:embed/>
                </p:oleObj>
              </mc:Choice>
              <mc:Fallback>
                <p:oleObj name="Equation" r:id="rId5" imgW="13716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285" y="946826"/>
                        <a:ext cx="3024187"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 name="Object 3"/>
          <p:cNvGraphicFramePr>
            <a:graphicFrameLocks noChangeAspect="1"/>
          </p:cNvGraphicFramePr>
          <p:nvPr>
            <p:extLst/>
          </p:nvPr>
        </p:nvGraphicFramePr>
        <p:xfrm>
          <a:off x="5209972" y="1111926"/>
          <a:ext cx="1584325" cy="901700"/>
        </p:xfrm>
        <a:graphic>
          <a:graphicData uri="http://schemas.openxmlformats.org/presentationml/2006/ole">
            <mc:AlternateContent xmlns:mc="http://schemas.openxmlformats.org/markup-compatibility/2006">
              <mc:Choice xmlns:v="urn:schemas-microsoft-com:vml" Requires="v">
                <p:oleObj spid="_x0000_s69645" name="公式" r:id="rId7" imgW="736600" imgH="419100" progId="Equation.3">
                  <p:embed/>
                </p:oleObj>
              </mc:Choice>
              <mc:Fallback>
                <p:oleObj name="公式" r:id="rId7" imgW="7366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9972" y="1111926"/>
                        <a:ext cx="1584325"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 name="AutoShape 5"/>
          <p:cNvSpPr>
            <a:spLocks noChangeArrowheads="1"/>
          </p:cNvSpPr>
          <p:nvPr/>
        </p:nvSpPr>
        <p:spPr bwMode="auto">
          <a:xfrm>
            <a:off x="4400347" y="1344495"/>
            <a:ext cx="576263" cy="360362"/>
          </a:xfrm>
          <a:prstGeom prst="rightArrow">
            <a:avLst>
              <a:gd name="adj1" fmla="val 50000"/>
              <a:gd name="adj2" fmla="val 69672"/>
            </a:avLst>
          </a:prstGeom>
          <a:solidFill>
            <a:srgbClr val="FFC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28" name="Rectangle 7"/>
          <p:cNvSpPr>
            <a:spLocks noChangeArrowheads="1"/>
          </p:cNvSpPr>
          <p:nvPr/>
        </p:nvSpPr>
        <p:spPr bwMode="auto">
          <a:xfrm>
            <a:off x="674485" y="5969676"/>
            <a:ext cx="25209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宋体" charset="0"/>
                <a:ea typeface="黑体"/>
              </a:rPr>
              <a:t>a</a:t>
            </a:r>
            <a:r>
              <a:rPr kumimoji="1" lang="zh-CN" altLang="en-US" sz="2000" b="1" i="0" u="none" strike="noStrike" kern="0" cap="none" spc="0" normalizeH="0" baseline="0" noProof="0">
                <a:ln>
                  <a:noFill/>
                </a:ln>
                <a:solidFill>
                  <a:srgbClr val="000000"/>
                </a:solidFill>
                <a:effectLst/>
                <a:uLnTx/>
                <a:uFillTx/>
                <a:latin typeface="宋体" charset="0"/>
                <a:ea typeface="黑体"/>
              </a:rPr>
              <a:t>）</a:t>
            </a:r>
            <a:r>
              <a:rPr kumimoji="1" lang="el-GR" altLang="zh-CN" sz="2000" b="1" i="0" u="none" strike="noStrike" kern="0" cap="none" spc="0" normalizeH="0" baseline="0" noProof="0">
                <a:ln>
                  <a:noFill/>
                </a:ln>
                <a:solidFill>
                  <a:srgbClr val="000000"/>
                </a:solidFill>
                <a:effectLst/>
                <a:uLnTx/>
                <a:uFillTx/>
                <a:latin typeface="宋体" charset="0"/>
                <a:ea typeface="黑体"/>
              </a:rPr>
              <a:t>δ</a:t>
            </a:r>
            <a:r>
              <a:rPr kumimoji="1" lang="zh-CN" altLang="en-US" sz="2000" b="1" i="0" u="none" strike="noStrike" kern="0" cap="none" spc="0" normalizeH="0" baseline="0" noProof="0">
                <a:ln>
                  <a:noFill/>
                </a:ln>
                <a:solidFill>
                  <a:srgbClr val="000000"/>
                </a:solidFill>
                <a:effectLst/>
                <a:uLnTx/>
                <a:uFillTx/>
                <a:latin typeface="宋体" charset="0"/>
                <a:ea typeface="黑体"/>
              </a:rPr>
              <a:t>－</a:t>
            </a:r>
            <a:r>
              <a:rPr kumimoji="1" lang="zh-CN" altLang="en-US" sz="2000" b="1" i="0" u="none" strike="noStrike" kern="0" cap="none" spc="0" normalizeH="0" baseline="0" noProof="0">
                <a:ln>
                  <a:noFill/>
                </a:ln>
                <a:solidFill>
                  <a:srgbClr val="000000"/>
                </a:solidFill>
                <a:effectLst/>
                <a:uLnTx/>
                <a:uFillTx/>
                <a:latin typeface="Arial Black"/>
                <a:ea typeface="黑体"/>
              </a:rPr>
              <a:t>变间隙式</a:t>
            </a:r>
          </a:p>
        </p:txBody>
      </p:sp>
      <p:sp>
        <p:nvSpPr>
          <p:cNvPr id="29" name="Rectangle 8"/>
          <p:cNvSpPr>
            <a:spLocks noChangeArrowheads="1"/>
          </p:cNvSpPr>
          <p:nvPr/>
        </p:nvSpPr>
        <p:spPr bwMode="auto">
          <a:xfrm>
            <a:off x="3700260" y="5969676"/>
            <a:ext cx="26638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Arial Black"/>
                <a:ea typeface="黑体"/>
              </a:rPr>
              <a:t>b</a:t>
            </a:r>
            <a:r>
              <a:rPr kumimoji="1" lang="zh-CN" altLang="en-US" sz="2000" b="1" i="0" u="none" strike="noStrike" kern="0" cap="none" spc="0" normalizeH="0" baseline="0" noProof="0">
                <a:ln>
                  <a:noFill/>
                </a:ln>
                <a:solidFill>
                  <a:srgbClr val="000000"/>
                </a:solidFill>
                <a:effectLst/>
                <a:uLnTx/>
                <a:uFillTx/>
                <a:latin typeface="Arial Black"/>
                <a:ea typeface="黑体"/>
              </a:rPr>
              <a:t>）</a:t>
            </a:r>
            <a:r>
              <a:rPr kumimoji="1" lang="en-US" altLang="zh-CN" sz="2000" b="1" i="0" u="none" strike="noStrike" kern="0" cap="none" spc="0" normalizeH="0" baseline="0" noProof="0">
                <a:ln>
                  <a:noFill/>
                </a:ln>
                <a:solidFill>
                  <a:srgbClr val="000000"/>
                </a:solidFill>
                <a:effectLst/>
                <a:uLnTx/>
                <a:uFillTx/>
                <a:latin typeface="Arial Black"/>
                <a:ea typeface="黑体"/>
              </a:rPr>
              <a:t>S</a:t>
            </a:r>
            <a:r>
              <a:rPr kumimoji="1" lang="zh-CN" altLang="en-US" sz="2000" b="1" i="0" u="none" strike="noStrike" kern="0" cap="none" spc="0" normalizeH="0" baseline="0" noProof="0">
                <a:ln>
                  <a:noFill/>
                </a:ln>
                <a:solidFill>
                  <a:srgbClr val="000000"/>
                </a:solidFill>
                <a:effectLst/>
                <a:uLnTx/>
                <a:uFillTx/>
                <a:latin typeface="Arial Black"/>
                <a:ea typeface="黑体"/>
              </a:rPr>
              <a:t>－变面积式</a:t>
            </a:r>
          </a:p>
        </p:txBody>
      </p:sp>
      <p:sp>
        <p:nvSpPr>
          <p:cNvPr id="30" name="Rectangle 9"/>
          <p:cNvSpPr>
            <a:spLocks noChangeArrowheads="1"/>
          </p:cNvSpPr>
          <p:nvPr/>
        </p:nvSpPr>
        <p:spPr bwMode="auto">
          <a:xfrm>
            <a:off x="6724447" y="5969676"/>
            <a:ext cx="18716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Arial Black"/>
                <a:ea typeface="黑体"/>
              </a:rPr>
              <a:t>c</a:t>
            </a:r>
            <a:r>
              <a:rPr kumimoji="1" lang="zh-CN" altLang="en-US" sz="2000" b="1" i="0" u="none" strike="noStrike" kern="0" cap="none" spc="0" normalizeH="0" baseline="0" noProof="0">
                <a:ln>
                  <a:noFill/>
                </a:ln>
                <a:solidFill>
                  <a:srgbClr val="000000"/>
                </a:solidFill>
                <a:effectLst/>
                <a:uLnTx/>
                <a:uFillTx/>
                <a:latin typeface="Arial Black"/>
                <a:ea typeface="黑体"/>
              </a:rPr>
              <a:t>）螺管式</a:t>
            </a:r>
          </a:p>
        </p:txBody>
      </p:sp>
      <p:sp>
        <p:nvSpPr>
          <p:cNvPr id="32" name="Text Box 10"/>
          <p:cNvSpPr txBox="1">
            <a:spLocks noChangeArrowheads="1"/>
          </p:cNvSpPr>
          <p:nvPr/>
        </p:nvSpPr>
        <p:spPr bwMode="auto">
          <a:xfrm>
            <a:off x="7209428" y="668079"/>
            <a:ext cx="1368425" cy="2301875"/>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1" i="0" u="none" strike="noStrike" kern="0" cap="none" spc="0" normalizeH="0" baseline="0" noProof="0">
                <a:ln>
                  <a:noFill/>
                </a:ln>
                <a:solidFill>
                  <a:srgbClr val="000000"/>
                </a:solidFill>
                <a:effectLst/>
                <a:uLnTx/>
                <a:uFillTx/>
                <a:latin typeface="Times New Roman" charset="0"/>
                <a:ea typeface="宋体" charset="0"/>
              </a:rPr>
              <a:t>磁路磁阻随着衔铁插入深度不同而变化</a:t>
            </a:r>
          </a:p>
        </p:txBody>
      </p:sp>
      <p:pic>
        <p:nvPicPr>
          <p:cNvPr id="33" name="内容占位符 3" descr="4z25.t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932" y="3122027"/>
            <a:ext cx="88201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39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29180" y="1027181"/>
            <a:ext cx="9114819"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15000"/>
              </a:lnSpc>
              <a:spcBef>
                <a:spcPct val="0"/>
              </a:spcBef>
            </a:pPr>
            <a:r>
              <a:rPr lang="zh-CN" altLang="en-US" sz="2000" kern="0">
                <a:latin typeface="宋体" charset="0"/>
                <a:ea typeface="黑体" charset="0"/>
              </a:rPr>
              <a:t>根据法拉第电磁感应原理</a:t>
            </a:r>
            <a:r>
              <a:rPr lang="en-US" altLang="zh-CN" sz="2000" kern="0">
                <a:latin typeface="宋体" charset="0"/>
                <a:ea typeface="黑体" charset="0"/>
              </a:rPr>
              <a:t>, </a:t>
            </a:r>
            <a:r>
              <a:rPr lang="zh-CN" altLang="en-US" sz="2000" kern="0">
                <a:latin typeface="宋体" charset="0"/>
                <a:ea typeface="黑体" charset="0"/>
              </a:rPr>
              <a:t>块状金属导体置于变化的磁场中或在磁场中作切割磁力线运动时</a:t>
            </a:r>
            <a:r>
              <a:rPr lang="en-US" altLang="zh-CN" sz="2000" kern="0">
                <a:latin typeface="宋体" charset="0"/>
                <a:ea typeface="黑体" charset="0"/>
              </a:rPr>
              <a:t>, </a:t>
            </a:r>
            <a:r>
              <a:rPr lang="zh-CN" altLang="en-US" sz="2000" kern="0">
                <a:latin typeface="宋体" charset="0"/>
                <a:ea typeface="黑体" charset="0"/>
              </a:rPr>
              <a:t>导体内将产生呈涡旋状的感应电流</a:t>
            </a:r>
            <a:r>
              <a:rPr lang="en-US" altLang="zh-CN" sz="2000" kern="0">
                <a:latin typeface="宋体" charset="0"/>
                <a:ea typeface="黑体" charset="0"/>
              </a:rPr>
              <a:t>, </a:t>
            </a:r>
            <a:r>
              <a:rPr lang="zh-CN" altLang="en-US" sz="2000" kern="0">
                <a:latin typeface="宋体" charset="0"/>
                <a:ea typeface="黑体" charset="0"/>
              </a:rPr>
              <a:t>此电流叫电涡流</a:t>
            </a:r>
            <a:r>
              <a:rPr lang="en-US" altLang="zh-CN" sz="2000" kern="0">
                <a:latin typeface="宋体" charset="0"/>
                <a:ea typeface="黑体" charset="0"/>
              </a:rPr>
              <a:t>, </a:t>
            </a:r>
            <a:r>
              <a:rPr lang="zh-CN" altLang="en-US" sz="2000" kern="0">
                <a:latin typeface="宋体" charset="0"/>
                <a:ea typeface="黑体" charset="0"/>
              </a:rPr>
              <a:t>以上现象称为电涡流效应。</a:t>
            </a:r>
            <a:endParaRPr lang="en-US" altLang="zh-CN" sz="2000" kern="0">
              <a:latin typeface="宋体" charset="0"/>
              <a:ea typeface="黑体" charset="0"/>
            </a:endParaRPr>
          </a:p>
          <a:p>
            <a:pPr>
              <a:lnSpc>
                <a:spcPct val="115000"/>
              </a:lnSpc>
              <a:spcBef>
                <a:spcPct val="0"/>
              </a:spcBef>
            </a:pPr>
            <a:r>
              <a:rPr lang="zh-CN" altLang="en-US" sz="2000" kern="0">
                <a:latin typeface="宋体" charset="0"/>
                <a:ea typeface="黑体" charset="0"/>
              </a:rPr>
              <a:t>电涡流效应与被测金属间的距离及电导率、磁导率、线圈的几何形状、几何尺寸、电流频率等参数有关。通过电路可将被测金属参数转换成电压或电流变化。</a:t>
            </a:r>
          </a:p>
          <a:p>
            <a:pPr>
              <a:lnSpc>
                <a:spcPct val="115000"/>
              </a:lnSpc>
            </a:pPr>
            <a:r>
              <a:rPr lang="zh-CN" altLang="en-US" sz="2000" kern="0">
                <a:latin typeface="宋体" charset="0"/>
                <a:ea typeface="黑体" charset="0"/>
              </a:rPr>
              <a:t>电涡流传感器根据这一原理实现对金属物体的位移、振动等参数的测量。</a:t>
            </a:r>
            <a:endParaRPr lang="zh-CN" altLang="en-US" sz="2000" kern="0" dirty="0">
              <a:latin typeface="宋体" charset="0"/>
              <a:ea typeface="黑体" charset="0"/>
            </a:endParaRPr>
          </a:p>
        </p:txBody>
      </p:sp>
      <p:graphicFrame>
        <p:nvGraphicFramePr>
          <p:cNvPr id="18" name="Object 2"/>
          <p:cNvGraphicFramePr>
            <a:graphicFrameLocks noChangeAspect="1"/>
          </p:cNvGraphicFramePr>
          <p:nvPr>
            <p:extLst/>
          </p:nvPr>
        </p:nvGraphicFramePr>
        <p:xfrm>
          <a:off x="2542222" y="3795612"/>
          <a:ext cx="4059556" cy="542925"/>
        </p:xfrm>
        <a:graphic>
          <a:graphicData uri="http://schemas.openxmlformats.org/presentationml/2006/ole">
            <mc:AlternateContent xmlns:mc="http://schemas.openxmlformats.org/markup-compatibility/2006">
              <mc:Choice xmlns:v="urn:schemas-microsoft-com:vml" Requires="v">
                <p:oleObj spid="_x0000_s70663" name="公式" r:id="rId5" imgW="1320227" imgH="203112" progId="Equation.3">
                  <p:embed/>
                </p:oleObj>
              </mc:Choice>
              <mc:Fallback>
                <p:oleObj name="公式" r:id="rId5" imgW="132022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2222" y="3795612"/>
                        <a:ext cx="4059556" cy="542925"/>
                      </a:xfrm>
                      <a:prstGeom prst="rect">
                        <a:avLst/>
                      </a:prstGeom>
                      <a:noFill/>
                      <a:ln>
                        <a:noFill/>
                      </a:ln>
                      <a:effectLst/>
                      <a:extLst/>
                    </p:spPr>
                  </p:pic>
                </p:oleObj>
              </mc:Fallback>
            </mc:AlternateContent>
          </a:graphicData>
        </a:graphic>
      </p:graphicFrame>
      <p:sp>
        <p:nvSpPr>
          <p:cNvPr id="19" name="Text Box 4" descr="信纸"/>
          <p:cNvSpPr txBox="1">
            <a:spLocks noChangeArrowheads="1"/>
          </p:cNvSpPr>
          <p:nvPr/>
        </p:nvSpPr>
        <p:spPr bwMode="auto">
          <a:xfrm>
            <a:off x="1612122" y="4793340"/>
            <a:ext cx="6140823" cy="1200329"/>
          </a:xfrm>
          <a:prstGeom prst="rect">
            <a:avLst/>
          </a:prstGeom>
          <a:noFill/>
          <a:ln w="9525">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b="1" dirty="0">
                <a:solidFill>
                  <a:srgbClr val="000000"/>
                </a:solidFill>
                <a:latin typeface="Times New Roman" panose="02020603050405020304" pitchFamily="18" charset="0"/>
                <a:cs typeface="Times New Roman" panose="02020603050405020304" pitchFamily="18" charset="0"/>
              </a:rPr>
              <a:t>Z:</a:t>
            </a:r>
            <a:r>
              <a:rPr lang="zh-CN" altLang="en-US" b="1" dirty="0">
                <a:solidFill>
                  <a:srgbClr val="000000"/>
                </a:solidFill>
                <a:latin typeface="Times New Roman" panose="02020603050405020304" pitchFamily="18" charset="0"/>
                <a:cs typeface="Times New Roman" panose="02020603050405020304" pitchFamily="18" charset="0"/>
              </a:rPr>
              <a:t>高频涡流传感器线圈阻抗   </a:t>
            </a:r>
            <a:r>
              <a:rPr lang="en-US" altLang="zh-CN" b="1" dirty="0">
                <a:solidFill>
                  <a:srgbClr val="000000"/>
                </a:solidFill>
                <a:latin typeface="Times New Roman" panose="02020603050405020304" pitchFamily="18" charset="0"/>
                <a:cs typeface="Times New Roman" panose="02020603050405020304" pitchFamily="18" charset="0"/>
              </a:rPr>
              <a:t>ρ:</a:t>
            </a:r>
            <a:r>
              <a:rPr lang="zh-CN" altLang="en-US" b="1" dirty="0">
                <a:solidFill>
                  <a:srgbClr val="000000"/>
                </a:solidFill>
                <a:latin typeface="Times New Roman" panose="02020603050405020304" pitchFamily="18" charset="0"/>
                <a:cs typeface="Times New Roman" panose="02020603050405020304" pitchFamily="18" charset="0"/>
              </a:rPr>
              <a:t>电导率</a:t>
            </a:r>
            <a:endParaRPr lang="en-US" altLang="zh-CN" b="1" dirty="0">
              <a:solidFill>
                <a:srgbClr val="000000"/>
              </a:solidFill>
              <a:latin typeface="Times New Roman" panose="02020603050405020304" pitchFamily="18" charset="0"/>
              <a:cs typeface="Times New Roman" panose="02020603050405020304" pitchFamily="18" charset="0"/>
            </a:endParaRPr>
          </a:p>
          <a:p>
            <a:r>
              <a:rPr lang="en-US" altLang="zh-CN" b="1" dirty="0">
                <a:solidFill>
                  <a:srgbClr val="000000"/>
                </a:solidFill>
                <a:latin typeface="Times New Roman" panose="02020603050405020304" pitchFamily="18" charset="0"/>
                <a:cs typeface="Times New Roman" panose="02020603050405020304" pitchFamily="18" charset="0"/>
              </a:rPr>
              <a:t>μ:</a:t>
            </a:r>
            <a:r>
              <a:rPr lang="zh-CN" altLang="en-US" b="1" dirty="0">
                <a:solidFill>
                  <a:srgbClr val="000000"/>
                </a:solidFill>
                <a:latin typeface="Times New Roman" panose="02020603050405020304" pitchFamily="18" charset="0"/>
                <a:cs typeface="Times New Roman" panose="02020603050405020304" pitchFamily="18" charset="0"/>
              </a:rPr>
              <a:t>导磁率    </a:t>
            </a:r>
            <a:r>
              <a:rPr lang="en-US" altLang="zh-CN" b="1" dirty="0">
                <a:solidFill>
                  <a:srgbClr val="000000"/>
                </a:solidFill>
                <a:latin typeface="Times New Roman" panose="02020603050405020304" pitchFamily="18" charset="0"/>
                <a:cs typeface="Times New Roman" panose="02020603050405020304" pitchFamily="18" charset="0"/>
              </a:rPr>
              <a:t>r</a:t>
            </a:r>
            <a:r>
              <a:rPr lang="zh-CN" altLang="en-US" b="1" dirty="0">
                <a:solidFill>
                  <a:srgbClr val="000000"/>
                </a:solidFill>
                <a:latin typeface="Times New Roman" panose="02020603050405020304" pitchFamily="18" charset="0"/>
                <a:cs typeface="Times New Roman" panose="02020603050405020304" pitchFamily="18" charset="0"/>
              </a:rPr>
              <a:t>：线圈半径等几何尺寸</a:t>
            </a:r>
          </a:p>
          <a:p>
            <a:r>
              <a:rPr lang="en-US" altLang="zh-CN" b="1" dirty="0">
                <a:solidFill>
                  <a:srgbClr val="000000"/>
                </a:solidFill>
                <a:latin typeface="Times New Roman" panose="02020603050405020304" pitchFamily="18" charset="0"/>
                <a:cs typeface="Times New Roman" panose="02020603050405020304" pitchFamily="18" charset="0"/>
              </a:rPr>
              <a:t>I:</a:t>
            </a:r>
            <a:r>
              <a:rPr lang="zh-CN" altLang="en-US" b="1" dirty="0">
                <a:solidFill>
                  <a:srgbClr val="000000"/>
                </a:solidFill>
                <a:latin typeface="Times New Roman" panose="02020603050405020304" pitchFamily="18" charset="0"/>
                <a:cs typeface="Times New Roman" panose="02020603050405020304" pitchFamily="18" charset="0"/>
              </a:rPr>
              <a:t>线圈电流  </a:t>
            </a:r>
            <a:r>
              <a:rPr lang="en-US" altLang="zh-CN" b="1" dirty="0">
                <a:solidFill>
                  <a:srgbClr val="000000"/>
                </a:solidFill>
                <a:latin typeface="Times New Roman" panose="02020603050405020304" pitchFamily="18" charset="0"/>
                <a:cs typeface="Times New Roman" panose="02020603050405020304" pitchFamily="18" charset="0"/>
              </a:rPr>
              <a:t>f:</a:t>
            </a:r>
            <a:r>
              <a:rPr lang="zh-CN" altLang="en-US" b="1" dirty="0">
                <a:solidFill>
                  <a:srgbClr val="000000"/>
                </a:solidFill>
                <a:latin typeface="Times New Roman" panose="02020603050405020304" pitchFamily="18" charset="0"/>
                <a:cs typeface="Times New Roman" panose="02020603050405020304" pitchFamily="18" charset="0"/>
              </a:rPr>
              <a:t>频率   </a:t>
            </a:r>
            <a:r>
              <a:rPr lang="en-US" altLang="zh-CN" b="1" dirty="0">
                <a:solidFill>
                  <a:srgbClr val="000000"/>
                </a:solidFill>
                <a:latin typeface="Times New Roman" panose="02020603050405020304" pitchFamily="18" charset="0"/>
                <a:cs typeface="Times New Roman" panose="02020603050405020304" pitchFamily="18" charset="0"/>
              </a:rPr>
              <a:t>x:</a:t>
            </a:r>
            <a:r>
              <a:rPr lang="zh-CN" altLang="en-US" b="1" dirty="0">
                <a:solidFill>
                  <a:srgbClr val="000000"/>
                </a:solidFill>
                <a:latin typeface="Times New Roman" panose="02020603050405020304" pitchFamily="18" charset="0"/>
                <a:cs typeface="Times New Roman" panose="02020603050405020304" pitchFamily="18" charset="0"/>
              </a:rPr>
              <a:t>距离</a:t>
            </a:r>
            <a:endParaRPr lang="zh-CN" altLang="en-US" b="1"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51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179388" y="971990"/>
            <a:ext cx="887973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kern="0" dirty="0">
                <a:solidFill>
                  <a:srgbClr val="C00000"/>
                </a:solidFill>
                <a:latin typeface="Arial Black" charset="0"/>
                <a:ea typeface="黑体" charset="0"/>
              </a:rPr>
              <a:t>电容式</a:t>
            </a:r>
            <a:r>
              <a:rPr lang="zh-CN" altLang="en-US" kern="0" dirty="0">
                <a:latin typeface="Arial Black" charset="0"/>
                <a:ea typeface="黑体" charset="0"/>
              </a:rPr>
              <a:t>传感器以各种类型的</a:t>
            </a:r>
            <a:r>
              <a:rPr lang="zh-CN" altLang="en-US" kern="0" dirty="0">
                <a:solidFill>
                  <a:srgbClr val="C00000"/>
                </a:solidFill>
                <a:latin typeface="Arial Black" charset="0"/>
                <a:ea typeface="黑体" charset="0"/>
              </a:rPr>
              <a:t>电容器</a:t>
            </a:r>
            <a:r>
              <a:rPr lang="zh-CN" altLang="en-US" kern="0" dirty="0">
                <a:latin typeface="Arial Black" charset="0"/>
                <a:ea typeface="黑体" charset="0"/>
              </a:rPr>
              <a:t>作为敏感元件，将被测物理量的变化转换为电容量的变化，再由转换电路</a:t>
            </a:r>
            <a:r>
              <a:rPr lang="en-US" altLang="zh-CN" kern="0" dirty="0">
                <a:latin typeface="Arial Black" charset="0"/>
                <a:ea typeface="黑体" charset="0"/>
              </a:rPr>
              <a:t>(</a:t>
            </a:r>
            <a:r>
              <a:rPr lang="zh-CN" altLang="en-US" kern="0" dirty="0">
                <a:latin typeface="Arial Black" charset="0"/>
                <a:ea typeface="黑体" charset="0"/>
              </a:rPr>
              <a:t>测量电路</a:t>
            </a:r>
            <a:r>
              <a:rPr lang="en-US" altLang="zh-CN" kern="0" dirty="0">
                <a:latin typeface="Arial Black" charset="0"/>
                <a:ea typeface="黑体" charset="0"/>
              </a:rPr>
              <a:t>)</a:t>
            </a:r>
            <a:r>
              <a:rPr lang="zh-CN" altLang="en-US" kern="0" dirty="0">
                <a:latin typeface="Arial Black" charset="0"/>
                <a:ea typeface="黑体" charset="0"/>
              </a:rPr>
              <a:t>转换为电压、电流或频率，以达到检测的目的 </a:t>
            </a:r>
          </a:p>
        </p:txBody>
      </p:sp>
      <p:sp>
        <p:nvSpPr>
          <p:cNvPr id="41" name="Rectangle 5"/>
          <p:cNvSpPr>
            <a:spLocks noChangeArrowheads="1"/>
          </p:cNvSpPr>
          <p:nvPr/>
        </p:nvSpPr>
        <p:spPr bwMode="auto">
          <a:xfrm>
            <a:off x="316706" y="5013765"/>
            <a:ext cx="8510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2800" dirty="0">
                <a:solidFill>
                  <a:srgbClr val="000000"/>
                </a:solidFill>
                <a:latin typeface="Arial Black"/>
                <a:ea typeface="黑体"/>
              </a:rPr>
              <a:t>常见的电容传感器的应用有电容式位移传感器、电容式指纹传感器等 </a:t>
            </a:r>
          </a:p>
        </p:txBody>
      </p:sp>
      <p:sp>
        <p:nvSpPr>
          <p:cNvPr id="2" name="矩形 1"/>
          <p:cNvSpPr/>
          <p:nvPr/>
        </p:nvSpPr>
        <p:spPr>
          <a:xfrm>
            <a:off x="2393005" y="3511685"/>
            <a:ext cx="1352144" cy="483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电容器</a:t>
            </a:r>
          </a:p>
        </p:txBody>
      </p:sp>
      <p:sp>
        <p:nvSpPr>
          <p:cNvPr id="55" name="矩形 54"/>
          <p:cNvSpPr/>
          <p:nvPr/>
        </p:nvSpPr>
        <p:spPr>
          <a:xfrm>
            <a:off x="5282694" y="3511685"/>
            <a:ext cx="1352144" cy="483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电容器</a:t>
            </a:r>
          </a:p>
        </p:txBody>
      </p:sp>
      <p:cxnSp>
        <p:nvCxnSpPr>
          <p:cNvPr id="5" name="直接箭头连接符 4"/>
          <p:cNvCxnSpPr>
            <a:stCxn id="2" idx="3"/>
          </p:cNvCxnSpPr>
          <p:nvPr/>
        </p:nvCxnSpPr>
        <p:spPr>
          <a:xfrm>
            <a:off x="3745149" y="3753475"/>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直接箭头连接符 55"/>
          <p:cNvCxnSpPr/>
          <p:nvPr/>
        </p:nvCxnSpPr>
        <p:spPr>
          <a:xfrm>
            <a:off x="865763" y="3753475"/>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直接箭头连接符 56"/>
          <p:cNvCxnSpPr/>
          <p:nvPr/>
        </p:nvCxnSpPr>
        <p:spPr>
          <a:xfrm>
            <a:off x="6634838" y="3719648"/>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sp>
        <p:nvSpPr>
          <p:cNvPr id="6" name="矩形 5"/>
          <p:cNvSpPr/>
          <p:nvPr/>
        </p:nvSpPr>
        <p:spPr>
          <a:xfrm>
            <a:off x="2198451" y="2819619"/>
            <a:ext cx="4620638" cy="1867711"/>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9846" y="3263248"/>
            <a:ext cx="1381328"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被测物理量</a:t>
            </a:r>
          </a:p>
        </p:txBody>
      </p:sp>
      <p:sp>
        <p:nvSpPr>
          <p:cNvPr id="58" name="文本框 57"/>
          <p:cNvSpPr txBox="1"/>
          <p:nvPr/>
        </p:nvSpPr>
        <p:spPr>
          <a:xfrm>
            <a:off x="3865936" y="3263248"/>
            <a:ext cx="1381328"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电容变化量</a:t>
            </a:r>
          </a:p>
        </p:txBody>
      </p:sp>
      <p:sp>
        <p:nvSpPr>
          <p:cNvPr id="59" name="文本框 58"/>
          <p:cNvSpPr txBox="1"/>
          <p:nvPr/>
        </p:nvSpPr>
        <p:spPr>
          <a:xfrm>
            <a:off x="7083070" y="3209738"/>
            <a:ext cx="999280"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电参量</a:t>
            </a:r>
          </a:p>
        </p:txBody>
      </p:sp>
      <p:sp>
        <p:nvSpPr>
          <p:cNvPr id="60" name="文本框 59"/>
          <p:cNvSpPr txBox="1"/>
          <p:nvPr/>
        </p:nvSpPr>
        <p:spPr>
          <a:xfrm>
            <a:off x="7130846" y="3927612"/>
            <a:ext cx="999280" cy="369332"/>
          </a:xfrm>
          <a:prstGeom prst="rect">
            <a:avLst/>
          </a:prstGeom>
          <a:noFill/>
        </p:spPr>
        <p:txBody>
          <a:bodyPr wrap="square" rtlCol="0">
            <a:spAutoFit/>
          </a:bodyPr>
          <a:lstStyle/>
          <a:p>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U</a:t>
            </a:r>
            <a:r>
              <a:rPr lang="zh-CN" altLang="en-US" b="1" i="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b="1" i="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f</a:t>
            </a:r>
            <a:endParaRPr lang="zh-CN" altLang="en-US" b="1" i="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8024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4815" y="720593"/>
            <a:ext cx="8738727" cy="1405193"/>
          </a:xfrm>
          <a:prstGeom prst="rect">
            <a:avLst/>
          </a:prstGeom>
        </p:spPr>
        <p:txBody>
          <a:bodyPr wrap="square">
            <a:spAutoFit/>
          </a:bodyPr>
          <a:lstStyle/>
          <a:p>
            <a:pPr algn="just">
              <a:lnSpc>
                <a:spcPct val="150000"/>
              </a:lnSpc>
            </a:pP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电容式传感器不仅能测量荷重、位移、振动、角度、加速度等机械量，还能测量压力、液面、料面、成分含量等热工量。这种传感器具有</a:t>
            </a:r>
            <a:r>
              <a:rPr lang="zh-CN" altLang="zh-CN" sz="2000"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结构简单、灵敏度高、动态特性</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好等一系列优点，在机电控制系统中占有十分重要的地位。</a:t>
            </a:r>
            <a:endParaRPr lang="zh-CN" altLang="en-US" sz="2000" dirty="0">
              <a:latin typeface="黑体" panose="02010609060101010101" pitchFamily="49" charset="-122"/>
              <a:ea typeface="黑体" panose="02010609060101010101" pitchFamily="49" charset="-122"/>
            </a:endParaRPr>
          </a:p>
        </p:txBody>
      </p:sp>
      <p:sp>
        <p:nvSpPr>
          <p:cNvPr id="9" name="矩形 8"/>
          <p:cNvSpPr/>
          <p:nvPr/>
        </p:nvSpPr>
        <p:spPr>
          <a:xfrm>
            <a:off x="124815" y="2348880"/>
            <a:ext cx="8738727" cy="858377"/>
          </a:xfrm>
          <a:prstGeom prst="rect">
            <a:avLst/>
          </a:prstGeom>
        </p:spPr>
        <p:txBody>
          <a:bodyPr wrap="square">
            <a:spAutoFit/>
          </a:bodyPr>
          <a:lstStyle/>
          <a:p>
            <a:pPr>
              <a:lnSpc>
                <a:spcPct val="150000"/>
              </a:lnSpc>
            </a:pPr>
            <a:r>
              <a:rPr lang="en-US" altLang="zh-CN" sz="18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1800" kern="100" dirty="0">
                <a:latin typeface="黑体" panose="02010609060101010101" pitchFamily="49" charset="-122"/>
                <a:ea typeface="黑体" panose="02010609060101010101" pitchFamily="49" charset="-122"/>
                <a:cs typeface="Times New Roman" panose="02020603050405020304" pitchFamily="18" charset="0"/>
              </a:rPr>
              <a:t>由物理学可知，当忽略电容器边缘效应时，由绝缘介质分开的两个平行金属板组成的平板电容器，其电容量为：</a:t>
            </a:r>
            <a:endParaRPr lang="zh-CN" altLang="en-US" sz="1800"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726022640"/>
              </p:ext>
            </p:extLst>
          </p:nvPr>
        </p:nvGraphicFramePr>
        <p:xfrm>
          <a:off x="3599632" y="2778068"/>
          <a:ext cx="1944736" cy="759373"/>
        </p:xfrm>
        <a:graphic>
          <a:graphicData uri="http://schemas.openxmlformats.org/presentationml/2006/ole">
            <mc:AlternateContent xmlns:mc="http://schemas.openxmlformats.org/markup-compatibility/2006">
              <mc:Choice xmlns:v="urn:schemas-microsoft-com:vml" Requires="v">
                <p:oleObj spid="_x0000_s71687" name="Equation" r:id="rId4" imgW="1002865" imgH="393529" progId="Equation.DSMT4">
                  <p:embed/>
                </p:oleObj>
              </mc:Choice>
              <mc:Fallback>
                <p:oleObj name="Equation" r:id="rId4" imgW="1002865"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32" y="2778068"/>
                        <a:ext cx="1944736" cy="759373"/>
                      </a:xfrm>
                      <a:prstGeom prst="rect">
                        <a:avLst/>
                      </a:prstGeom>
                      <a:solidFill>
                        <a:srgbClr val="92D050"/>
                      </a:solidFill>
                    </p:spPr>
                  </p:pic>
                </p:oleObj>
              </mc:Fallback>
            </mc:AlternateContent>
          </a:graphicData>
        </a:graphic>
      </p:graphicFrame>
      <p:pic>
        <p:nvPicPr>
          <p:cNvPr id="23" name="Picture 5" descr="wps_clip_image-8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15" y="3677151"/>
            <a:ext cx="40481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txBox="1">
            <a:spLocks noChangeArrowheads="1"/>
          </p:cNvSpPr>
          <p:nvPr/>
        </p:nvSpPr>
        <p:spPr bwMode="auto">
          <a:xfrm>
            <a:off x="4250987" y="3571091"/>
            <a:ext cx="4776281"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7"/>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20000"/>
              </a:lnSpc>
            </a:pP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由公式可知，在 三个参量中，改变其中任意一个量，均可使电容量</a:t>
            </a:r>
            <a:r>
              <a:rPr lang="en-US" altLang="zh-CN" sz="2000" i="1" kern="0"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改变。也就是说，如果被检测参数</a:t>
            </a:r>
            <a:r>
              <a:rPr lang="en-US" altLang="zh-CN" sz="2000" kern="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如位移、压力、液位等</a:t>
            </a:r>
            <a:r>
              <a:rPr lang="en-US" altLang="zh-CN" sz="2000" kern="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的变化引起 三个参量中之一发生变化，就可利用相应的电容量的改变实现参数测量。</a:t>
            </a:r>
          </a:p>
          <a:p>
            <a:pPr>
              <a:lnSpc>
                <a:spcPct val="120000"/>
              </a:lnSpc>
            </a:pP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据此，电容式传感器可分为变极距型、变面积型和变介质型三种类型。</a:t>
            </a:r>
          </a:p>
        </p:txBody>
      </p:sp>
    </p:spTree>
    <p:extLst>
      <p:ext uri="{BB962C8B-B14F-4D97-AF65-F5344CB8AC3E}">
        <p14:creationId xmlns:p14="http://schemas.microsoft.com/office/powerpoint/2010/main" val="122392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BBC83D4D-555B-4B1B-AE3D-3C4002F0DFE7}" type="slidenum">
              <a:rPr lang="en-US" sz="1400" b="1">
                <a:solidFill>
                  <a:srgbClr val="FF3300"/>
                </a:solidFill>
                <a:effectLst>
                  <a:outerShdw blurRad="38100" dist="38100" dir="2700000" algn="tl">
                    <a:srgbClr val="C0C0C0"/>
                  </a:outerShdw>
                </a:effectLst>
              </a:rPr>
              <a:pPr algn="r">
                <a:defRPr/>
              </a:pPr>
              <a:t>3</a:t>
            </a:fld>
            <a:endParaRPr lang="en-US" sz="1400" b="1">
              <a:solidFill>
                <a:srgbClr val="FF3300"/>
              </a:solidFill>
              <a:effectLst>
                <a:outerShdw blurRad="38100" dist="38100" dir="2700000" algn="tl">
                  <a:srgbClr val="C0C0C0"/>
                </a:outerShdw>
              </a:effectLst>
            </a:endParaRPr>
          </a:p>
        </p:txBody>
      </p:sp>
      <p:sp>
        <p:nvSpPr>
          <p:cNvPr id="5123" name="Rectangle 2"/>
          <p:cNvSpPr>
            <a:spLocks noGrp="1" noChangeArrowheads="1"/>
          </p:cNvSpPr>
          <p:nvPr>
            <p:ph type="title" idx="4294967295"/>
          </p:nvPr>
        </p:nvSpPr>
        <p:spPr/>
        <p:txBody>
          <a:bodyPr/>
          <a:lstStyle/>
          <a:p>
            <a:r>
              <a:rPr lang="zh-CN" altLang="en-US" smtClean="0"/>
              <a:t>传感器作用</a:t>
            </a:r>
          </a:p>
        </p:txBody>
      </p:sp>
      <p:sp>
        <p:nvSpPr>
          <p:cNvPr id="5124" name="Rectangle 3"/>
          <p:cNvSpPr>
            <a:spLocks noGrp="1" noChangeArrowheads="1"/>
          </p:cNvSpPr>
          <p:nvPr>
            <p:ph type="body" idx="4294967295"/>
          </p:nvPr>
        </p:nvSpPr>
        <p:spPr>
          <a:noFill/>
        </p:spPr>
        <p:txBody>
          <a:bodyPr/>
          <a:lstStyle/>
          <a:p>
            <a:r>
              <a:rPr lang="zh-CN" altLang="en-US" smtClean="0"/>
              <a:t>在人们的生产和生活中，我们经常要和各种物理量和化学量打交道，例如经常要检测长度、重量、压力、流量、温度、化学成分等。</a:t>
            </a:r>
          </a:p>
          <a:p>
            <a:r>
              <a:rPr lang="zh-CN" altLang="en-US" smtClean="0"/>
              <a:t>在生产过程中，生产人员往往依靠仪器、仪表来完成检测任务。</a:t>
            </a:r>
          </a:p>
          <a:p>
            <a:r>
              <a:rPr lang="zh-CN" altLang="en-US" smtClean="0"/>
              <a:t>这些检测仪表都包含有或者本身就是敏感元件，能很敏锐地反映待测参数的大小。</a:t>
            </a:r>
          </a:p>
          <a:p>
            <a:r>
              <a:rPr lang="zh-CN" altLang="en-US" smtClean="0"/>
              <a:t>在为数众多的敏感元件中，我们把那些能将非电量形式的参量转换成电参量的元件叫作传感器。</a:t>
            </a:r>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6" name="Rectangle 2"/>
          <p:cNvSpPr>
            <a:spLocks noChangeArrowheads="1"/>
          </p:cNvSpPr>
          <p:nvPr/>
        </p:nvSpPr>
        <p:spPr bwMode="auto">
          <a:xfrm>
            <a:off x="458823" y="1163331"/>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1568" bIns="101568" anchor="ctr">
            <a:spAutoFit/>
          </a:bodyPr>
          <a:lstStyle/>
          <a:p>
            <a:r>
              <a:rPr lang="zh-CN" altLang="en-US">
                <a:solidFill>
                  <a:srgbClr val="FF3300"/>
                </a:solidFill>
                <a:latin typeface="宋体" charset="0"/>
                <a:ea typeface="黑体"/>
              </a:rPr>
              <a:t>工作原理</a:t>
            </a:r>
            <a:endParaRPr lang="zh-CN" altLang="en-US">
              <a:solidFill>
                <a:srgbClr val="000000"/>
              </a:solidFill>
              <a:latin typeface="Arial Black"/>
              <a:ea typeface="黑体"/>
            </a:endParaRPr>
          </a:p>
        </p:txBody>
      </p:sp>
      <p:graphicFrame>
        <p:nvGraphicFramePr>
          <p:cNvPr id="27" name="Object 2"/>
          <p:cNvGraphicFramePr>
            <a:graphicFrameLocks noChangeAspect="1"/>
          </p:cNvGraphicFramePr>
          <p:nvPr>
            <p:extLst/>
          </p:nvPr>
        </p:nvGraphicFramePr>
        <p:xfrm>
          <a:off x="2440023" y="976006"/>
          <a:ext cx="5322888" cy="1206500"/>
        </p:xfrm>
        <a:graphic>
          <a:graphicData uri="http://schemas.openxmlformats.org/presentationml/2006/ole">
            <mc:AlternateContent xmlns:mc="http://schemas.openxmlformats.org/markup-compatibility/2006">
              <mc:Choice xmlns:v="urn:schemas-microsoft-com:vml" Requires="v">
                <p:oleObj spid="_x0000_s72711" name="公式" r:id="rId4" imgW="1511300" imgH="342900" progId="Equation.3">
                  <p:embed/>
                </p:oleObj>
              </mc:Choice>
              <mc:Fallback>
                <p:oleObj name="公式" r:id="rId4" imgW="15113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023" y="976006"/>
                        <a:ext cx="5322888" cy="12065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4"/>
          <p:cNvSpPr>
            <a:spLocks noChangeArrowheads="1"/>
          </p:cNvSpPr>
          <p:nvPr/>
        </p:nvSpPr>
        <p:spPr bwMode="auto">
          <a:xfrm>
            <a:off x="77823" y="5473932"/>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800" dirty="0">
                <a:solidFill>
                  <a:srgbClr val="0000FF"/>
                </a:solidFill>
                <a:latin typeface="宋体" charset="0"/>
                <a:ea typeface="黑体"/>
                <a:cs typeface="Times New Roman" charset="0"/>
              </a:rPr>
              <a:t>电容量</a:t>
            </a:r>
            <a:r>
              <a:rPr lang="en-US" altLang="zh-CN" sz="2800" i="1" dirty="0">
                <a:solidFill>
                  <a:srgbClr val="0000FF"/>
                </a:solidFill>
                <a:latin typeface="宋体" charset="0"/>
                <a:ea typeface="黑体"/>
                <a:cs typeface="Times New Roman" charset="0"/>
              </a:rPr>
              <a:t>C </a:t>
            </a:r>
            <a:r>
              <a:rPr lang="zh-CN" altLang="en-US" sz="2800" dirty="0">
                <a:solidFill>
                  <a:srgbClr val="0000FF"/>
                </a:solidFill>
                <a:latin typeface="宋体" charset="0"/>
                <a:ea typeface="黑体"/>
                <a:cs typeface="Times New Roman" charset="0"/>
              </a:rPr>
              <a:t>的变化决定于参数</a:t>
            </a:r>
            <a:r>
              <a:rPr lang="en-US" altLang="zh-CN" sz="2800" i="1" dirty="0">
                <a:solidFill>
                  <a:srgbClr val="FF0000"/>
                </a:solidFill>
                <a:latin typeface="宋体" charset="0"/>
                <a:ea typeface="黑体"/>
                <a:cs typeface="Times New Roman" charset="0"/>
              </a:rPr>
              <a:t>S</a:t>
            </a:r>
            <a:r>
              <a:rPr lang="zh-CN" altLang="en-US" sz="2800" dirty="0">
                <a:solidFill>
                  <a:srgbClr val="0000FF"/>
                </a:solidFill>
                <a:latin typeface="宋体" charset="0"/>
                <a:ea typeface="黑体"/>
                <a:cs typeface="Times New Roman" charset="0"/>
              </a:rPr>
              <a:t>、</a:t>
            </a:r>
            <a:r>
              <a:rPr lang="en-US" altLang="zh-CN" sz="2800" i="1" dirty="0">
                <a:solidFill>
                  <a:srgbClr val="FF0000"/>
                </a:solidFill>
                <a:latin typeface="宋体" charset="0"/>
                <a:ea typeface="黑体"/>
                <a:cs typeface="Times New Roman" charset="0"/>
              </a:rPr>
              <a:t>d</a:t>
            </a:r>
            <a:r>
              <a:rPr lang="en-US" altLang="zh-CN" sz="2800" i="1" dirty="0">
                <a:solidFill>
                  <a:srgbClr val="0000FF"/>
                </a:solidFill>
                <a:latin typeface="宋体" charset="0"/>
                <a:ea typeface="黑体"/>
                <a:cs typeface="Times New Roman" charset="0"/>
              </a:rPr>
              <a:t> </a:t>
            </a:r>
            <a:r>
              <a:rPr lang="zh-CN" altLang="en-US" sz="2800" dirty="0">
                <a:solidFill>
                  <a:srgbClr val="0000FF"/>
                </a:solidFill>
                <a:latin typeface="宋体" charset="0"/>
                <a:ea typeface="黑体"/>
                <a:cs typeface="Times New Roman" charset="0"/>
              </a:rPr>
              <a:t>和</a:t>
            </a:r>
            <a:r>
              <a:rPr lang="en-US" altLang="zh-CN" sz="2800" i="1" dirty="0">
                <a:solidFill>
                  <a:srgbClr val="FF0000"/>
                </a:solidFill>
                <a:latin typeface="宋体" charset="0"/>
                <a:ea typeface="黑体"/>
                <a:cs typeface="Times New Roman" charset="0"/>
              </a:rPr>
              <a:t>ε</a:t>
            </a:r>
            <a:r>
              <a:rPr lang="zh-CN" altLang="en-US" sz="2800" dirty="0">
                <a:solidFill>
                  <a:srgbClr val="0000FF"/>
                </a:solidFill>
                <a:latin typeface="宋体" charset="0"/>
                <a:ea typeface="黑体"/>
                <a:cs typeface="Times New Roman" charset="0"/>
              </a:rPr>
              <a:t>，因而有三种基本类型的电容传感器</a:t>
            </a:r>
            <a:r>
              <a:rPr lang="zh-CN" altLang="en-US" sz="2800" dirty="0">
                <a:solidFill>
                  <a:srgbClr val="000000"/>
                </a:solidFill>
                <a:latin typeface="宋体" charset="0"/>
                <a:ea typeface="黑体"/>
                <a:cs typeface="Times New Roman" charset="0"/>
              </a:rPr>
              <a:t>。</a:t>
            </a:r>
            <a:endParaRPr lang="zh-CN" altLang="en-US" sz="2800" dirty="0">
              <a:solidFill>
                <a:srgbClr val="000000"/>
              </a:solidFill>
              <a:latin typeface="宋体" charset="0"/>
              <a:ea typeface="黑体"/>
            </a:endParaRPr>
          </a:p>
        </p:txBody>
      </p:sp>
      <p:grpSp>
        <p:nvGrpSpPr>
          <p:cNvPr id="30" name="Group 6"/>
          <p:cNvGrpSpPr>
            <a:grpSpLocks/>
          </p:cNvGrpSpPr>
          <p:nvPr/>
        </p:nvGrpSpPr>
        <p:grpSpPr bwMode="auto">
          <a:xfrm>
            <a:off x="4848407" y="2494719"/>
            <a:ext cx="3422650" cy="2667000"/>
            <a:chOff x="3364" y="2112"/>
            <a:chExt cx="2156" cy="1680"/>
          </a:xfrm>
        </p:grpSpPr>
        <p:grpSp>
          <p:nvGrpSpPr>
            <p:cNvPr id="31" name="Group 7"/>
            <p:cNvGrpSpPr>
              <a:grpSpLocks/>
            </p:cNvGrpSpPr>
            <p:nvPr/>
          </p:nvGrpSpPr>
          <p:grpSpPr bwMode="auto">
            <a:xfrm>
              <a:off x="3888" y="2112"/>
              <a:ext cx="1632" cy="1680"/>
              <a:chOff x="3744" y="1344"/>
              <a:chExt cx="1632" cy="1680"/>
            </a:xfrm>
          </p:grpSpPr>
          <p:sp>
            <p:nvSpPr>
              <p:cNvPr id="35" name="Rectangle 8"/>
              <p:cNvSpPr>
                <a:spLocks noChangeArrowheads="1"/>
              </p:cNvSpPr>
              <p:nvPr/>
            </p:nvSpPr>
            <p:spPr bwMode="auto">
              <a:xfrm>
                <a:off x="3744" y="1824"/>
                <a:ext cx="1632" cy="96"/>
              </a:xfrm>
              <a:prstGeom prst="rect">
                <a:avLst/>
              </a:prstGeom>
              <a:solidFill>
                <a:srgbClr val="00CC99"/>
              </a:solidFill>
              <a:ln w="9525">
                <a:solidFill>
                  <a:srgbClr val="030906"/>
                </a:solidFill>
                <a:miter lim="800000"/>
                <a:headEnd/>
                <a:tailEnd/>
              </a:ln>
            </p:spPr>
            <p:txBody>
              <a:bodyPr wrap="none" anchor="ctr"/>
              <a:lstStyle/>
              <a:p>
                <a:endParaRPr lang="zh-CN" altLang="en-US">
                  <a:solidFill>
                    <a:srgbClr val="000000"/>
                  </a:solidFill>
                  <a:latin typeface="Arial Black"/>
                  <a:ea typeface="黑体"/>
                </a:endParaRPr>
              </a:p>
            </p:txBody>
          </p:sp>
          <p:sp>
            <p:nvSpPr>
              <p:cNvPr id="36" name="Rectangle 9"/>
              <p:cNvSpPr>
                <a:spLocks noChangeArrowheads="1"/>
              </p:cNvSpPr>
              <p:nvPr/>
            </p:nvSpPr>
            <p:spPr bwMode="auto">
              <a:xfrm>
                <a:off x="3744" y="2448"/>
                <a:ext cx="1632" cy="96"/>
              </a:xfrm>
              <a:prstGeom prst="rect">
                <a:avLst/>
              </a:prstGeom>
              <a:solidFill>
                <a:srgbClr val="00CC99"/>
              </a:solidFill>
              <a:ln w="9525">
                <a:solidFill>
                  <a:srgbClr val="030906"/>
                </a:solidFill>
                <a:miter lim="800000"/>
                <a:headEnd/>
                <a:tailEnd/>
              </a:ln>
            </p:spPr>
            <p:txBody>
              <a:bodyPr wrap="none" anchor="ctr"/>
              <a:lstStyle/>
              <a:p>
                <a:endParaRPr lang="zh-CN" altLang="en-US">
                  <a:solidFill>
                    <a:srgbClr val="000000"/>
                  </a:solidFill>
                  <a:latin typeface="Arial Black"/>
                  <a:ea typeface="黑体"/>
                </a:endParaRPr>
              </a:p>
            </p:txBody>
          </p:sp>
          <p:sp>
            <p:nvSpPr>
              <p:cNvPr id="37" name="Line 10"/>
              <p:cNvSpPr>
                <a:spLocks noChangeShapeType="1"/>
              </p:cNvSpPr>
              <p:nvPr/>
            </p:nvSpPr>
            <p:spPr bwMode="auto">
              <a:xfrm>
                <a:off x="4656" y="2544"/>
                <a:ext cx="0" cy="480"/>
              </a:xfrm>
              <a:prstGeom prst="line">
                <a:avLst/>
              </a:prstGeom>
              <a:noFill/>
              <a:ln w="28575">
                <a:solidFill>
                  <a:srgbClr val="030906"/>
                </a:solidFill>
                <a:round/>
                <a:headEnd/>
                <a:tailEnd type="oval"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41" name="Line 11"/>
              <p:cNvSpPr>
                <a:spLocks noChangeShapeType="1"/>
              </p:cNvSpPr>
              <p:nvPr/>
            </p:nvSpPr>
            <p:spPr bwMode="auto">
              <a:xfrm rot="10800000">
                <a:off x="4638" y="1344"/>
                <a:ext cx="0" cy="480"/>
              </a:xfrm>
              <a:prstGeom prst="line">
                <a:avLst/>
              </a:prstGeom>
              <a:noFill/>
              <a:ln w="28575">
                <a:solidFill>
                  <a:srgbClr val="030906"/>
                </a:solidFill>
                <a:round/>
                <a:headEnd/>
                <a:tailEnd type="oval"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42" name="Rectangle 12" descr="再生纸"/>
              <p:cNvSpPr>
                <a:spLocks noChangeArrowheads="1"/>
              </p:cNvSpPr>
              <p:nvPr/>
            </p:nvSpPr>
            <p:spPr bwMode="auto">
              <a:xfrm>
                <a:off x="3744" y="1920"/>
                <a:ext cx="1632" cy="528"/>
              </a:xfrm>
              <a:prstGeom prst="rect">
                <a:avLst/>
              </a:prstGeom>
              <a:blipFill dpi="0" rotWithShape="0">
                <a:blip r:embed="rId6"/>
                <a:srcRect/>
                <a:tile tx="0" ty="0" sx="100000" sy="100000" flip="none" algn="tl"/>
              </a:blipFill>
              <a:ln w="9525">
                <a:solidFill>
                  <a:srgbClr val="030906"/>
                </a:solidFill>
                <a:miter lim="800000"/>
                <a:headEnd/>
                <a:tailEnd/>
              </a:ln>
            </p:spPr>
            <p:txBody>
              <a:bodyPr wrap="none" anchor="ctr"/>
              <a:lstStyle/>
              <a:p>
                <a:pPr algn="ctr"/>
                <a:r>
                  <a:rPr kumimoji="1" lang="en-US" altLang="zh-CN" sz="2800" b="1" i="1">
                    <a:solidFill>
                      <a:srgbClr val="030906"/>
                    </a:solidFill>
                    <a:latin typeface="Arial Black"/>
                    <a:ea typeface="黑体"/>
                  </a:rPr>
                  <a:t>ε</a:t>
                </a:r>
              </a:p>
            </p:txBody>
          </p:sp>
        </p:grpSp>
        <p:sp>
          <p:nvSpPr>
            <p:cNvPr id="32" name="AutoShape 13"/>
            <p:cNvSpPr>
              <a:spLocks/>
            </p:cNvSpPr>
            <p:nvPr/>
          </p:nvSpPr>
          <p:spPr bwMode="auto">
            <a:xfrm>
              <a:off x="3600" y="2708"/>
              <a:ext cx="240" cy="528"/>
            </a:xfrm>
            <a:prstGeom prst="leftBrace">
              <a:avLst>
                <a:gd name="adj1" fmla="val 18333"/>
                <a:gd name="adj2" fmla="val 50000"/>
              </a:avLst>
            </a:prstGeom>
            <a:noFill/>
            <a:ln w="28575">
              <a:solidFill>
                <a:srgbClr val="030906"/>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zh-CN" altLang="en-US">
                <a:solidFill>
                  <a:srgbClr val="000000"/>
                </a:solidFill>
                <a:latin typeface="Arial Black"/>
                <a:ea typeface="黑体"/>
              </a:endParaRPr>
            </a:p>
          </p:txBody>
        </p:sp>
        <p:sp>
          <p:nvSpPr>
            <p:cNvPr id="33" name="Rectangle 14"/>
            <p:cNvSpPr>
              <a:spLocks noChangeArrowheads="1"/>
            </p:cNvSpPr>
            <p:nvPr/>
          </p:nvSpPr>
          <p:spPr bwMode="auto">
            <a:xfrm>
              <a:off x="3364" y="2855"/>
              <a:ext cx="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algn="ctr"/>
              <a:r>
                <a:rPr kumimoji="1" lang="en-US" altLang="zh-CN" sz="2800" b="1" i="1">
                  <a:solidFill>
                    <a:srgbClr val="030906"/>
                  </a:solidFill>
                  <a:latin typeface="Arial Black"/>
                  <a:ea typeface="黑体"/>
                </a:rPr>
                <a:t>d</a:t>
              </a:r>
            </a:p>
          </p:txBody>
        </p:sp>
        <p:sp>
          <p:nvSpPr>
            <p:cNvPr id="34" name="Rectangle 15"/>
            <p:cNvSpPr>
              <a:spLocks noChangeArrowheads="1"/>
            </p:cNvSpPr>
            <p:nvPr/>
          </p:nvSpPr>
          <p:spPr bwMode="auto">
            <a:xfrm>
              <a:off x="5165" y="2208"/>
              <a:ext cx="3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algn="ctr"/>
              <a:r>
                <a:rPr kumimoji="1" lang="en-US" altLang="zh-CN" sz="2800" b="1">
                  <a:solidFill>
                    <a:srgbClr val="030906"/>
                  </a:solidFill>
                  <a:latin typeface="Arial Black"/>
                  <a:ea typeface="黑体"/>
                </a:rPr>
                <a:t> </a:t>
              </a:r>
              <a:r>
                <a:rPr kumimoji="1" lang="en-US" altLang="zh-CN" sz="2800" b="1" i="1">
                  <a:solidFill>
                    <a:srgbClr val="030906"/>
                  </a:solidFill>
                  <a:latin typeface="Arial Black"/>
                  <a:ea typeface="黑体"/>
                </a:rPr>
                <a:t>S</a:t>
              </a:r>
              <a:r>
                <a:rPr kumimoji="1" lang="en-US" altLang="zh-CN" sz="2800" b="1">
                  <a:solidFill>
                    <a:srgbClr val="000000"/>
                  </a:solidFill>
                  <a:latin typeface="Arial Black"/>
                  <a:ea typeface="黑体"/>
                </a:rPr>
                <a:t> </a:t>
              </a:r>
            </a:p>
          </p:txBody>
        </p:sp>
      </p:grpSp>
      <p:sp>
        <p:nvSpPr>
          <p:cNvPr id="43" name="Text Box 27" descr="新闻纸"/>
          <p:cNvSpPr txBox="1">
            <a:spLocks noChangeArrowheads="1"/>
          </p:cNvSpPr>
          <p:nvPr/>
        </p:nvSpPr>
        <p:spPr bwMode="auto">
          <a:xfrm>
            <a:off x="77823" y="2271406"/>
            <a:ext cx="5562600" cy="35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ε</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介质介电常数</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1"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1" u="none" strike="noStrike" kern="0" cap="none" spc="0" normalizeH="0" baseline="0" noProof="0" dirty="0" err="1">
                <a:ln>
                  <a:noFill/>
                </a:ln>
                <a:solidFill>
                  <a:srgbClr val="000000"/>
                </a:solidFill>
                <a:effectLst/>
                <a:uLnTx/>
                <a:uFillTx/>
                <a:latin typeface="Times New Roman" charset="0"/>
                <a:ea typeface="宋体" charset="0"/>
              </a:rPr>
              <a:t>ε</a:t>
            </a:r>
            <a:r>
              <a:rPr kumimoji="0" lang="en-US" altLang="zh-CN" sz="2400" b="0" i="1" u="none" strike="noStrike" kern="0" cap="none" spc="0" normalizeH="0" baseline="-25000" noProof="0" dirty="0" err="1">
                <a:ln>
                  <a:noFill/>
                </a:ln>
                <a:solidFill>
                  <a:srgbClr val="000000"/>
                </a:solidFill>
                <a:effectLst/>
                <a:uLnTx/>
                <a:uFillTx/>
                <a:latin typeface="Times New Roman" charset="0"/>
                <a:ea typeface="宋体" charset="0"/>
              </a:rPr>
              <a:t>r</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a:t>
            </a:r>
            <a:r>
              <a:rPr kumimoji="1" lang="zh-CN" altLang="en-US" sz="2400" b="1" i="0" u="none" strike="noStrike" kern="0" cap="none" spc="0" normalizeH="0" baseline="0" noProof="0" dirty="0">
                <a:ln>
                  <a:noFill/>
                </a:ln>
                <a:solidFill>
                  <a:srgbClr val="030906"/>
                </a:solidFill>
                <a:effectLst/>
                <a:uLnTx/>
                <a:uFillTx/>
                <a:latin typeface="Times New Roman" charset="0"/>
                <a:ea typeface="宋体" charset="0"/>
              </a:rPr>
              <a:t>极板间介质的相对介电常数</a:t>
            </a:r>
            <a:endPar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1"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1" u="none" strike="noStrike" kern="0" cap="none" spc="0" normalizeH="0" baseline="0" noProof="0" dirty="0">
                <a:ln>
                  <a:noFill/>
                </a:ln>
                <a:solidFill>
                  <a:srgbClr val="000000"/>
                </a:solidFill>
                <a:effectLst/>
                <a:uLnTx/>
                <a:uFillTx/>
                <a:latin typeface="Times New Roman" charset="0"/>
                <a:ea typeface="宋体" charset="0"/>
              </a:rPr>
              <a:t>ε</a:t>
            </a:r>
            <a:r>
              <a:rPr kumimoji="0" lang="en-US" altLang="zh-CN" sz="2400" b="0" i="0" u="none" strike="noStrike" kern="0" cap="none" spc="0" normalizeH="0" baseline="-25000" noProof="0" dirty="0">
                <a:ln>
                  <a:noFill/>
                </a:ln>
                <a:solidFill>
                  <a:srgbClr val="000000"/>
                </a:solidFill>
                <a:effectLst/>
                <a:uLnTx/>
                <a:uFillTx/>
                <a:latin typeface="Times New Roman" charset="0"/>
                <a:ea typeface="宋体" charset="0"/>
              </a:rPr>
              <a:t>0</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a:t>
            </a:r>
            <a:r>
              <a:rPr kumimoji="1" lang="zh-CN" altLang="en-US" sz="2400" b="1" i="0" u="none" strike="noStrike" kern="0" cap="none" spc="0" normalizeH="0" baseline="0" noProof="0" dirty="0">
                <a:ln>
                  <a:noFill/>
                </a:ln>
                <a:solidFill>
                  <a:srgbClr val="030906"/>
                </a:solidFill>
                <a:effectLst/>
                <a:uLnTx/>
                <a:uFillTx/>
                <a:latin typeface="Times New Roman" charset="0"/>
                <a:ea typeface="宋体" charset="0"/>
              </a:rPr>
              <a:t>真空的介电常数</a:t>
            </a:r>
            <a:endPar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=8.85×10</a:t>
            </a:r>
            <a:r>
              <a:rPr kumimoji="0" lang="en-US" altLang="zh-CN" sz="2400" b="0" i="0" u="none" strike="noStrike" kern="0" cap="none" spc="0" normalizeH="0" baseline="30000" noProof="0" dirty="0">
                <a:ln>
                  <a:noFill/>
                </a:ln>
                <a:solidFill>
                  <a:srgbClr val="000000"/>
                </a:solidFill>
                <a:effectLst/>
                <a:uLnTx/>
                <a:uFillTx/>
                <a:latin typeface="Times New Roman" charset="0"/>
                <a:ea typeface="宋体" charset="0"/>
              </a:rPr>
              <a:t>-12</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F/m</a:t>
            </a:r>
            <a:endParaRPr kumimoji="1" lang="en-US" altLang="zh-CN" sz="24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S</a:t>
            </a:r>
            <a:r>
              <a:rPr kumimoji="1" lang="en-US" altLang="zh-CN"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极板面积</a:t>
            </a:r>
          </a:p>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d</a:t>
            </a:r>
            <a:r>
              <a:rPr kumimoji="1" lang="en-US" altLang="zh-CN"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极板间距离</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a:ln>
                <a:noFill/>
              </a:ln>
              <a:solidFill>
                <a:srgbClr val="000000"/>
              </a:solidFill>
              <a:effectLst/>
              <a:uLnTx/>
              <a:uFillTx/>
              <a:latin typeface="Times New Roman" charset="0"/>
              <a:ea typeface="宋体" charset="0"/>
            </a:endParaRPr>
          </a:p>
        </p:txBody>
      </p:sp>
    </p:spTree>
    <p:extLst>
      <p:ext uri="{BB962C8B-B14F-4D97-AF65-F5344CB8AC3E}">
        <p14:creationId xmlns:p14="http://schemas.microsoft.com/office/powerpoint/2010/main" val="12726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145189" y="440801"/>
            <a:ext cx="2946447" cy="2"/>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47" name="Rectangle 4"/>
          <p:cNvSpPr>
            <a:spLocks noChangeArrowheads="1"/>
          </p:cNvSpPr>
          <p:nvPr/>
        </p:nvSpPr>
        <p:spPr bwMode="auto">
          <a:xfrm>
            <a:off x="0" y="647700"/>
            <a:ext cx="9144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3480" bIns="63480" anchor="ctr">
            <a:spAutoFit/>
          </a:bodyPr>
          <a:lstStyle/>
          <a:p>
            <a:pPr indent="266700"/>
            <a:r>
              <a:rPr lang="zh-CN" altLang="en-US" dirty="0">
                <a:solidFill>
                  <a:srgbClr val="FF0000"/>
                </a:solidFill>
                <a:latin typeface="宋体" charset="0"/>
                <a:ea typeface="黑体"/>
                <a:cs typeface="Times New Roman" charset="0"/>
              </a:rPr>
              <a:t>变极板间距离（</a:t>
            </a:r>
            <a:r>
              <a:rPr lang="en-US" altLang="zh-CN" dirty="0">
                <a:solidFill>
                  <a:srgbClr val="FF0000"/>
                </a:solidFill>
                <a:latin typeface="宋体" charset="0"/>
                <a:ea typeface="黑体"/>
                <a:cs typeface="Times New Roman" charset="0"/>
              </a:rPr>
              <a:t>d</a:t>
            </a:r>
            <a:r>
              <a:rPr lang="zh-CN" altLang="en-US" dirty="0">
                <a:solidFill>
                  <a:srgbClr val="FF0000"/>
                </a:solidFill>
                <a:latin typeface="宋体" charset="0"/>
                <a:ea typeface="黑体"/>
                <a:cs typeface="Times New Roman" charset="0"/>
              </a:rPr>
              <a:t>）型</a:t>
            </a:r>
          </a:p>
          <a:p>
            <a:pPr indent="266700" eaLnBrk="0" hangingPunct="0"/>
            <a:r>
              <a:rPr lang="zh-CN" altLang="en-US" dirty="0">
                <a:solidFill>
                  <a:srgbClr val="000000"/>
                </a:solidFill>
                <a:latin typeface="宋体" charset="0"/>
                <a:ea typeface="黑体"/>
                <a:cs typeface="Times New Roman" charset="0"/>
              </a:rPr>
              <a:t>极板</a:t>
            </a:r>
            <a:r>
              <a:rPr lang="en-US" altLang="zh-CN" dirty="0">
                <a:solidFill>
                  <a:srgbClr val="000000"/>
                </a:solidFill>
                <a:latin typeface="宋体" charset="0"/>
                <a:ea typeface="黑体"/>
                <a:cs typeface="Times New Roman" charset="0"/>
              </a:rPr>
              <a:t>1</a:t>
            </a:r>
            <a:r>
              <a:rPr lang="zh-CN" altLang="en-US" dirty="0">
                <a:solidFill>
                  <a:srgbClr val="000000"/>
                </a:solidFill>
                <a:latin typeface="宋体" charset="0"/>
                <a:ea typeface="黑体"/>
                <a:cs typeface="Times New Roman" charset="0"/>
              </a:rPr>
              <a:t>固定不动的</a:t>
            </a:r>
          </a:p>
          <a:p>
            <a:pPr indent="266700" eaLnBrk="0" hangingPunct="0"/>
            <a:r>
              <a:rPr lang="zh-CN" altLang="en-US" dirty="0">
                <a:solidFill>
                  <a:srgbClr val="000000"/>
                </a:solidFill>
                <a:latin typeface="宋体" charset="0"/>
                <a:ea typeface="黑体"/>
                <a:cs typeface="Times New Roman" charset="0"/>
              </a:rPr>
              <a:t>极板</a:t>
            </a:r>
            <a:r>
              <a:rPr lang="en-US" altLang="zh-CN" dirty="0">
                <a:solidFill>
                  <a:srgbClr val="000000"/>
                </a:solidFill>
                <a:latin typeface="宋体" charset="0"/>
                <a:ea typeface="黑体"/>
                <a:cs typeface="Times New Roman" charset="0"/>
              </a:rPr>
              <a:t>2</a:t>
            </a:r>
            <a:r>
              <a:rPr lang="zh-CN" altLang="en-US" dirty="0">
                <a:solidFill>
                  <a:srgbClr val="000000"/>
                </a:solidFill>
                <a:latin typeface="宋体" charset="0"/>
                <a:ea typeface="黑体"/>
                <a:cs typeface="Times New Roman" charset="0"/>
              </a:rPr>
              <a:t>沿间隙方向平行位移</a:t>
            </a:r>
            <a:endParaRPr lang="zh-CN" altLang="en-US" dirty="0">
              <a:solidFill>
                <a:srgbClr val="000000"/>
              </a:solidFill>
              <a:latin typeface="宋体" charset="0"/>
              <a:ea typeface="黑体"/>
            </a:endParaRPr>
          </a:p>
        </p:txBody>
      </p:sp>
      <p:grpSp>
        <p:nvGrpSpPr>
          <p:cNvPr id="148" name="Group 6"/>
          <p:cNvGrpSpPr>
            <a:grpSpLocks/>
          </p:cNvGrpSpPr>
          <p:nvPr/>
        </p:nvGrpSpPr>
        <p:grpSpPr bwMode="auto">
          <a:xfrm>
            <a:off x="5011400" y="1028598"/>
            <a:ext cx="2209800" cy="1981200"/>
            <a:chOff x="3552" y="1776"/>
            <a:chExt cx="1392" cy="1248"/>
          </a:xfrm>
        </p:grpSpPr>
        <p:sp>
          <p:nvSpPr>
            <p:cNvPr id="149" name="Rectangle 7"/>
            <p:cNvSpPr>
              <a:spLocks noChangeArrowheads="1"/>
            </p:cNvSpPr>
            <p:nvPr/>
          </p:nvSpPr>
          <p:spPr bwMode="auto">
            <a:xfrm>
              <a:off x="4032" y="2160"/>
              <a:ext cx="864" cy="96"/>
            </a:xfrm>
            <a:prstGeom prst="rect">
              <a:avLst/>
            </a:prstGeom>
            <a:solidFill>
              <a:srgbClr val="99CC00"/>
            </a:solidFill>
            <a:ln w="12700">
              <a:solidFill>
                <a:srgbClr val="000000"/>
              </a:solidFill>
              <a:miter lim="800000"/>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0" name="Rectangle 8"/>
            <p:cNvSpPr>
              <a:spLocks noChangeArrowheads="1"/>
            </p:cNvSpPr>
            <p:nvPr/>
          </p:nvSpPr>
          <p:spPr bwMode="auto">
            <a:xfrm>
              <a:off x="4032" y="2496"/>
              <a:ext cx="864" cy="96"/>
            </a:xfrm>
            <a:prstGeom prst="rect">
              <a:avLst/>
            </a:prstGeom>
            <a:solidFill>
              <a:srgbClr val="99CC00"/>
            </a:solidFill>
            <a:ln w="12700">
              <a:solidFill>
                <a:srgbClr val="000000"/>
              </a:solidFill>
              <a:miter lim="800000"/>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1" name="Line 9"/>
            <p:cNvSpPr>
              <a:spLocks noChangeShapeType="1"/>
            </p:cNvSpPr>
            <p:nvPr/>
          </p:nvSpPr>
          <p:spPr bwMode="auto">
            <a:xfrm flipH="1">
              <a:off x="4080"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2" name="Line 10"/>
            <p:cNvSpPr>
              <a:spLocks noChangeShapeType="1"/>
            </p:cNvSpPr>
            <p:nvPr/>
          </p:nvSpPr>
          <p:spPr bwMode="auto">
            <a:xfrm flipH="1">
              <a:off x="4176"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3" name="Line 11"/>
            <p:cNvSpPr>
              <a:spLocks noChangeShapeType="1"/>
            </p:cNvSpPr>
            <p:nvPr/>
          </p:nvSpPr>
          <p:spPr bwMode="auto">
            <a:xfrm flipH="1">
              <a:off x="4272"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4" name="Line 12"/>
            <p:cNvSpPr>
              <a:spLocks noChangeShapeType="1"/>
            </p:cNvSpPr>
            <p:nvPr/>
          </p:nvSpPr>
          <p:spPr bwMode="auto">
            <a:xfrm flipH="1">
              <a:off x="4368"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5" name="Line 13"/>
            <p:cNvSpPr>
              <a:spLocks noChangeShapeType="1"/>
            </p:cNvSpPr>
            <p:nvPr/>
          </p:nvSpPr>
          <p:spPr bwMode="auto">
            <a:xfrm flipH="1">
              <a:off x="4464"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6" name="Line 14"/>
            <p:cNvSpPr>
              <a:spLocks noChangeShapeType="1"/>
            </p:cNvSpPr>
            <p:nvPr/>
          </p:nvSpPr>
          <p:spPr bwMode="auto">
            <a:xfrm flipH="1">
              <a:off x="4560"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7" name="Line 15"/>
            <p:cNvSpPr>
              <a:spLocks noChangeShapeType="1"/>
            </p:cNvSpPr>
            <p:nvPr/>
          </p:nvSpPr>
          <p:spPr bwMode="auto">
            <a:xfrm flipH="1">
              <a:off x="4656"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8" name="Line 16"/>
            <p:cNvSpPr>
              <a:spLocks noChangeShapeType="1"/>
            </p:cNvSpPr>
            <p:nvPr/>
          </p:nvSpPr>
          <p:spPr bwMode="auto">
            <a:xfrm flipH="1">
              <a:off x="4752"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9" name="Line 17"/>
            <p:cNvSpPr>
              <a:spLocks noChangeShapeType="1"/>
            </p:cNvSpPr>
            <p:nvPr/>
          </p:nvSpPr>
          <p:spPr bwMode="auto">
            <a:xfrm flipH="1">
              <a:off x="4848"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0" name="Line 18"/>
            <p:cNvSpPr>
              <a:spLocks noChangeShapeType="1"/>
            </p:cNvSpPr>
            <p:nvPr/>
          </p:nvSpPr>
          <p:spPr bwMode="auto">
            <a:xfrm>
              <a:off x="4512" y="1776"/>
              <a:ext cx="0" cy="384"/>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1" name="Line 19"/>
            <p:cNvSpPr>
              <a:spLocks noChangeShapeType="1"/>
            </p:cNvSpPr>
            <p:nvPr/>
          </p:nvSpPr>
          <p:spPr bwMode="auto">
            <a:xfrm>
              <a:off x="4512" y="2592"/>
              <a:ext cx="0" cy="432"/>
            </a:xfrm>
            <a:prstGeom prst="line">
              <a:avLst/>
            </a:prstGeom>
            <a:noFill/>
            <a:ln w="38100">
              <a:solidFill>
                <a:srgbClr val="000000"/>
              </a:solidFill>
              <a:round/>
              <a:headEnd/>
              <a:tailEnd type="oval"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2" name="Line 20"/>
            <p:cNvSpPr>
              <a:spLocks noChangeShapeType="1"/>
            </p:cNvSpPr>
            <p:nvPr/>
          </p:nvSpPr>
          <p:spPr bwMode="auto">
            <a:xfrm>
              <a:off x="3552" y="2256"/>
              <a:ext cx="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3" name="Line 21"/>
            <p:cNvSpPr>
              <a:spLocks noChangeShapeType="1"/>
            </p:cNvSpPr>
            <p:nvPr/>
          </p:nvSpPr>
          <p:spPr bwMode="auto">
            <a:xfrm>
              <a:off x="3552" y="2496"/>
              <a:ext cx="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4" name="Line 22"/>
            <p:cNvSpPr>
              <a:spLocks noChangeShapeType="1"/>
            </p:cNvSpPr>
            <p:nvPr/>
          </p:nvSpPr>
          <p:spPr bwMode="auto">
            <a:xfrm>
              <a:off x="3696" y="2218"/>
              <a:ext cx="0" cy="288"/>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5" name="Rectangle 23"/>
            <p:cNvSpPr>
              <a:spLocks noChangeArrowheads="1"/>
            </p:cNvSpPr>
            <p:nvPr/>
          </p:nvSpPr>
          <p:spPr bwMode="auto">
            <a:xfrm>
              <a:off x="4270" y="2208"/>
              <a:ext cx="3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ε</a:t>
              </a:r>
            </a:p>
          </p:txBody>
        </p:sp>
        <p:sp>
          <p:nvSpPr>
            <p:cNvPr id="166" name="Rectangle 24"/>
            <p:cNvSpPr>
              <a:spLocks noChangeArrowheads="1"/>
            </p:cNvSpPr>
            <p:nvPr/>
          </p:nvSpPr>
          <p:spPr bwMode="auto">
            <a:xfrm>
              <a:off x="3645" y="2208"/>
              <a:ext cx="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δ</a:t>
              </a:r>
            </a:p>
          </p:txBody>
        </p:sp>
        <p:sp>
          <p:nvSpPr>
            <p:cNvPr id="167" name="Rectangle 25"/>
            <p:cNvSpPr>
              <a:spLocks noChangeArrowheads="1"/>
            </p:cNvSpPr>
            <p:nvPr/>
          </p:nvSpPr>
          <p:spPr bwMode="auto">
            <a:xfrm>
              <a:off x="3677" y="2688"/>
              <a:ext cx="2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S</a:t>
              </a:r>
            </a:p>
          </p:txBody>
        </p:sp>
        <p:sp>
          <p:nvSpPr>
            <p:cNvPr id="168" name="Line 26"/>
            <p:cNvSpPr>
              <a:spLocks noChangeShapeType="1"/>
            </p:cNvSpPr>
            <p:nvPr/>
          </p:nvSpPr>
          <p:spPr bwMode="auto">
            <a:xfrm flipV="1">
              <a:off x="3888" y="2592"/>
              <a:ext cx="384" cy="2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grpSp>
      <p:sp>
        <p:nvSpPr>
          <p:cNvPr id="169" name="AutoShape 27"/>
          <p:cNvSpPr>
            <a:spLocks noChangeArrowheads="1"/>
          </p:cNvSpPr>
          <p:nvPr/>
        </p:nvSpPr>
        <p:spPr bwMode="auto">
          <a:xfrm>
            <a:off x="7221200" y="647598"/>
            <a:ext cx="1582332" cy="762000"/>
          </a:xfrm>
          <a:prstGeom prst="wedgeEllipseCallout">
            <a:avLst>
              <a:gd name="adj1" fmla="val -60662"/>
              <a:gd name="adj2" fmla="val 76042"/>
            </a:avLst>
          </a:prstGeom>
          <a:solidFill>
            <a:srgbClr val="FFFF00"/>
          </a:solidFill>
          <a:ln w="12700">
            <a:solidFill>
              <a:srgbClr val="000000"/>
            </a:solidFill>
            <a:miter lim="800000"/>
            <a:headEnd/>
            <a:tailEnd/>
          </a:ln>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1" i="0" u="none" strike="noStrike" kern="0" cap="none" spc="0" normalizeH="0" baseline="0" noProof="0">
                <a:ln>
                  <a:noFill/>
                </a:ln>
                <a:solidFill>
                  <a:srgbClr val="000000"/>
                </a:solidFill>
                <a:effectLst/>
                <a:uLnTx/>
                <a:uFillTx/>
                <a:latin typeface="Arial Black"/>
                <a:ea typeface="黑体"/>
              </a:rPr>
              <a:t>1</a:t>
            </a:r>
            <a:r>
              <a:rPr kumimoji="1" lang="zh-CN" altLang="en-US" sz="1800" b="1" i="0" u="none" strike="noStrike" kern="0" cap="none" spc="0" normalizeH="0" baseline="0" noProof="0">
                <a:ln>
                  <a:noFill/>
                </a:ln>
                <a:solidFill>
                  <a:srgbClr val="000000"/>
                </a:solidFill>
                <a:effectLst/>
                <a:uLnTx/>
                <a:uFillTx/>
                <a:latin typeface="Arial Black"/>
                <a:ea typeface="黑体"/>
              </a:rPr>
              <a:t>定极板</a:t>
            </a:r>
          </a:p>
        </p:txBody>
      </p:sp>
      <p:sp>
        <p:nvSpPr>
          <p:cNvPr id="170" name="AutoShape 28"/>
          <p:cNvSpPr>
            <a:spLocks noChangeArrowheads="1"/>
          </p:cNvSpPr>
          <p:nvPr/>
        </p:nvSpPr>
        <p:spPr bwMode="auto">
          <a:xfrm>
            <a:off x="7297399" y="1561998"/>
            <a:ext cx="1593681" cy="762000"/>
          </a:xfrm>
          <a:prstGeom prst="wedgeEllipseCallout">
            <a:avLst>
              <a:gd name="adj1" fmla="val -73282"/>
              <a:gd name="adj2" fmla="val 35000"/>
            </a:avLst>
          </a:prstGeom>
          <a:solidFill>
            <a:srgbClr val="FFFF00"/>
          </a:solidFill>
          <a:ln w="12700">
            <a:solidFill>
              <a:srgbClr val="000000"/>
            </a:solidFill>
            <a:miter lim="800000"/>
            <a:headEnd/>
            <a:tailEnd/>
          </a:ln>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1" i="0" u="none" strike="noStrike" kern="0" cap="none" spc="0" normalizeH="0" baseline="0" noProof="0">
                <a:ln>
                  <a:noFill/>
                </a:ln>
                <a:solidFill>
                  <a:srgbClr val="000000"/>
                </a:solidFill>
                <a:effectLst/>
                <a:uLnTx/>
                <a:uFillTx/>
                <a:latin typeface="Arial Black"/>
                <a:ea typeface="黑体"/>
              </a:rPr>
              <a:t>2</a:t>
            </a:r>
            <a:r>
              <a:rPr kumimoji="1" lang="zh-CN" altLang="en-US" sz="1800" b="1" i="0" u="none" strike="noStrike" kern="0" cap="none" spc="0" normalizeH="0" baseline="0" noProof="0">
                <a:ln>
                  <a:noFill/>
                </a:ln>
                <a:solidFill>
                  <a:srgbClr val="000000"/>
                </a:solidFill>
                <a:effectLst/>
                <a:uLnTx/>
                <a:uFillTx/>
                <a:latin typeface="Arial Black"/>
                <a:ea typeface="黑体"/>
              </a:rPr>
              <a:t>动极板</a:t>
            </a:r>
          </a:p>
        </p:txBody>
      </p:sp>
      <p:graphicFrame>
        <p:nvGraphicFramePr>
          <p:cNvPr id="171" name="Object 2" descr="白色大理石"/>
          <p:cNvGraphicFramePr>
            <a:graphicFrameLocks noChangeAspect="1"/>
          </p:cNvGraphicFramePr>
          <p:nvPr>
            <p:extLst/>
          </p:nvPr>
        </p:nvGraphicFramePr>
        <p:xfrm>
          <a:off x="431006" y="1944688"/>
          <a:ext cx="4002088" cy="1146175"/>
        </p:xfrm>
        <a:graphic>
          <a:graphicData uri="http://schemas.openxmlformats.org/presentationml/2006/ole">
            <mc:AlternateContent xmlns:mc="http://schemas.openxmlformats.org/markup-compatibility/2006">
              <mc:Choice xmlns:v="urn:schemas-microsoft-com:vml" Requires="v">
                <p:oleObj spid="_x0000_s73735" name="公式" r:id="rId4" imgW="1536033" imgH="393529" progId="Equation.3">
                  <p:embed/>
                </p:oleObj>
              </mc:Choice>
              <mc:Fallback>
                <p:oleObj name="公式" r:id="rId4" imgW="1536033"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 y="1944688"/>
                        <a:ext cx="4002088" cy="11461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7"/>
                                </a:srgbClr>
                              </a:outerShdw>
                            </a:effectLst>
                          </a14:hiddenEffects>
                        </a:ext>
                      </a:extLst>
                    </p:spPr>
                  </p:pic>
                </p:oleObj>
              </mc:Fallback>
            </mc:AlternateContent>
          </a:graphicData>
        </a:graphic>
      </p:graphicFrame>
      <p:sp>
        <p:nvSpPr>
          <p:cNvPr id="172" name="Text Box 30" descr="新闻纸"/>
          <p:cNvSpPr txBox="1">
            <a:spLocks noChangeArrowheads="1"/>
          </p:cNvSpPr>
          <p:nvPr/>
        </p:nvSpPr>
        <p:spPr bwMode="auto">
          <a:xfrm>
            <a:off x="134600" y="3897549"/>
            <a:ext cx="510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极板间介质介电常数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en-US" altLang="zh-CN" sz="2800" b="1" i="0" u="none" strike="noStrike" kern="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0</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：真空介电常数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en-US" altLang="zh-CN" sz="2800" b="1" i="1" u="none" strike="noStrike" kern="0" cap="none" spc="0" normalizeH="0" baseline="-25000" noProof="0" dirty="0" err="1">
                <a:ln>
                  <a:noFill/>
                </a:ln>
                <a:solidFill>
                  <a:srgbClr val="000000"/>
                </a:solidFill>
                <a:effectLst/>
                <a:uLnTx/>
                <a:uFillTx/>
                <a:latin typeface="Times New Roman" panose="02020603050405020304" pitchFamily="18" charset="0"/>
                <a:cs typeface="Times New Roman" panose="02020603050405020304" pitchFamily="18" charset="0"/>
              </a:rPr>
              <a:t>r</a:t>
            </a:r>
            <a:r>
              <a:rPr kumimoji="1" lang="en-US" altLang="zh-CN" sz="2800" b="1" i="1" u="none" strike="noStrike" kern="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：极板间介质相对介电常数</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δ</a:t>
            </a:r>
            <a:r>
              <a:rPr kumimoji="1" lang="en-US" altLang="zh-C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：极板间距离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t>
            </a:r>
            <a:r>
              <a:rPr kumimoji="1" lang="en-US" altLang="zh-C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：极板面积 </a:t>
            </a:r>
          </a:p>
        </p:txBody>
      </p:sp>
    </p:spTree>
    <p:extLst>
      <p:ext uri="{BB962C8B-B14F-4D97-AF65-F5344CB8AC3E}">
        <p14:creationId xmlns:p14="http://schemas.microsoft.com/office/powerpoint/2010/main" val="117444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145189" y="440801"/>
            <a:ext cx="2946447" cy="2"/>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graphicFrame>
        <p:nvGraphicFramePr>
          <p:cNvPr id="34" name="Object 9"/>
          <p:cNvGraphicFramePr>
            <a:graphicFrameLocks noChangeAspect="1"/>
          </p:cNvGraphicFramePr>
          <p:nvPr>
            <p:extLst/>
          </p:nvPr>
        </p:nvGraphicFramePr>
        <p:xfrm>
          <a:off x="334791" y="1043530"/>
          <a:ext cx="8007485" cy="942057"/>
        </p:xfrm>
        <a:graphic>
          <a:graphicData uri="http://schemas.openxmlformats.org/presentationml/2006/ole">
            <mc:AlternateContent xmlns:mc="http://schemas.openxmlformats.org/markup-compatibility/2006">
              <mc:Choice xmlns:v="urn:schemas-microsoft-com:vml" Requires="v">
                <p:oleObj spid="_x0000_s74774" r:id="rId4" imgW="3237095" imgH="380835" progId="Equation.DSMT4">
                  <p:embed/>
                </p:oleObj>
              </mc:Choice>
              <mc:Fallback>
                <p:oleObj r:id="rId4" imgW="3237095" imgH="38083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91" y="1043530"/>
                        <a:ext cx="8007485" cy="942057"/>
                      </a:xfrm>
                      <a:prstGeom prst="rect">
                        <a:avLst/>
                      </a:prstGeom>
                      <a:noFill/>
                      <a:ln>
                        <a:noFill/>
                      </a:ln>
                      <a:extLst/>
                    </p:spPr>
                  </p:pic>
                </p:oleObj>
              </mc:Fallback>
            </mc:AlternateContent>
          </a:graphicData>
        </a:graphic>
      </p:graphicFrame>
      <p:graphicFrame>
        <p:nvGraphicFramePr>
          <p:cNvPr id="35" name="Object 11"/>
          <p:cNvGraphicFramePr>
            <a:graphicFrameLocks noChangeAspect="1"/>
          </p:cNvGraphicFramePr>
          <p:nvPr>
            <p:extLst/>
          </p:nvPr>
        </p:nvGraphicFramePr>
        <p:xfrm>
          <a:off x="2675105" y="2073062"/>
          <a:ext cx="3381375" cy="1143000"/>
        </p:xfrm>
        <a:graphic>
          <a:graphicData uri="http://schemas.openxmlformats.org/presentationml/2006/ole">
            <mc:AlternateContent xmlns:mc="http://schemas.openxmlformats.org/markup-compatibility/2006">
              <mc:Choice xmlns:v="urn:schemas-microsoft-com:vml" Requires="v">
                <p:oleObj spid="_x0000_s74775" name="公式" r:id="rId6" imgW="1574800" imgH="533400" progId="Equation.3">
                  <p:embed/>
                </p:oleObj>
              </mc:Choice>
              <mc:Fallback>
                <p:oleObj name="公式" r:id="rId6" imgW="15748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5105" y="2073062"/>
                        <a:ext cx="3381375" cy="1143000"/>
                      </a:xfrm>
                      <a:prstGeom prst="rect">
                        <a:avLst/>
                      </a:prstGeom>
                      <a:solidFill>
                        <a:srgbClr val="92D050"/>
                      </a:solidFill>
                      <a:ln>
                        <a:noFill/>
                      </a:ln>
                      <a:extLst/>
                    </p:spPr>
                  </p:pic>
                </p:oleObj>
              </mc:Fallback>
            </mc:AlternateContent>
          </a:graphicData>
        </a:graphic>
      </p:graphicFrame>
      <p:sp>
        <p:nvSpPr>
          <p:cNvPr id="36" name="Rectangle 4"/>
          <p:cNvSpPr>
            <a:spLocks noChangeArrowheads="1"/>
          </p:cNvSpPr>
          <p:nvPr/>
        </p:nvSpPr>
        <p:spPr bwMode="auto">
          <a:xfrm>
            <a:off x="-93224" y="702862"/>
            <a:ext cx="9144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3480" bIns="63480" anchor="ctr">
            <a:spAutoFit/>
          </a:bodyPr>
          <a:lstStyle/>
          <a:p>
            <a:pPr indent="266700"/>
            <a:r>
              <a:rPr lang="zh-CN" altLang="en-US" dirty="0">
                <a:solidFill>
                  <a:srgbClr val="000000"/>
                </a:solidFill>
                <a:latin typeface="宋体" charset="0"/>
                <a:ea typeface="黑体"/>
              </a:rPr>
              <a:t>电容变化分析：</a:t>
            </a:r>
          </a:p>
        </p:txBody>
      </p:sp>
      <p:sp>
        <p:nvSpPr>
          <p:cNvPr id="2" name="左弧形箭头 1"/>
          <p:cNvSpPr/>
          <p:nvPr/>
        </p:nvSpPr>
        <p:spPr>
          <a:xfrm>
            <a:off x="995440" y="1965311"/>
            <a:ext cx="768485" cy="11244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Rectangle 5" descr="信纸"/>
          <p:cNvSpPr>
            <a:spLocks noChangeArrowheads="1"/>
          </p:cNvSpPr>
          <p:nvPr/>
        </p:nvSpPr>
        <p:spPr bwMode="auto">
          <a:xfrm>
            <a:off x="110583" y="3351125"/>
            <a:ext cx="8922833" cy="94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p>
            <a:pPr>
              <a:lnSpc>
                <a:spcPct val="150000"/>
              </a:lnSpc>
              <a:buSzPct val="85000"/>
              <a:buFont typeface="Wingdings" charset="0"/>
              <a:buNone/>
            </a:pPr>
            <a:r>
              <a:rPr kumimoji="1" lang="zh-CN" altLang="en-US" sz="2000" dirty="0">
                <a:solidFill>
                  <a:srgbClr val="C00000"/>
                </a:solidFill>
                <a:latin typeface="Arial Black"/>
                <a:ea typeface="黑体"/>
              </a:rPr>
              <a:t>变面积电容传感器：</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常用的有</a:t>
            </a:r>
            <a:r>
              <a:rPr kumimoji="1" lang="zh-CN" altLang="en-US" sz="2000" dirty="0">
                <a:solidFill>
                  <a:srgbClr val="C00000"/>
                </a:solidFill>
                <a:latin typeface="黑体" panose="02010609060101010101" pitchFamily="49" charset="-122"/>
                <a:ea typeface="黑体" panose="02010609060101010101" pitchFamily="49" charset="-122"/>
                <a:cs typeface="楷体_GB2312" charset="0"/>
              </a:rPr>
              <a:t>角位移</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型和</a:t>
            </a:r>
            <a:r>
              <a:rPr kumimoji="1" lang="zh-CN" altLang="en-US" sz="2000" dirty="0">
                <a:solidFill>
                  <a:srgbClr val="C00000"/>
                </a:solidFill>
                <a:latin typeface="黑体" panose="02010609060101010101" pitchFamily="49" charset="-122"/>
                <a:ea typeface="黑体" panose="02010609060101010101" pitchFamily="49" charset="-122"/>
                <a:cs typeface="楷体_GB2312" charset="0"/>
              </a:rPr>
              <a:t>线位移</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型两种，与变间隙型相比，适用于较大角位移及直线位移的测量</a:t>
            </a:r>
          </a:p>
        </p:txBody>
      </p:sp>
      <p:pic>
        <p:nvPicPr>
          <p:cNvPr id="43" name="Picture 2" descr="dh2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78776" y="4412449"/>
            <a:ext cx="2419712" cy="22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dh2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618" y="4431897"/>
            <a:ext cx="2057487" cy="2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 name="Object 10"/>
          <p:cNvGraphicFramePr>
            <a:graphicFrameLocks noChangeAspect="1"/>
          </p:cNvGraphicFramePr>
          <p:nvPr>
            <p:extLst/>
          </p:nvPr>
        </p:nvGraphicFramePr>
        <p:xfrm>
          <a:off x="3007235" y="5150436"/>
          <a:ext cx="914400" cy="793750"/>
        </p:xfrm>
        <a:graphic>
          <a:graphicData uri="http://schemas.openxmlformats.org/presentationml/2006/ole">
            <mc:AlternateContent xmlns:mc="http://schemas.openxmlformats.org/markup-compatibility/2006">
              <mc:Choice xmlns:v="urn:schemas-microsoft-com:vml" Requires="v">
                <p:oleObj spid="_x0000_s74776" name="Equation" r:id="rId10" imgW="457399" imgH="393871" progId="Equation.DSMT4">
                  <p:embed/>
                </p:oleObj>
              </mc:Choice>
              <mc:Fallback>
                <p:oleObj name="Equation" r:id="rId10" imgW="457399" imgH="39387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235" y="5150436"/>
                        <a:ext cx="914400" cy="793750"/>
                      </a:xfrm>
                      <a:prstGeom prst="rect">
                        <a:avLst/>
                      </a:prstGeom>
                      <a:solidFill>
                        <a:srgbClr val="92D050"/>
                      </a:solidFill>
                      <a:ln>
                        <a:noFill/>
                      </a:ln>
                      <a:extLst/>
                    </p:spPr>
                  </p:pic>
                </p:oleObj>
              </mc:Fallback>
            </mc:AlternateContent>
          </a:graphicData>
        </a:graphic>
      </p:graphicFrame>
      <p:graphicFrame>
        <p:nvGraphicFramePr>
          <p:cNvPr id="46" name="Object 5"/>
          <p:cNvGraphicFramePr>
            <a:graphicFrameLocks noChangeAspect="1"/>
          </p:cNvGraphicFramePr>
          <p:nvPr>
            <p:extLst/>
          </p:nvPr>
        </p:nvGraphicFramePr>
        <p:xfrm>
          <a:off x="7270784" y="5091795"/>
          <a:ext cx="1350962" cy="801687"/>
        </p:xfrm>
        <a:graphic>
          <a:graphicData uri="http://schemas.openxmlformats.org/presentationml/2006/ole">
            <mc:AlternateContent xmlns:mc="http://schemas.openxmlformats.org/markup-compatibility/2006">
              <mc:Choice xmlns:v="urn:schemas-microsoft-com:vml" Requires="v">
                <p:oleObj spid="_x0000_s74777" name="公式" r:id="rId12" imgW="520474" imgH="393529" progId="Equation.3">
                  <p:embed/>
                </p:oleObj>
              </mc:Choice>
              <mc:Fallback>
                <p:oleObj name="公式" r:id="rId12" imgW="520474" imgH="39352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0784" y="5091795"/>
                        <a:ext cx="1350962" cy="801687"/>
                      </a:xfrm>
                      <a:prstGeom prst="rect">
                        <a:avLst/>
                      </a:prstGeom>
                      <a:solidFill>
                        <a:srgbClr val="92D050"/>
                      </a:solidFill>
                      <a:ln>
                        <a:noFill/>
                      </a:ln>
                      <a:effectLst/>
                      <a:extLst/>
                    </p:spPr>
                  </p:pic>
                </p:oleObj>
              </mc:Fallback>
            </mc:AlternateContent>
          </a:graphicData>
        </a:graphic>
      </p:graphicFrame>
    </p:spTree>
    <p:extLst>
      <p:ext uri="{BB962C8B-B14F-4D97-AF65-F5344CB8AC3E}">
        <p14:creationId xmlns:p14="http://schemas.microsoft.com/office/powerpoint/2010/main" val="373003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DAF613E-DDB7-403A-9293-E145BDE5B29E}" type="slidenum">
              <a:rPr lang="en-US" sz="1400" b="1">
                <a:solidFill>
                  <a:srgbClr val="FF3300"/>
                </a:solidFill>
                <a:effectLst>
                  <a:outerShdw blurRad="38100" dist="38100" dir="2700000" algn="tl">
                    <a:srgbClr val="C0C0C0"/>
                  </a:outerShdw>
                </a:effectLst>
              </a:rPr>
              <a:pPr algn="r">
                <a:defRPr/>
              </a:pPr>
              <a:t>33</a:t>
            </a:fld>
            <a:endParaRPr lang="en-US" sz="1400" b="1">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idx="4294967295"/>
          </p:nvPr>
        </p:nvSpPr>
        <p:spPr/>
        <p:txBody>
          <a:bodyPr/>
          <a:lstStyle/>
          <a:p>
            <a:r>
              <a:rPr lang="en-US" altLang="zh-CN" smtClean="0"/>
              <a:t>3.4 </a:t>
            </a:r>
            <a:r>
              <a:rPr lang="zh-CN" altLang="en-US" smtClean="0"/>
              <a:t>常见传感器介绍 </a:t>
            </a:r>
          </a:p>
        </p:txBody>
      </p:sp>
      <p:sp>
        <p:nvSpPr>
          <p:cNvPr id="28676" name="Rectangle 3"/>
          <p:cNvSpPr>
            <a:spLocks noGrp="1" noChangeArrowheads="1"/>
          </p:cNvSpPr>
          <p:nvPr>
            <p:ph type="body" idx="4294967295"/>
          </p:nvPr>
        </p:nvSpPr>
        <p:spPr>
          <a:noFill/>
        </p:spPr>
        <p:txBody>
          <a:bodyPr/>
          <a:lstStyle/>
          <a:p>
            <a:r>
              <a:rPr lang="zh-CN" altLang="en-US" smtClean="0"/>
              <a:t>温度传感器是一种能够将温度变化转换为电信号的装置。它是利用某些材料或元件的性能随温度变化的特性进行测温的，如将温度变化转换为电阻、热电动势、磁导率变化以及热膨胀的变化等，然后再通过测量电路来达到检测温度的目的。 </a:t>
            </a:r>
          </a:p>
        </p:txBody>
      </p:sp>
      <p:pic>
        <p:nvPicPr>
          <p:cNvPr id="28677"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933825"/>
            <a:ext cx="62658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1B27CA8-A83D-4DEC-A10E-0832954531DF}" type="slidenum">
              <a:rPr lang="en-US" sz="1400" b="1">
                <a:solidFill>
                  <a:srgbClr val="FF3300"/>
                </a:solidFill>
                <a:effectLst>
                  <a:outerShdw blurRad="38100" dist="38100" dir="2700000" algn="tl">
                    <a:srgbClr val="C0C0C0"/>
                  </a:outerShdw>
                </a:effectLst>
              </a:rPr>
              <a:pPr algn="r">
                <a:defRPr/>
              </a:pPr>
              <a:t>34</a:t>
            </a:fld>
            <a:endParaRPr lang="en-US" sz="1400" b="1">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idx="4294967295"/>
          </p:nvPr>
        </p:nvSpPr>
        <p:spPr/>
        <p:txBody>
          <a:bodyPr/>
          <a:lstStyle/>
          <a:p>
            <a:r>
              <a:rPr lang="zh-CN" altLang="en-US" smtClean="0"/>
              <a:t>温度传感器</a:t>
            </a:r>
          </a:p>
        </p:txBody>
      </p:sp>
      <p:sp>
        <p:nvSpPr>
          <p:cNvPr id="29700" name="Rectangle 3"/>
          <p:cNvSpPr>
            <a:spLocks noGrp="1" noChangeArrowheads="1"/>
          </p:cNvSpPr>
          <p:nvPr>
            <p:ph type="body" idx="4294967295"/>
          </p:nvPr>
        </p:nvSpPr>
        <p:spPr/>
        <p:txBody>
          <a:bodyPr/>
          <a:lstStyle/>
          <a:p>
            <a:endParaRPr lang="zh-CN" altLang="zh-CN" smtClean="0"/>
          </a:p>
        </p:txBody>
      </p:sp>
      <p:sp>
        <p:nvSpPr>
          <p:cNvPr id="29701" name="Rectangle 5"/>
          <p:cNvSpPr>
            <a:spLocks noChangeArrowheads="1"/>
          </p:cNvSpPr>
          <p:nvPr/>
        </p:nvSpPr>
        <p:spPr bwMode="auto">
          <a:xfrm>
            <a:off x="0" y="1912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a:latin typeface="Times New Roman" pitchFamily="18" charset="0"/>
              <a:ea typeface="宋体" pitchFamily="2" charset="-122"/>
            </a:endParaRPr>
          </a:p>
        </p:txBody>
      </p:sp>
      <p:graphicFrame>
        <p:nvGraphicFramePr>
          <p:cNvPr id="29702" name="Object 4"/>
          <p:cNvGraphicFramePr>
            <a:graphicFrameLocks noChangeAspect="1"/>
          </p:cNvGraphicFramePr>
          <p:nvPr/>
        </p:nvGraphicFramePr>
        <p:xfrm>
          <a:off x="539750" y="1916113"/>
          <a:ext cx="7921625" cy="4749800"/>
        </p:xfrm>
        <a:graphic>
          <a:graphicData uri="http://schemas.openxmlformats.org/presentationml/2006/ole">
            <mc:AlternateContent xmlns:mc="http://schemas.openxmlformats.org/markup-compatibility/2006">
              <mc:Choice xmlns:v="urn:schemas-microsoft-com:vml" Requires="v">
                <p:oleObj spid="_x0000_s29709" r:id="rId4" imgW="7403760" imgH="4767480" progId="Visio.Drawing.11">
                  <p:embed/>
                </p:oleObj>
              </mc:Choice>
              <mc:Fallback>
                <p:oleObj r:id="rId4" imgW="7403760" imgH="476748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16113"/>
                        <a:ext cx="79216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3" name="Picture 6" descr="新建 Microsoft Visio 绘图"/>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0"/>
            <a:ext cx="37433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3882BFA-0D95-4718-8D0D-018480405D3C}" type="slidenum">
              <a:rPr lang="en-US" sz="1400" b="1">
                <a:solidFill>
                  <a:srgbClr val="FF3300"/>
                </a:solidFill>
                <a:effectLst>
                  <a:outerShdw blurRad="38100" dist="38100" dir="2700000" algn="tl">
                    <a:srgbClr val="C0C0C0"/>
                  </a:outerShdw>
                </a:effectLst>
              </a:rPr>
              <a:pPr algn="r">
                <a:defRPr/>
              </a:pPr>
              <a:t>35</a:t>
            </a:fld>
            <a:endParaRPr lang="en-US" sz="1400" b="1">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idx="4294967295"/>
          </p:nvPr>
        </p:nvSpPr>
        <p:spPr/>
        <p:txBody>
          <a:bodyPr/>
          <a:lstStyle/>
          <a:p>
            <a:r>
              <a:rPr lang="zh-CN" altLang="en-US" smtClean="0"/>
              <a:t>湿敏传感器 </a:t>
            </a:r>
          </a:p>
        </p:txBody>
      </p:sp>
      <p:sp>
        <p:nvSpPr>
          <p:cNvPr id="30724" name="Rectangle 3"/>
          <p:cNvSpPr>
            <a:spLocks noGrp="1" noChangeArrowheads="1"/>
          </p:cNvSpPr>
          <p:nvPr>
            <p:ph type="body" idx="4294967295"/>
          </p:nvPr>
        </p:nvSpPr>
        <p:spPr>
          <a:noFill/>
        </p:spPr>
        <p:txBody>
          <a:bodyPr/>
          <a:lstStyle/>
          <a:p>
            <a:r>
              <a:rPr lang="zh-CN" altLang="en-US" smtClean="0"/>
              <a:t>湿敏传感器是能够感受外界湿度变化，并通过器件材料的物理或化学性质变化，将湿度转化成有用信号的器件。</a:t>
            </a:r>
          </a:p>
          <a:p>
            <a:r>
              <a:rPr lang="zh-CN" altLang="en-US" smtClean="0"/>
              <a:t>湿度检测较之其他物理量的检测显得困难，这首先是因为空气中水蒸气含量要比空气少得多；另外，液态水会使一些高分子材料和电解质材料溶解，一部分水分子电离后与溶入水中的空气中的杂质结合成酸或碱，使湿敏材料不同程度地受到腐蚀并加速老化</a:t>
            </a:r>
            <a:r>
              <a:rPr lang="en-US" altLang="zh-CN" smtClean="0"/>
              <a:t> </a:t>
            </a:r>
            <a:r>
              <a:rPr lang="zh-CN" altLang="en-US" smtClean="0"/>
              <a:t>，从而丧失其原有的性质；</a:t>
            </a:r>
          </a:p>
        </p:txBody>
      </p:sp>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D7C256F-A08B-4C2C-902A-AF67258252FC}" type="slidenum">
              <a:rPr lang="en-US" sz="1400" b="1">
                <a:solidFill>
                  <a:srgbClr val="FF3300"/>
                </a:solidFill>
                <a:effectLst>
                  <a:outerShdw blurRad="38100" dist="38100" dir="2700000" algn="tl">
                    <a:srgbClr val="C0C0C0"/>
                  </a:outerShdw>
                </a:effectLst>
              </a:rPr>
              <a:pPr algn="r">
                <a:defRPr/>
              </a:pPr>
              <a:t>36</a:t>
            </a:fld>
            <a:endParaRPr lang="en-US" sz="1400" b="1">
              <a:solidFill>
                <a:srgbClr val="FF3300"/>
              </a:solidFill>
              <a:effectLst>
                <a:outerShdw blurRad="38100" dist="38100" dir="2700000" algn="tl">
                  <a:srgbClr val="C0C0C0"/>
                </a:outerShdw>
              </a:effectLst>
            </a:endParaRPr>
          </a:p>
        </p:txBody>
      </p:sp>
      <p:sp>
        <p:nvSpPr>
          <p:cNvPr id="31747" name="Rectangle 2"/>
          <p:cNvSpPr>
            <a:spLocks noGrp="1" noChangeArrowheads="1"/>
          </p:cNvSpPr>
          <p:nvPr>
            <p:ph type="title" idx="4294967295"/>
          </p:nvPr>
        </p:nvSpPr>
        <p:spPr/>
        <p:txBody>
          <a:bodyPr/>
          <a:lstStyle/>
          <a:p>
            <a:r>
              <a:rPr lang="zh-CN" altLang="en-US" smtClean="0"/>
              <a:t>光电式传感器 </a:t>
            </a:r>
          </a:p>
        </p:txBody>
      </p:sp>
      <p:sp>
        <p:nvSpPr>
          <p:cNvPr id="31748" name="Rectangle 3"/>
          <p:cNvSpPr>
            <a:spLocks noGrp="1" noChangeArrowheads="1"/>
          </p:cNvSpPr>
          <p:nvPr>
            <p:ph type="body" idx="4294967295"/>
          </p:nvPr>
        </p:nvSpPr>
        <p:spPr>
          <a:noFill/>
        </p:spPr>
        <p:txBody>
          <a:bodyPr/>
          <a:lstStyle/>
          <a:p>
            <a:r>
              <a:rPr lang="zh-CN" altLang="en-US" smtClean="0"/>
              <a:t>光电式传感器就是将光信号转化成电信号的一种器件，简称光电器件。要将光信号转化成电信号，必须经过两个步骤：</a:t>
            </a:r>
          </a:p>
          <a:p>
            <a:pPr lvl="1"/>
            <a:r>
              <a:rPr lang="zh-CN" altLang="en-US" smtClean="0"/>
              <a:t>一是先将非电量的变化转化成光量的变化；</a:t>
            </a:r>
          </a:p>
          <a:p>
            <a:pPr lvl="1"/>
            <a:r>
              <a:rPr lang="zh-CN" altLang="en-US" smtClean="0"/>
              <a:t>二是通过光电器件的作用，将光量的变化转化成电量的变化，这样就实现了将非电量的变化转化成电量的变化 </a:t>
            </a:r>
          </a:p>
        </p:txBody>
      </p:sp>
      <p:pic>
        <p:nvPicPr>
          <p:cNvPr id="31749"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508500"/>
            <a:ext cx="72739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53EB0B7-A1E6-45DB-AE74-13243968A717}"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32771" name="Rectangle 2"/>
          <p:cNvSpPr>
            <a:spLocks noGrp="1" noChangeArrowheads="1"/>
          </p:cNvSpPr>
          <p:nvPr>
            <p:ph type="title" idx="4294967295"/>
          </p:nvPr>
        </p:nvSpPr>
        <p:spPr/>
        <p:txBody>
          <a:bodyPr/>
          <a:lstStyle/>
          <a:p>
            <a:r>
              <a:rPr lang="zh-CN" altLang="en-US" smtClean="0"/>
              <a:t>光电式传感器</a:t>
            </a:r>
          </a:p>
        </p:txBody>
      </p:sp>
      <p:sp>
        <p:nvSpPr>
          <p:cNvPr id="32772" name="Rectangle 3"/>
          <p:cNvSpPr>
            <a:spLocks noGrp="1" noChangeArrowheads="1"/>
          </p:cNvSpPr>
          <p:nvPr>
            <p:ph type="body" idx="4294967295"/>
          </p:nvPr>
        </p:nvSpPr>
        <p:spPr/>
        <p:txBody>
          <a:bodyPr/>
          <a:lstStyle/>
          <a:p>
            <a:endParaRPr lang="zh-CN" altLang="zh-CN" smtClean="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84248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1C01A79-EB0F-456D-9373-27791DC13422}" type="slidenum">
              <a:rPr lang="en-US" sz="1400" b="1">
                <a:solidFill>
                  <a:srgbClr val="FF3300"/>
                </a:solidFill>
                <a:effectLst>
                  <a:outerShdw blurRad="38100" dist="38100" dir="2700000" algn="tl">
                    <a:srgbClr val="C0C0C0"/>
                  </a:outerShdw>
                </a:effectLst>
              </a:rPr>
              <a:pPr algn="r">
                <a:defRPr/>
              </a:pPr>
              <a:t>38</a:t>
            </a:fld>
            <a:endParaRPr lang="en-US" sz="1400" b="1">
              <a:solidFill>
                <a:srgbClr val="FF3300"/>
              </a:solidFill>
              <a:effectLst>
                <a:outerShdw blurRad="38100" dist="38100" dir="2700000" algn="tl">
                  <a:srgbClr val="C0C0C0"/>
                </a:outerShdw>
              </a:effectLst>
            </a:endParaRPr>
          </a:p>
        </p:txBody>
      </p:sp>
      <p:sp>
        <p:nvSpPr>
          <p:cNvPr id="33795" name="Rectangle 2"/>
          <p:cNvSpPr>
            <a:spLocks noGrp="1" noChangeArrowheads="1"/>
          </p:cNvSpPr>
          <p:nvPr>
            <p:ph type="title" idx="4294967295"/>
          </p:nvPr>
        </p:nvSpPr>
        <p:spPr/>
        <p:txBody>
          <a:bodyPr/>
          <a:lstStyle/>
          <a:p>
            <a:r>
              <a:rPr lang="zh-CN" altLang="en-US" smtClean="0"/>
              <a:t>光纤传感器</a:t>
            </a:r>
          </a:p>
        </p:txBody>
      </p:sp>
      <p:sp>
        <p:nvSpPr>
          <p:cNvPr id="33796" name="Rectangle 3"/>
          <p:cNvSpPr>
            <a:spLocks noGrp="1" noChangeArrowheads="1"/>
          </p:cNvSpPr>
          <p:nvPr>
            <p:ph type="body" idx="4294967295"/>
          </p:nvPr>
        </p:nvSpPr>
        <p:spPr>
          <a:noFill/>
        </p:spPr>
        <p:txBody>
          <a:bodyPr/>
          <a:lstStyle/>
          <a:p>
            <a:r>
              <a:rPr lang="zh-CN" altLang="en-US" smtClean="0"/>
              <a:t>光纤传感器有两种类型，</a:t>
            </a:r>
          </a:p>
          <a:p>
            <a:r>
              <a:rPr lang="zh-CN" altLang="en-US" smtClean="0"/>
              <a:t>一种是传光型光纤传感器，光纤在传感器中起光的传输作用，又称为光纤式光电传感器。</a:t>
            </a:r>
          </a:p>
          <a:p>
            <a:r>
              <a:rPr lang="zh-CN" altLang="en-US" smtClean="0"/>
              <a:t>另一种是功能性光纤传感器，光在光纤内部传输过程中，受到外界物理因素（如温度、压力、电场、磁场等）的影响，会引起光纤中光的强度、相位、波长或偏振态等的变化，只要测出这些参量随外界物理因素的变化关系，就可以用它作为传感器来测量一些物理量的变化。</a:t>
            </a:r>
          </a:p>
        </p:txBody>
      </p:sp>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47A8E79-E76F-423F-A3DC-BD6B4C7D4A8D}" type="slidenum">
              <a:rPr lang="en-US" sz="1400" b="1">
                <a:solidFill>
                  <a:srgbClr val="FF3300"/>
                </a:solidFill>
                <a:effectLst>
                  <a:outerShdw blurRad="38100" dist="38100" dir="2700000" algn="tl">
                    <a:srgbClr val="C0C0C0"/>
                  </a:outerShdw>
                </a:effectLst>
              </a:rPr>
              <a:pPr algn="r">
                <a:defRPr/>
              </a:pPr>
              <a:t>39</a:t>
            </a:fld>
            <a:endParaRPr lang="en-US" sz="1400" b="1">
              <a:solidFill>
                <a:srgbClr val="FF3300"/>
              </a:solidFill>
              <a:effectLst>
                <a:outerShdw blurRad="38100" dist="38100" dir="2700000" algn="tl">
                  <a:srgbClr val="C0C0C0"/>
                </a:outerShdw>
              </a:effectLst>
            </a:endParaRPr>
          </a:p>
        </p:txBody>
      </p:sp>
      <p:sp>
        <p:nvSpPr>
          <p:cNvPr id="34819" name="Rectangle 2"/>
          <p:cNvSpPr>
            <a:spLocks noGrp="1" noChangeArrowheads="1"/>
          </p:cNvSpPr>
          <p:nvPr>
            <p:ph type="title" idx="4294967295"/>
          </p:nvPr>
        </p:nvSpPr>
        <p:spPr/>
        <p:txBody>
          <a:bodyPr/>
          <a:lstStyle/>
          <a:p>
            <a:r>
              <a:rPr lang="en-US" altLang="zh-CN" smtClean="0"/>
              <a:t>CCD</a:t>
            </a:r>
            <a:r>
              <a:rPr lang="zh-CN" altLang="en-US" smtClean="0"/>
              <a:t>图像传感器 </a:t>
            </a:r>
          </a:p>
        </p:txBody>
      </p:sp>
      <p:sp>
        <p:nvSpPr>
          <p:cNvPr id="150532" name="Rectangle 3"/>
          <p:cNvSpPr>
            <a:spLocks noGrp="1" noChangeArrowheads="1"/>
          </p:cNvSpPr>
          <p:nvPr>
            <p:ph type="body" idx="4294967295"/>
          </p:nvPr>
        </p:nvSpPr>
        <p:spPr/>
        <p:txBody>
          <a:bodyPr/>
          <a:lstStyle/>
          <a:p>
            <a:pPr>
              <a:defRPr/>
            </a:pPr>
            <a:r>
              <a:rPr lang="zh-CN" altLang="en-US" smtClean="0"/>
              <a:t>图像传感器是采用光电转换原理，用于摄取平面光学图像并使其转换为电子图像信号的器件。</a:t>
            </a:r>
            <a:endParaRPr lang="en-US" smtClean="0"/>
          </a:p>
          <a:p>
            <a:pPr>
              <a:defRPr/>
            </a:pPr>
            <a:r>
              <a:rPr lang="zh-CN" altLang="en-US" smtClean="0">
                <a:effectLst>
                  <a:outerShdw blurRad="38100" dist="38100" dir="2700000" algn="tl">
                    <a:srgbClr val="C0C0C0"/>
                  </a:outerShdw>
                </a:effectLst>
              </a:rPr>
              <a:t>三线传感器</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：在三线传感器中，三排并行的像素分别覆盖</a:t>
            </a:r>
            <a:r>
              <a:rPr lang="en-US" smtClean="0">
                <a:effectLst>
                  <a:outerShdw blurRad="38100" dist="38100" dir="2700000" algn="tl">
                    <a:srgbClr val="C0C0C0"/>
                  </a:outerShdw>
                </a:effectLst>
              </a:rPr>
              <a:t>RGB</a:t>
            </a:r>
            <a:r>
              <a:rPr lang="zh-CN" altLang="en-US" smtClean="0">
                <a:effectLst>
                  <a:outerShdw blurRad="38100" dist="38100" dir="2700000" algn="tl">
                    <a:srgbClr val="C0C0C0"/>
                  </a:outerShdw>
                </a:effectLst>
              </a:rPr>
              <a:t>滤镜，当捕捉彩色图片时</a:t>
            </a:r>
            <a:r>
              <a:rPr lang="en-US" smtClean="0">
                <a:effectLst>
                  <a:outerShdw blurRad="38100" dist="38100" dir="2700000" algn="tl">
                    <a:srgbClr val="C0C0C0"/>
                  </a:outerShdw>
                </a:effectLst>
              </a:rPr>
              <a:t>,</a:t>
            </a:r>
            <a:r>
              <a:rPr lang="zh-CN" altLang="en-US" smtClean="0">
                <a:effectLst>
                  <a:outerShdw blurRad="38100" dist="38100" dir="2700000" algn="tl">
                    <a:srgbClr val="C0C0C0"/>
                  </a:outerShdw>
                </a:effectLst>
              </a:rPr>
              <a:t>完整的彩色图片由多排的像素来组合成。三线</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传感器多用于高端数码相 </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传感器机，以产生高的分辨率和光谱色阶。</a:t>
            </a:r>
          </a:p>
          <a:p>
            <a:pPr>
              <a:defRPr/>
            </a:pPr>
            <a:endParaRPr lang="zh-CN" altLang="en-US" smtClean="0"/>
          </a:p>
        </p:txBody>
      </p:sp>
      <p:pic>
        <p:nvPicPr>
          <p:cNvPr id="34821" name="图片 4" descr="C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4357688"/>
            <a:ext cx="29289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23825" y="776559"/>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传感器输出电量有很多种形式，如电压、电流、电容、电阻等，输出信号的形式由传感器的原理确定。通常，传感器由敏感元件和转换元件组成</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敏感元件是指传感器中能直接感受或响应被测量的部分；</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转换元件是指传感器中能将敏感元件感受或响应的被测量转换成适于传输或测量的电信号的部分。</a:t>
            </a:r>
          </a:p>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由于传感器输出信号一般都很微弱，需要有信号调理与转换电路进行放大、运算调制等。</a:t>
            </a:r>
          </a:p>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随着</a:t>
            </a:r>
            <a:r>
              <a:rPr kumimoji="0" lang="en-US" altLang="zh-CN"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IC</a:t>
            </a: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发展，传感器的信号调理转换电路与敏感元件通常会集成在同一芯片上，安装在传感器的壳体里。 </a:t>
            </a:r>
          </a:p>
        </p:txBody>
      </p:sp>
    </p:spTree>
    <p:extLst>
      <p:ext uri="{BB962C8B-B14F-4D97-AF65-F5344CB8AC3E}">
        <p14:creationId xmlns:p14="http://schemas.microsoft.com/office/powerpoint/2010/main" val="89371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idx="4294967295"/>
          </p:nvPr>
        </p:nvSpPr>
        <p:spPr/>
        <p:txBody>
          <a:bodyPr/>
          <a:lstStyle/>
          <a:p>
            <a:pPr>
              <a:defRPr/>
            </a:pPr>
            <a:endParaRPr lang="zh-CN" altLang="zh-CN" smtClean="0">
              <a:effectLst>
                <a:outerShdw blurRad="38100" dist="38100" dir="2700000" algn="tl">
                  <a:srgbClr val="000000"/>
                </a:outerShdw>
              </a:effectLst>
            </a:endParaRPr>
          </a:p>
        </p:txBody>
      </p:sp>
      <p:sp>
        <p:nvSpPr>
          <p:cNvPr id="151555" name="内容占位符 2"/>
          <p:cNvSpPr>
            <a:spLocks noGrp="1"/>
          </p:cNvSpPr>
          <p:nvPr>
            <p:ph idx="4294967295"/>
          </p:nvPr>
        </p:nvSpPr>
        <p:spPr/>
        <p:txBody>
          <a:bodyPr/>
          <a:lstStyle/>
          <a:p>
            <a:pPr>
              <a:defRPr/>
            </a:pPr>
            <a:r>
              <a:rPr lang="en-US" sz="2400" smtClean="0">
                <a:effectLst>
                  <a:outerShdw blurRad="38100" dist="38100" dir="2700000" algn="tl">
                    <a:srgbClr val="C0C0C0"/>
                  </a:outerShdw>
                </a:effectLst>
              </a:rPr>
              <a:t>CCD</a:t>
            </a:r>
            <a:r>
              <a:rPr lang="zh-CN" altLang="en-US" sz="2400" smtClean="0">
                <a:effectLst>
                  <a:outerShdw blurRad="38100" dist="38100" dir="2700000" algn="tl">
                    <a:srgbClr val="C0C0C0"/>
                  </a:outerShdw>
                </a:effectLst>
              </a:rPr>
              <a:t>是由许多个光敏像元按一定规律排列组成的。</a:t>
            </a:r>
            <a:endParaRPr lang="en-US" sz="2400" smtClean="0">
              <a:effectLst>
                <a:outerShdw blurRad="38100" dist="38100" dir="2700000" algn="tl">
                  <a:srgbClr val="C0C0C0"/>
                </a:outerShdw>
              </a:effectLst>
            </a:endParaRPr>
          </a:p>
          <a:p>
            <a:pPr>
              <a:defRPr/>
            </a:pPr>
            <a:r>
              <a:rPr lang="zh-CN" altLang="en-US" sz="2400" smtClean="0">
                <a:effectLst>
                  <a:outerShdw blurRad="38100" dist="38100" dir="2700000" algn="tl">
                    <a:srgbClr val="C0C0C0"/>
                  </a:outerShdw>
                </a:effectLst>
              </a:rPr>
              <a:t>每个像元就是一个</a:t>
            </a:r>
            <a:r>
              <a:rPr lang="en-US" sz="2400" smtClean="0">
                <a:effectLst>
                  <a:outerShdw blurRad="38100" dist="38100" dir="2700000" algn="tl">
                    <a:srgbClr val="C0C0C0"/>
                  </a:outerShdw>
                </a:effectLst>
              </a:rPr>
              <a:t>MOS</a:t>
            </a:r>
            <a:r>
              <a:rPr lang="zh-CN" altLang="en-US" sz="2400" smtClean="0">
                <a:effectLst>
                  <a:outerShdw blurRad="38100" dist="38100" dir="2700000" algn="tl">
                    <a:srgbClr val="C0C0C0"/>
                  </a:outerShdw>
                </a:effectLst>
              </a:rPr>
              <a:t>电容器</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大多为光敏二极管</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，它是在</a:t>
            </a:r>
            <a:r>
              <a:rPr lang="en-US" sz="2400" smtClean="0">
                <a:effectLst>
                  <a:outerShdw blurRad="38100" dist="38100" dir="2700000" algn="tl">
                    <a:srgbClr val="C0C0C0"/>
                  </a:outerShdw>
                </a:effectLst>
              </a:rPr>
              <a:t>P </a:t>
            </a:r>
            <a:r>
              <a:rPr lang="zh-CN" altLang="en-US" sz="2400" smtClean="0">
                <a:effectLst>
                  <a:outerShdw blurRad="38100" dist="38100" dir="2700000" algn="tl">
                    <a:srgbClr val="C0C0C0"/>
                  </a:outerShdw>
                </a:effectLst>
              </a:rPr>
              <a:t>型</a:t>
            </a:r>
            <a:r>
              <a:rPr lang="en-US" sz="2400" smtClean="0">
                <a:effectLst>
                  <a:outerShdw blurRad="38100" dist="38100" dir="2700000" algn="tl">
                    <a:srgbClr val="C0C0C0"/>
                  </a:outerShdw>
                </a:effectLst>
              </a:rPr>
              <a:t>Si</a:t>
            </a:r>
            <a:r>
              <a:rPr lang="zh-CN" altLang="en-US" sz="2400" smtClean="0">
                <a:effectLst>
                  <a:outerShdw blurRad="38100" dist="38100" dir="2700000" algn="tl">
                    <a:srgbClr val="C0C0C0"/>
                  </a:outerShdw>
                </a:effectLst>
              </a:rPr>
              <a:t>衬底表面上用氧化的办法生成</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层厚度约为</a:t>
            </a:r>
            <a:r>
              <a:rPr lang="en-US" sz="2400" smtClean="0">
                <a:effectLst>
                  <a:outerShdw blurRad="38100" dist="38100" dir="2700000" algn="tl">
                    <a:srgbClr val="C0C0C0"/>
                  </a:outerShdw>
                </a:effectLst>
              </a:rPr>
              <a:t>1000A</a:t>
            </a:r>
            <a:r>
              <a:rPr lang="zh-CN" altLang="en-US" sz="2400" smtClean="0">
                <a:effectLst>
                  <a:outerShdw blurRad="38100" dist="38100" dir="2700000" algn="tl">
                    <a:srgbClr val="C0C0C0"/>
                  </a:outerShdw>
                </a:effectLst>
              </a:rPr>
              <a:t>～</a:t>
            </a:r>
            <a:r>
              <a:rPr lang="en-US" sz="2400" smtClean="0">
                <a:effectLst>
                  <a:outerShdw blurRad="38100" dist="38100" dir="2700000" algn="tl">
                    <a:srgbClr val="C0C0C0"/>
                  </a:outerShdw>
                </a:effectLst>
              </a:rPr>
              <a:t>15 CCD</a:t>
            </a:r>
            <a:r>
              <a:rPr lang="zh-CN" altLang="en-US" sz="2400" smtClean="0">
                <a:effectLst>
                  <a:outerShdw blurRad="38100" dist="38100" dir="2700000" algn="tl">
                    <a:srgbClr val="C0C0C0"/>
                  </a:outerShdw>
                </a:effectLst>
              </a:rPr>
              <a:t>传感器</a:t>
            </a:r>
            <a:r>
              <a:rPr lang="en-US" sz="2400" smtClean="0">
                <a:effectLst>
                  <a:outerShdw blurRad="38100" dist="38100" dir="2700000" algn="tl">
                    <a:srgbClr val="C0C0C0"/>
                  </a:outerShdw>
                </a:effectLst>
              </a:rPr>
              <a:t>00A</a:t>
            </a:r>
            <a:r>
              <a:rPr lang="zh-CN" altLang="en-US" sz="2400" smtClean="0">
                <a:effectLst>
                  <a:outerShdw blurRad="38100" dist="38100" dir="2700000" algn="tl">
                    <a:srgbClr val="C0C0C0"/>
                  </a:outerShdw>
                </a:effectLst>
              </a:rPr>
              <a:t>的</a:t>
            </a:r>
            <a:r>
              <a:rPr lang="en-US" sz="2400" smtClean="0">
                <a:effectLst>
                  <a:outerShdw blurRad="38100" dist="38100" dir="2700000" algn="tl">
                    <a:srgbClr val="C0C0C0"/>
                  </a:outerShdw>
                </a:effectLst>
              </a:rPr>
              <a:t>SiO2,</a:t>
            </a:r>
            <a:r>
              <a:rPr lang="zh-CN" altLang="en-US" sz="2400" smtClean="0">
                <a:effectLst>
                  <a:outerShdw blurRad="38100" dist="38100" dir="2700000" algn="tl">
                    <a:srgbClr val="C0C0C0"/>
                  </a:outerShdw>
                </a:effectLst>
              </a:rPr>
              <a:t>再在</a:t>
            </a:r>
            <a:r>
              <a:rPr lang="en-US" sz="2400" smtClean="0">
                <a:effectLst>
                  <a:outerShdw blurRad="38100" dist="38100" dir="2700000" algn="tl">
                    <a:srgbClr val="C0C0C0"/>
                  </a:outerShdw>
                </a:effectLst>
              </a:rPr>
              <a:t>SiO2</a:t>
            </a:r>
            <a:r>
              <a:rPr lang="zh-CN" altLang="en-US" sz="2400" smtClean="0">
                <a:effectLst>
                  <a:outerShdw blurRad="38100" dist="38100" dir="2700000" algn="tl">
                    <a:srgbClr val="C0C0C0"/>
                  </a:outerShdw>
                </a:effectLst>
              </a:rPr>
              <a:t>表面蒸镀一金属层</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多晶硅</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，在衬底和</a:t>
            </a:r>
            <a:r>
              <a:rPr lang="zh-CN" altLang="en-US" sz="2400" smtClean="0">
                <a:effectLst>
                  <a:outerShdw blurRad="38100" dist="38100" dir="2700000" algn="tl">
                    <a:srgbClr val="C0C0C0"/>
                  </a:outerShdw>
                </a:effectLst>
                <a:hlinkClick r:id="rId2" action="ppaction://hlinkfile"/>
              </a:rPr>
              <a:t>金属电极</a:t>
            </a:r>
            <a:r>
              <a:rPr lang="zh-CN" altLang="en-US" sz="2400" smtClean="0">
                <a:effectLst>
                  <a:outerShdw blurRad="38100" dist="38100" dir="2700000" algn="tl">
                    <a:srgbClr val="C0C0C0"/>
                  </a:outerShdw>
                </a:effectLst>
              </a:rPr>
              <a:t>间加上</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个偏置电压，就构成</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个</a:t>
            </a:r>
            <a:r>
              <a:rPr lang="en-US" sz="2400" smtClean="0">
                <a:effectLst>
                  <a:outerShdw blurRad="38100" dist="38100" dir="2700000" algn="tl">
                    <a:srgbClr val="C0C0C0"/>
                  </a:outerShdw>
                </a:effectLst>
              </a:rPr>
              <a:t>MOS</a:t>
            </a:r>
            <a:r>
              <a:rPr lang="zh-CN" altLang="en-US" sz="2400" smtClean="0">
                <a:effectLst>
                  <a:outerShdw blurRad="38100" dist="38100" dir="2700000" algn="tl">
                    <a:srgbClr val="C0C0C0"/>
                  </a:outerShdw>
                </a:effectLst>
              </a:rPr>
              <a:t>电容器。</a:t>
            </a:r>
            <a:endParaRPr lang="en-US" sz="2400" smtClean="0">
              <a:effectLst>
                <a:outerShdw blurRad="38100" dist="38100" dir="2700000" algn="tl">
                  <a:srgbClr val="C0C0C0"/>
                </a:outerShdw>
              </a:effectLst>
            </a:endParaRPr>
          </a:p>
          <a:p>
            <a:pPr lvl="1">
              <a:defRPr/>
            </a:pPr>
            <a:r>
              <a:rPr lang="zh-CN" altLang="en-US" sz="2000" smtClean="0">
                <a:effectLst>
                  <a:outerShdw blurRad="38100" dist="38100" dir="2700000" algn="tl">
                    <a:srgbClr val="C0C0C0"/>
                  </a:outerShdw>
                </a:effectLst>
              </a:rPr>
              <a:t>当有</a:t>
            </a:r>
            <a:r>
              <a:rPr lang="en-US" sz="2000" smtClean="0">
                <a:effectLst>
                  <a:outerShdw blurRad="38100" dist="38100" dir="2700000" algn="tl">
                    <a:srgbClr val="C0C0C0"/>
                  </a:outerShdw>
                </a:effectLst>
              </a:rPr>
              <a:t>1</a:t>
            </a:r>
            <a:r>
              <a:rPr lang="zh-CN" altLang="en-US" sz="2000" smtClean="0">
                <a:effectLst>
                  <a:outerShdw blurRad="38100" dist="38100" dir="2700000" algn="tl">
                    <a:srgbClr val="C0C0C0"/>
                  </a:outerShdw>
                </a:effectLst>
              </a:rPr>
              <a:t>束光线投射到</a:t>
            </a:r>
            <a:r>
              <a:rPr lang="en-US" sz="2000" smtClean="0">
                <a:effectLst>
                  <a:outerShdw blurRad="38100" dist="38100" dir="2700000" algn="tl">
                    <a:srgbClr val="C0C0C0"/>
                  </a:outerShdw>
                </a:effectLst>
              </a:rPr>
              <a:t>MOS</a:t>
            </a:r>
            <a:r>
              <a:rPr lang="zh-CN" altLang="en-US" sz="2000" smtClean="0">
                <a:effectLst>
                  <a:outerShdw blurRad="38100" dist="38100" dir="2700000" algn="tl">
                    <a:srgbClr val="C0C0C0"/>
                  </a:outerShdw>
                </a:effectLst>
              </a:rPr>
              <a:t>电容器上时，光子穿过透明电极及氧化层，进入</a:t>
            </a:r>
            <a:r>
              <a:rPr lang="en-US" sz="2000" smtClean="0">
                <a:effectLst>
                  <a:outerShdw blurRad="38100" dist="38100" dir="2700000" algn="tl">
                    <a:srgbClr val="C0C0C0"/>
                  </a:outerShdw>
                </a:effectLst>
              </a:rPr>
              <a:t>P</a:t>
            </a:r>
            <a:r>
              <a:rPr lang="zh-CN" altLang="en-US" sz="2000" smtClean="0">
                <a:effectLst>
                  <a:outerShdw blurRad="38100" dist="38100" dir="2700000" algn="tl">
                    <a:srgbClr val="C0C0C0"/>
                  </a:outerShdw>
                </a:effectLst>
              </a:rPr>
              <a:t>型</a:t>
            </a:r>
            <a:r>
              <a:rPr lang="en-US" sz="2000" smtClean="0">
                <a:effectLst>
                  <a:outerShdw blurRad="38100" dist="38100" dir="2700000" algn="tl">
                    <a:srgbClr val="C0C0C0"/>
                  </a:outerShdw>
                </a:effectLst>
              </a:rPr>
              <a:t>Si</a:t>
            </a:r>
            <a:r>
              <a:rPr lang="zh-CN" altLang="en-US" sz="2000" smtClean="0">
                <a:effectLst>
                  <a:outerShdw blurRad="38100" dist="38100" dir="2700000" algn="tl">
                    <a:srgbClr val="C0C0C0"/>
                  </a:outerShdw>
                </a:effectLst>
              </a:rPr>
              <a:t>衬底，衬底中处于价带的电子将吸收光子的能量而跃入导带。</a:t>
            </a:r>
            <a:endParaRPr lang="en-US" sz="2000" smtClean="0">
              <a:effectLst>
                <a:outerShdw blurRad="38100" dist="38100" dir="2700000" algn="tl">
                  <a:srgbClr val="C0C0C0"/>
                </a:outerShdw>
              </a:effectLst>
            </a:endParaRPr>
          </a:p>
          <a:p>
            <a:pPr lvl="1">
              <a:defRPr/>
            </a:pPr>
            <a:r>
              <a:rPr lang="zh-CN" altLang="en-US" sz="2000" smtClean="0">
                <a:effectLst>
                  <a:outerShdw blurRad="38100" dist="38100" dir="2700000" algn="tl">
                    <a:srgbClr val="C0C0C0"/>
                  </a:outerShdw>
                </a:effectLst>
              </a:rPr>
              <a:t>光子进入衬底时产生的电子跃迁形成电子－空穴对，电子－空穴对在外加电场的作用下，分别向电极的两端移动，这就是信号电荷。这些信号电荷储存在由电极形成的“势阱”中。</a:t>
            </a:r>
          </a:p>
          <a:p>
            <a:pPr>
              <a:defRPr/>
            </a:pPr>
            <a:endParaRPr lang="zh-CN" altLang="en-US" sz="2400" smtClean="0">
              <a:effectLst>
                <a:outerShdw blurRad="38100" dist="38100" dir="2700000" algn="tl">
                  <a:srgbClr val="C0C0C0"/>
                </a:outerShdw>
              </a:effectLst>
            </a:endParaRPr>
          </a:p>
        </p:txBody>
      </p:sp>
      <p:sp>
        <p:nvSpPr>
          <p:cNvPr id="151556"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70EC649-DC16-4FA5-8C37-D783ECC33594}" type="slidenum">
              <a:rPr lang="en-US" sz="1400" b="1">
                <a:solidFill>
                  <a:srgbClr val="FF3300"/>
                </a:solidFill>
                <a:effectLst>
                  <a:outerShdw blurRad="38100" dist="38100" dir="2700000" algn="tl">
                    <a:srgbClr val="C0C0C0"/>
                  </a:outerShdw>
                </a:effectLst>
              </a:rPr>
              <a:pPr algn="r">
                <a:defRPr/>
              </a:pPr>
              <a:t>40</a:t>
            </a:fld>
            <a:endParaRPr lang="en-US" sz="1400" b="1">
              <a:solidFill>
                <a:srgbClr val="FF3300"/>
              </a:solidFill>
              <a:effectLst>
                <a:outerShdw blurRad="38100" dist="38100" dir="2700000" algn="tl">
                  <a:srgbClr val="C0C0C0"/>
                </a:outerShdw>
              </a:effectLst>
            </a:endParaRPr>
          </a:p>
        </p:txBody>
      </p:sp>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p:cNvSpPr>
            <a:spLocks noGrp="1"/>
          </p:cNvSpPr>
          <p:nvPr>
            <p:ph type="title" idx="4294967295"/>
          </p:nvPr>
        </p:nvSpPr>
        <p:spPr/>
        <p:txBody>
          <a:bodyPr/>
          <a:lstStyle/>
          <a:p>
            <a:pPr>
              <a:defRPr/>
            </a:pPr>
            <a:r>
              <a:rPr lang="en-US" smtClean="0">
                <a:effectLst>
                  <a:outerShdw blurRad="38100" dist="38100" dir="2700000" algn="tl">
                    <a:srgbClr val="000000"/>
                  </a:outerShdw>
                </a:effectLst>
              </a:rPr>
              <a:t>CCD</a:t>
            </a:r>
            <a:endParaRPr lang="zh-CN" altLang="en-US" smtClean="0">
              <a:effectLst>
                <a:outerShdw blurRad="38100" dist="38100" dir="2700000" algn="tl">
                  <a:srgbClr val="000000"/>
                </a:outerShdw>
              </a:effectLst>
            </a:endParaRPr>
          </a:p>
        </p:txBody>
      </p:sp>
      <p:pic>
        <p:nvPicPr>
          <p:cNvPr id="36867" name="内容占位符 4" descr="CCD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1500" y="1357313"/>
            <a:ext cx="2762250" cy="2071687"/>
          </a:xfrm>
        </p:spPr>
      </p:pic>
      <p:sp>
        <p:nvSpPr>
          <p:cNvPr id="152580"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B7B9DE0-A51B-4937-BD0E-E825021037D8}" type="slidenum">
              <a:rPr lang="en-US" sz="1400" b="1">
                <a:solidFill>
                  <a:srgbClr val="FF3300"/>
                </a:solidFill>
                <a:effectLst>
                  <a:outerShdw blurRad="38100" dist="38100" dir="2700000" algn="tl">
                    <a:srgbClr val="C0C0C0"/>
                  </a:outerShdw>
                </a:effectLst>
              </a:rPr>
              <a:pPr algn="r">
                <a:defRPr/>
              </a:pPr>
              <a:t>41</a:t>
            </a:fld>
            <a:endParaRPr lang="en-US" sz="1400" b="1">
              <a:solidFill>
                <a:srgbClr val="FF3300"/>
              </a:solidFill>
              <a:effectLst>
                <a:outerShdw blurRad="38100" dist="38100" dir="2700000" algn="tl">
                  <a:srgbClr val="C0C0C0"/>
                </a:outerShdw>
              </a:effectLst>
            </a:endParaRPr>
          </a:p>
        </p:txBody>
      </p:sp>
      <p:pic>
        <p:nvPicPr>
          <p:cNvPr id="36869" name="图片 5" descr="中国GDP将超过美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1500188"/>
            <a:ext cx="4786312"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2F73B9-0957-4EAD-A74C-D8602B378473}" type="slidenum">
              <a:rPr lang="en-US" sz="1400" b="1">
                <a:solidFill>
                  <a:srgbClr val="FF3300"/>
                </a:solidFill>
                <a:effectLst>
                  <a:outerShdw blurRad="38100" dist="38100" dir="2700000" algn="tl">
                    <a:srgbClr val="C0C0C0"/>
                  </a:outerShdw>
                </a:effectLst>
              </a:rPr>
              <a:pPr algn="r">
                <a:defRPr/>
              </a:pPr>
              <a:t>42</a:t>
            </a:fld>
            <a:endParaRPr lang="en-US" sz="1400" b="1">
              <a:solidFill>
                <a:srgbClr val="FF3300"/>
              </a:solidFill>
              <a:effectLst>
                <a:outerShdw blurRad="38100" dist="38100" dir="2700000" algn="tl">
                  <a:srgbClr val="C0C0C0"/>
                </a:outerShdw>
              </a:effectLst>
            </a:endParaRPr>
          </a:p>
        </p:txBody>
      </p:sp>
      <p:sp>
        <p:nvSpPr>
          <p:cNvPr id="37891" name="Rectangle 2"/>
          <p:cNvSpPr>
            <a:spLocks noGrp="1" noChangeArrowheads="1"/>
          </p:cNvSpPr>
          <p:nvPr>
            <p:ph type="title" idx="4294967295"/>
          </p:nvPr>
        </p:nvSpPr>
        <p:spPr/>
        <p:txBody>
          <a:bodyPr/>
          <a:lstStyle/>
          <a:p>
            <a:r>
              <a:rPr lang="zh-CN" altLang="en-US" smtClean="0"/>
              <a:t>气敏传感器 </a:t>
            </a:r>
          </a:p>
        </p:txBody>
      </p:sp>
      <p:sp>
        <p:nvSpPr>
          <p:cNvPr id="37892" name="Rectangle 3"/>
          <p:cNvSpPr>
            <a:spLocks noGrp="1" noChangeArrowheads="1"/>
          </p:cNvSpPr>
          <p:nvPr>
            <p:ph type="body" idx="4294967295"/>
          </p:nvPr>
        </p:nvSpPr>
        <p:spPr>
          <a:noFill/>
        </p:spPr>
        <p:txBody>
          <a:bodyPr/>
          <a:lstStyle/>
          <a:p>
            <a:r>
              <a:rPr lang="zh-CN" altLang="en-US" smtClean="0"/>
              <a:t>气敏传感器是用来检测气体浓度或成分的传感器，它对于环境保护和安全监督方面起着极重要的作用。</a:t>
            </a:r>
          </a:p>
          <a:p>
            <a:r>
              <a:rPr lang="zh-CN" altLang="en-US" smtClean="0"/>
              <a:t>一般对气敏传感器有下列要求：能够检测报警气体的允许浓度和其他标准数值的气体浓度，能长期稳定工作，重复性好，响应速度快，共存物质所产生的影响小等。</a:t>
            </a:r>
          </a:p>
        </p:txBody>
      </p:sp>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C9033B7-6DF5-4117-90C1-0DA983FABE82}" type="slidenum">
              <a:rPr lang="en-US" sz="1400" b="1">
                <a:solidFill>
                  <a:srgbClr val="FF3300"/>
                </a:solidFill>
                <a:effectLst>
                  <a:outerShdw blurRad="38100" dist="38100" dir="2700000" algn="tl">
                    <a:srgbClr val="C0C0C0"/>
                  </a:outerShdw>
                </a:effectLst>
              </a:rPr>
              <a:pPr algn="r">
                <a:defRPr/>
              </a:pPr>
              <a:t>43</a:t>
            </a:fld>
            <a:endParaRPr lang="en-US" sz="1400" b="1">
              <a:solidFill>
                <a:srgbClr val="FF3300"/>
              </a:solidFill>
              <a:effectLst>
                <a:outerShdw blurRad="38100" dist="38100" dir="2700000" algn="tl">
                  <a:srgbClr val="C0C0C0"/>
                </a:outerShdw>
              </a:effectLst>
            </a:endParaRPr>
          </a:p>
        </p:txBody>
      </p:sp>
      <p:sp>
        <p:nvSpPr>
          <p:cNvPr id="38915" name="Rectangle 2"/>
          <p:cNvSpPr>
            <a:spLocks noGrp="1" noChangeArrowheads="1"/>
          </p:cNvSpPr>
          <p:nvPr>
            <p:ph type="title" idx="4294967295"/>
          </p:nvPr>
        </p:nvSpPr>
        <p:spPr/>
        <p:txBody>
          <a:bodyPr/>
          <a:lstStyle/>
          <a:p>
            <a:r>
              <a:rPr lang="zh-CN" altLang="en-US" smtClean="0"/>
              <a:t>压力传感器 </a:t>
            </a:r>
          </a:p>
        </p:txBody>
      </p:sp>
      <p:sp>
        <p:nvSpPr>
          <p:cNvPr id="38916" name="Rectangle 3"/>
          <p:cNvSpPr>
            <a:spLocks noGrp="1" noChangeArrowheads="1"/>
          </p:cNvSpPr>
          <p:nvPr>
            <p:ph type="body" idx="4294967295"/>
          </p:nvPr>
        </p:nvSpPr>
        <p:spPr>
          <a:noFill/>
        </p:spPr>
        <p:txBody>
          <a:bodyPr/>
          <a:lstStyle/>
          <a:p>
            <a:r>
              <a:rPr lang="zh-CN" altLang="en-US" smtClean="0"/>
              <a:t>压力传感器是工业实践中最为常用的一种传感器。我们通常使用的压力传感器主要是利用压电效应制成的，这样的传感器称为压电传感器。</a:t>
            </a:r>
          </a:p>
          <a:p>
            <a:r>
              <a:rPr lang="zh-CN" altLang="en-US" smtClean="0"/>
              <a:t>压电传感器主要应用在加速度、压力和力等的测量中。</a:t>
            </a:r>
          </a:p>
          <a:p>
            <a:r>
              <a:rPr lang="zh-CN" altLang="en-US" smtClean="0"/>
              <a:t>压电式加速度传感器是一种常用的加速度计，它具有结构简单、体积小、重量轻、使用寿命长等优异的特点，在飞机、汽车、船舶、桥梁和建筑的振动和冲击测量中已经得到了广泛的应用，特别是航空和宇航领域中更有它的特殊地位。 </a:t>
            </a:r>
          </a:p>
        </p:txBody>
      </p:sp>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36C839E-F152-4756-965F-65326647C745}" type="slidenum">
              <a:rPr lang="en-US" sz="1400" b="1">
                <a:solidFill>
                  <a:srgbClr val="FF3300"/>
                </a:solidFill>
                <a:effectLst>
                  <a:outerShdw blurRad="38100" dist="38100" dir="2700000" algn="tl">
                    <a:srgbClr val="C0C0C0"/>
                  </a:outerShdw>
                </a:effectLst>
              </a:rPr>
              <a:pPr algn="r">
                <a:defRPr/>
              </a:pPr>
              <a:t>44</a:t>
            </a:fld>
            <a:endParaRPr lang="en-US" sz="1400" b="1">
              <a:solidFill>
                <a:srgbClr val="FF3300"/>
              </a:solidFill>
              <a:effectLst>
                <a:outerShdw blurRad="38100" dist="38100" dir="2700000" algn="tl">
                  <a:srgbClr val="C0C0C0"/>
                </a:outerShdw>
              </a:effectLst>
            </a:endParaRPr>
          </a:p>
        </p:txBody>
      </p:sp>
      <p:sp>
        <p:nvSpPr>
          <p:cNvPr id="40963" name="Rectangle 2"/>
          <p:cNvSpPr>
            <a:spLocks noGrp="1" noChangeArrowheads="1"/>
          </p:cNvSpPr>
          <p:nvPr>
            <p:ph type="title" idx="4294967295"/>
          </p:nvPr>
        </p:nvSpPr>
        <p:spPr/>
        <p:txBody>
          <a:bodyPr/>
          <a:lstStyle/>
          <a:p>
            <a:r>
              <a:rPr lang="zh-CN" altLang="en-US" smtClean="0"/>
              <a:t>加速度传感器 </a:t>
            </a:r>
          </a:p>
        </p:txBody>
      </p:sp>
      <p:sp>
        <p:nvSpPr>
          <p:cNvPr id="40964" name="Rectangle 3"/>
          <p:cNvSpPr>
            <a:spLocks noGrp="1" noChangeArrowheads="1"/>
          </p:cNvSpPr>
          <p:nvPr>
            <p:ph type="body" idx="4294967295"/>
          </p:nvPr>
        </p:nvSpPr>
        <p:spPr>
          <a:noFill/>
        </p:spPr>
        <p:txBody>
          <a:bodyPr/>
          <a:lstStyle/>
          <a:p>
            <a:r>
              <a:rPr lang="zh-CN" altLang="en-US" smtClean="0"/>
              <a:t>加速度传感器是一种能够测量加速力的电子设备。</a:t>
            </a:r>
          </a:p>
          <a:p>
            <a:r>
              <a:rPr lang="zh-CN" altLang="en-US" smtClean="0"/>
              <a:t>常见加速度传感器都是压电式、压阻式、电容式和谐振式。</a:t>
            </a:r>
            <a:endParaRPr lang="en-US" altLang="zh-CN" smtClean="0"/>
          </a:p>
        </p:txBody>
      </p:sp>
      <p:pic>
        <p:nvPicPr>
          <p:cNvPr id="40965"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565400"/>
            <a:ext cx="36496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mtClean="0"/>
              <a:t>应变式加速度传感器</a:t>
            </a:r>
          </a:p>
        </p:txBody>
      </p:sp>
      <p:sp>
        <p:nvSpPr>
          <p:cNvPr id="41987" name="Rectangle 3"/>
          <p:cNvSpPr>
            <a:spLocks noGrp="1" noChangeArrowheads="1"/>
          </p:cNvSpPr>
          <p:nvPr>
            <p:ph type="body" idx="1"/>
          </p:nvPr>
        </p:nvSpPr>
        <p:spPr>
          <a:xfrm>
            <a:off x="381000" y="1412875"/>
            <a:ext cx="8439150" cy="2232025"/>
          </a:xfrm>
        </p:spPr>
        <p:txBody>
          <a:bodyPr/>
          <a:lstStyle/>
          <a:p>
            <a:pPr>
              <a:lnSpc>
                <a:spcPct val="90000"/>
              </a:lnSpc>
            </a:pPr>
            <a:r>
              <a:rPr lang="zh-CN" altLang="en-US" sz="2400" smtClean="0"/>
              <a:t>如图</a:t>
            </a:r>
            <a:r>
              <a:rPr lang="en-US" altLang="zh-CN" sz="2400" smtClean="0"/>
              <a:t>3-16</a:t>
            </a:r>
            <a:r>
              <a:rPr lang="zh-CN" altLang="en-US" sz="2400" smtClean="0"/>
              <a:t>所示，其测量原理是将传感器壳体与被测对象刚性连接，当被测物体沿某一方向以加速度</a:t>
            </a:r>
            <a:r>
              <a:rPr lang="en-US" altLang="zh-CN" sz="2400" i="1" smtClean="0"/>
              <a:t>a</a:t>
            </a:r>
            <a:r>
              <a:rPr lang="zh-CN" altLang="en-US" sz="2400" smtClean="0"/>
              <a:t>运动时，质量块受到一个与加速度方向相反的惯性力作用，使悬臂梁变形，该变形被粘贴在悬臂梁上的应变片感受到，从而使应变片的电阻发生变化。电阻的变化引起应变片组成的桥路出现不平衡，从而输出电压，即可得出加速度</a:t>
            </a:r>
            <a:r>
              <a:rPr lang="en-US" altLang="zh-CN" sz="2400" i="1" smtClean="0"/>
              <a:t>a</a:t>
            </a:r>
            <a:r>
              <a:rPr lang="zh-CN" altLang="en-US" sz="2400" smtClean="0"/>
              <a:t>值的大小。 </a:t>
            </a:r>
          </a:p>
        </p:txBody>
      </p:sp>
      <p:pic>
        <p:nvPicPr>
          <p:cNvPr id="41988" name="Picture 4" descr="wps_clip_image-7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73463"/>
            <a:ext cx="74168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5A38F7F-0BD2-4274-846C-1E4C7DBE68D8}" type="slidenum">
              <a:rPr lang="en-US" sz="1400" b="1">
                <a:solidFill>
                  <a:srgbClr val="FF3300"/>
                </a:solidFill>
                <a:effectLst>
                  <a:outerShdw blurRad="38100" dist="38100" dir="2700000" algn="tl">
                    <a:srgbClr val="C0C0C0"/>
                  </a:outerShdw>
                </a:effectLst>
              </a:rPr>
              <a:pPr algn="r">
                <a:defRPr/>
              </a:pPr>
              <a:t>46</a:t>
            </a:fld>
            <a:endParaRPr lang="en-US" sz="1400" b="1">
              <a:solidFill>
                <a:srgbClr val="FF3300"/>
              </a:solidFill>
              <a:effectLst>
                <a:outerShdw blurRad="38100" dist="38100" dir="2700000" algn="tl">
                  <a:srgbClr val="C0C0C0"/>
                </a:outerShdw>
              </a:effectLst>
            </a:endParaRPr>
          </a:p>
        </p:txBody>
      </p:sp>
      <p:sp>
        <p:nvSpPr>
          <p:cNvPr id="43011" name="Rectangle 2"/>
          <p:cNvSpPr>
            <a:spLocks noGrp="1" noChangeArrowheads="1"/>
          </p:cNvSpPr>
          <p:nvPr>
            <p:ph type="title" idx="4294967295"/>
          </p:nvPr>
        </p:nvSpPr>
        <p:spPr/>
        <p:txBody>
          <a:bodyPr/>
          <a:lstStyle/>
          <a:p>
            <a:r>
              <a:rPr lang="zh-CN" altLang="en-US" smtClean="0"/>
              <a:t>智能传感器 </a:t>
            </a:r>
          </a:p>
        </p:txBody>
      </p:sp>
      <p:sp>
        <p:nvSpPr>
          <p:cNvPr id="158724" name="Rectangle 3"/>
          <p:cNvSpPr>
            <a:spLocks noGrp="1" noChangeArrowheads="1"/>
          </p:cNvSpPr>
          <p:nvPr>
            <p:ph type="body" idx="4294967295"/>
          </p:nvPr>
        </p:nvSpPr>
        <p:spPr>
          <a:xfrm>
            <a:off x="381000" y="4214813"/>
            <a:ext cx="8458200" cy="2185987"/>
          </a:xfrm>
        </p:spPr>
        <p:txBody>
          <a:bodyPr/>
          <a:lstStyle/>
          <a:p>
            <a:pPr>
              <a:defRPr/>
            </a:pPr>
            <a:r>
              <a:rPr lang="zh-CN" smtClean="0">
                <a:effectLst>
                  <a:outerShdw blurRad="38100" dist="38100" dir="2700000" algn="tl">
                    <a:srgbClr val="C0C0C0"/>
                  </a:outerShdw>
                </a:effectLst>
              </a:rPr>
              <a:t>所渭</a:t>
            </a:r>
            <a:r>
              <a:rPr lang="zh-CN" smtClean="0">
                <a:effectLst>
                  <a:outerShdw blurRad="38100" dist="38100" dir="2700000" algn="tl">
                    <a:srgbClr val="C0C0C0"/>
                  </a:outerShdw>
                </a:effectLst>
                <a:hlinkClick r:id="rId2" action="ppaction://hlinkfile"/>
              </a:rPr>
              <a:t>智能式传感器</a:t>
            </a:r>
            <a:r>
              <a:rPr lang="zh-CN" smtClean="0">
                <a:effectLst>
                  <a:outerShdw blurRad="38100" dist="38100" dir="2700000" algn="tl">
                    <a:srgbClr val="C0C0C0"/>
                  </a:outerShdw>
                </a:effectLst>
              </a:rPr>
              <a:t>就是一种带行微处理机的，兼有信息检测、信息处理、信息记忆、逻辑思维与判断功能的传感器。</a:t>
            </a:r>
            <a:endParaRPr lang="zh-CN" smtClean="0"/>
          </a:p>
        </p:txBody>
      </p:sp>
      <p:pic>
        <p:nvPicPr>
          <p:cNvPr id="43013" name="Picture 4" descr="新建 Microsoft Visio 绘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14438"/>
            <a:ext cx="856932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ABBB243-0128-4C0D-A058-BF1572BBCAEB}" type="slidenum">
              <a:rPr lang="en-US" sz="1400" b="1">
                <a:solidFill>
                  <a:srgbClr val="FF3300"/>
                </a:solidFill>
                <a:effectLst>
                  <a:outerShdw blurRad="38100" dist="38100" dir="2700000" algn="tl">
                    <a:srgbClr val="C0C0C0"/>
                  </a:outerShdw>
                </a:effectLst>
              </a:rPr>
              <a:pPr algn="r">
                <a:defRPr/>
              </a:pPr>
              <a:t>47</a:t>
            </a:fld>
            <a:endParaRPr lang="en-US" sz="1400" b="1">
              <a:solidFill>
                <a:srgbClr val="FF3300"/>
              </a:solidFill>
              <a:effectLst>
                <a:outerShdw blurRad="38100" dist="38100" dir="2700000" algn="tl">
                  <a:srgbClr val="C0C0C0"/>
                </a:outerShdw>
              </a:effectLst>
            </a:endParaRPr>
          </a:p>
        </p:txBody>
      </p:sp>
      <p:sp>
        <p:nvSpPr>
          <p:cNvPr id="45059" name="Rectangle 2"/>
          <p:cNvSpPr>
            <a:spLocks noGrp="1" noChangeArrowheads="1"/>
          </p:cNvSpPr>
          <p:nvPr>
            <p:ph type="title" idx="4294967295"/>
          </p:nvPr>
        </p:nvSpPr>
        <p:spPr/>
        <p:txBody>
          <a:bodyPr/>
          <a:lstStyle/>
          <a:p>
            <a:r>
              <a:rPr lang="zh-CN" altLang="en-US" smtClean="0"/>
              <a:t>本章小结 </a:t>
            </a:r>
          </a:p>
        </p:txBody>
      </p:sp>
      <p:sp>
        <p:nvSpPr>
          <p:cNvPr id="45060" name="Rectangle 3"/>
          <p:cNvSpPr>
            <a:spLocks noGrp="1" noChangeArrowheads="1"/>
          </p:cNvSpPr>
          <p:nvPr>
            <p:ph type="body" idx="4294967295"/>
          </p:nvPr>
        </p:nvSpPr>
        <p:spPr>
          <a:noFill/>
        </p:spPr>
        <p:txBody>
          <a:bodyPr/>
          <a:lstStyle/>
          <a:p>
            <a:r>
              <a:rPr lang="zh-CN" altLang="en-US" smtClean="0"/>
              <a:t>本章首先详细介绍了传感器的基本概念、相关特性和发展趋势；其次，根据传感器的工作原理将传感器分为应变式传感器、电感式传感器、电容式传感器、压电式传感器和磁电式传感器等，并对这些传统类型传感器的工作原理、技术特点等进行了介绍；最后，介绍了目前和我们日常工作密切相关的一些常见的传感器，例如用来测量温度、湿度、光照度等传感器，分别介绍了传感器的工作原理、分类标准以及在相关领域的应用。</a:t>
            </a: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5" name="Rectangle 3"/>
          <p:cNvSpPr>
            <a:spLocks noChangeArrowheads="1"/>
          </p:cNvSpPr>
          <p:nvPr/>
        </p:nvSpPr>
        <p:spPr bwMode="auto">
          <a:xfrm>
            <a:off x="4098925" y="1141413"/>
            <a:ext cx="1415772" cy="461665"/>
          </a:xfrm>
          <a:prstGeom prst="rect">
            <a:avLst/>
          </a:prstGeom>
          <a:solidFill>
            <a:srgbClr val="FFFF00"/>
          </a:solidFill>
          <a:ln w="9525">
            <a:solidFill>
              <a:srgbClr val="993366"/>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辅助电源</a:t>
            </a:r>
          </a:p>
        </p:txBody>
      </p:sp>
      <p:sp>
        <p:nvSpPr>
          <p:cNvPr id="26" name="Rectangle 4"/>
          <p:cNvSpPr>
            <a:spLocks noChangeArrowheads="1"/>
          </p:cNvSpPr>
          <p:nvPr/>
        </p:nvSpPr>
        <p:spPr bwMode="auto">
          <a:xfrm>
            <a:off x="1727200" y="2233613"/>
            <a:ext cx="1415772" cy="46166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敏感元件</a:t>
            </a:r>
          </a:p>
        </p:txBody>
      </p:sp>
      <p:sp>
        <p:nvSpPr>
          <p:cNvPr id="27" name="Rectangle 5"/>
          <p:cNvSpPr>
            <a:spLocks noChangeArrowheads="1"/>
          </p:cNvSpPr>
          <p:nvPr/>
        </p:nvSpPr>
        <p:spPr bwMode="auto">
          <a:xfrm>
            <a:off x="4114800" y="2233613"/>
            <a:ext cx="1415772" cy="461665"/>
          </a:xfrm>
          <a:prstGeom prst="rect">
            <a:avLst/>
          </a:prstGeom>
          <a:solidFill>
            <a:srgbClr val="FF99CC"/>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转换元件</a:t>
            </a:r>
          </a:p>
        </p:txBody>
      </p:sp>
      <p:sp>
        <p:nvSpPr>
          <p:cNvPr id="28" name="Rectangle 6"/>
          <p:cNvSpPr>
            <a:spLocks noChangeArrowheads="1"/>
          </p:cNvSpPr>
          <p:nvPr/>
        </p:nvSpPr>
        <p:spPr bwMode="auto">
          <a:xfrm>
            <a:off x="6407150" y="2233613"/>
            <a:ext cx="1415772" cy="461665"/>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转换电路</a:t>
            </a:r>
          </a:p>
        </p:txBody>
      </p:sp>
      <p:sp>
        <p:nvSpPr>
          <p:cNvPr id="29" name="AutoShape 7"/>
          <p:cNvSpPr>
            <a:spLocks noChangeArrowheads="1"/>
          </p:cNvSpPr>
          <p:nvPr/>
        </p:nvSpPr>
        <p:spPr bwMode="auto">
          <a:xfrm>
            <a:off x="3285986" y="2388245"/>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0" name="AutoShape 8"/>
          <p:cNvSpPr>
            <a:spLocks noChangeArrowheads="1"/>
          </p:cNvSpPr>
          <p:nvPr/>
        </p:nvSpPr>
        <p:spPr bwMode="auto">
          <a:xfrm>
            <a:off x="5625961" y="2377342"/>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1" name="AutoShape 9"/>
          <p:cNvSpPr>
            <a:spLocks noChangeArrowheads="1"/>
          </p:cNvSpPr>
          <p:nvPr/>
        </p:nvSpPr>
        <p:spPr bwMode="auto">
          <a:xfrm>
            <a:off x="747713" y="2398713"/>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2" name="AutoShape 10"/>
          <p:cNvSpPr>
            <a:spLocks noChangeArrowheads="1"/>
          </p:cNvSpPr>
          <p:nvPr/>
        </p:nvSpPr>
        <p:spPr bwMode="auto">
          <a:xfrm>
            <a:off x="7918311" y="2382843"/>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3" name="Line 11"/>
          <p:cNvSpPr>
            <a:spLocks noChangeShapeType="1"/>
          </p:cNvSpPr>
          <p:nvPr/>
        </p:nvSpPr>
        <p:spPr bwMode="auto">
          <a:xfrm>
            <a:off x="4908550" y="1589088"/>
            <a:ext cx="0" cy="60960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4" name="Freeform 12"/>
          <p:cNvSpPr>
            <a:spLocks/>
          </p:cNvSpPr>
          <p:nvPr/>
        </p:nvSpPr>
        <p:spPr bwMode="auto">
          <a:xfrm flipV="1">
            <a:off x="5759450" y="1377950"/>
            <a:ext cx="1905000" cy="838200"/>
          </a:xfrm>
          <a:custGeom>
            <a:avLst/>
            <a:gdLst>
              <a:gd name="T0" fmla="*/ 0 w 1200"/>
              <a:gd name="T1" fmla="*/ 528 h 528"/>
              <a:gd name="T2" fmla="*/ 1200 w 1200"/>
              <a:gd name="T3" fmla="*/ 528 h 528"/>
              <a:gd name="T4" fmla="*/ 1200 w 1200"/>
              <a:gd name="T5" fmla="*/ 0 h 528"/>
            </a:gdLst>
            <a:ahLst/>
            <a:cxnLst>
              <a:cxn ang="0">
                <a:pos x="T0" y="T1"/>
              </a:cxn>
              <a:cxn ang="0">
                <a:pos x="T2" y="T3"/>
              </a:cxn>
              <a:cxn ang="0">
                <a:pos x="T4" y="T5"/>
              </a:cxn>
            </a:cxnLst>
            <a:rect l="0" t="0" r="r" b="b"/>
            <a:pathLst>
              <a:path w="1200" h="528">
                <a:moveTo>
                  <a:pt x="0" y="528"/>
                </a:moveTo>
                <a:lnTo>
                  <a:pt x="1200" y="528"/>
                </a:lnTo>
                <a:lnTo>
                  <a:pt x="1200" y="0"/>
                </a:lnTo>
              </a:path>
            </a:pathLst>
          </a:custGeom>
          <a:noFill/>
          <a:ln w="381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5" name="Text Box 13"/>
          <p:cNvSpPr txBox="1">
            <a:spLocks noChangeArrowheads="1"/>
          </p:cNvSpPr>
          <p:nvPr/>
        </p:nvSpPr>
        <p:spPr bwMode="auto">
          <a:xfrm>
            <a:off x="685800" y="1987550"/>
            <a:ext cx="1136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0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被测量</a:t>
            </a:r>
          </a:p>
        </p:txBody>
      </p:sp>
      <p:sp>
        <p:nvSpPr>
          <p:cNvPr id="36" name="Text Box 14"/>
          <p:cNvSpPr txBox="1">
            <a:spLocks noChangeArrowheads="1"/>
          </p:cNvSpPr>
          <p:nvPr/>
        </p:nvSpPr>
        <p:spPr bwMode="auto">
          <a:xfrm>
            <a:off x="7994651" y="1957323"/>
            <a:ext cx="520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000" b="0"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电量</a:t>
            </a:r>
          </a:p>
        </p:txBody>
      </p:sp>
      <p:sp>
        <p:nvSpPr>
          <p:cNvPr id="37" name="Rectangle 15"/>
          <p:cNvSpPr>
            <a:spLocks noChangeArrowheads="1"/>
          </p:cNvSpPr>
          <p:nvPr/>
        </p:nvSpPr>
        <p:spPr bwMode="auto">
          <a:xfrm>
            <a:off x="271463" y="3116263"/>
            <a:ext cx="8610600" cy="978729"/>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zh-CN" altLang="en-US" sz="24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敏感元件：</a:t>
            </a:r>
            <a:r>
              <a:rPr kumimoji="1" lang="zh-CN" altLang="en-US" sz="2400" b="1"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直接感受被测量，并输出与被测量成确定关系的某一物理量的元件。</a:t>
            </a:r>
          </a:p>
        </p:txBody>
      </p:sp>
      <p:sp>
        <p:nvSpPr>
          <p:cNvPr id="41" name="Rectangle 16"/>
          <p:cNvSpPr>
            <a:spLocks noChangeArrowheads="1"/>
          </p:cNvSpPr>
          <p:nvPr/>
        </p:nvSpPr>
        <p:spPr bwMode="auto">
          <a:xfrm>
            <a:off x="271463" y="4334230"/>
            <a:ext cx="8610600" cy="978729"/>
          </a:xfrm>
          <a:prstGeom prst="rect">
            <a:avLst/>
          </a:prstGeom>
          <a:noFill/>
          <a:ln w="38100">
            <a:solidFill>
              <a:srgbClr val="00FFFF"/>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20000"/>
              </a:lnSpc>
              <a:spcBef>
                <a:spcPct val="50000"/>
              </a:spcBef>
              <a:spcAft>
                <a:spcPct val="0"/>
              </a:spcAft>
              <a:buClrTx/>
              <a:buSzTx/>
              <a:buFontTx/>
              <a:buNone/>
              <a:tabLst/>
              <a:defRPr/>
            </a:pPr>
            <a:r>
              <a:rPr kumimoji="1" lang="zh-CN" altLang="en-US" sz="2400" b="1" i="0" u="none" strike="noStrike" kern="1200" cap="none" spc="0" normalizeH="0" baseline="0" noProof="0">
                <a:ln>
                  <a:noFill/>
                </a:ln>
                <a:solidFill>
                  <a:srgbClr val="FF3300"/>
                </a:solidFill>
                <a:effectLst/>
                <a:uLnTx/>
                <a:uFillTx/>
                <a:latin typeface="黑体" panose="02010609060101010101" pitchFamily="49" charset="-122"/>
                <a:ea typeface="黑体" panose="02010609060101010101" pitchFamily="49" charset="-122"/>
                <a:cs typeface="+mn-cs"/>
              </a:rPr>
              <a:t>转换元件</a:t>
            </a: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敏感元件的输出就是它的输入，它把输入转换成电路参量。</a:t>
            </a:r>
          </a:p>
        </p:txBody>
      </p:sp>
      <p:sp>
        <p:nvSpPr>
          <p:cNvPr id="42" name="Rectangle 17"/>
          <p:cNvSpPr>
            <a:spLocks noChangeArrowheads="1"/>
          </p:cNvSpPr>
          <p:nvPr/>
        </p:nvSpPr>
        <p:spPr bwMode="auto">
          <a:xfrm>
            <a:off x="277812" y="5531185"/>
            <a:ext cx="8588375" cy="978729"/>
          </a:xfrm>
          <a:prstGeom prst="rect">
            <a:avLst/>
          </a:prstGeom>
          <a:noFill/>
          <a:ln w="38100">
            <a:solidFill>
              <a:srgbClr val="75A3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zh-CN" altLang="en-US" sz="24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基本转换电路</a:t>
            </a:r>
            <a:r>
              <a:rPr kumimoji="1" lang="zh-CN" altLang="en-US" sz="2400" b="0"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上述电路参数接入基本转换电路（简称转换电路），便可转换成电量输出。</a:t>
            </a:r>
          </a:p>
        </p:txBody>
      </p:sp>
      <p:sp>
        <p:nvSpPr>
          <p:cNvPr id="43" name="AutoShape 18"/>
          <p:cNvSpPr>
            <a:spLocks noChangeArrowheads="1"/>
          </p:cNvSpPr>
          <p:nvPr/>
        </p:nvSpPr>
        <p:spPr bwMode="auto">
          <a:xfrm>
            <a:off x="117475" y="996950"/>
            <a:ext cx="2071688" cy="914400"/>
          </a:xfrm>
          <a:prstGeom prst="wedgeRectCallout">
            <a:avLst>
              <a:gd name="adj1" fmla="val -27778"/>
              <a:gd name="adj2" fmla="val 50347"/>
            </a:avLst>
          </a:prstGeom>
          <a:solidFill>
            <a:srgbClr val="CC9900"/>
          </a:solidFill>
          <a:ln w="9525"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CC9900"/>
            </a:extrusionClr>
            <a:contourClr>
              <a:srgbClr val="CC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物理、化学、生物信息</a:t>
            </a:r>
          </a:p>
        </p:txBody>
      </p:sp>
    </p:spTree>
    <p:extLst>
      <p:ext uri="{BB962C8B-B14F-4D97-AF65-F5344CB8AC3E}">
        <p14:creationId xmlns:p14="http://schemas.microsoft.com/office/powerpoint/2010/main" val="97027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0" y="767487"/>
            <a:ext cx="9144000" cy="6090513"/>
          </a:xfrm>
          <a:prstGeom prst="rect">
            <a:avLst/>
          </a:prstGeom>
        </p:spPr>
        <p:txBody>
          <a:bodyPr wrap="square">
            <a:spAutoFit/>
          </a:bodyPr>
          <a:lstStyle/>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由于从物理变量获得的信号通常是</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模拟形式</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的，所以传统的传感器包括两种类型的处理技术，即</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模拟信号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处理技术和</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数字信号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处理技术。</a:t>
            </a: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传感器的输出信号往往很</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微弱</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，或</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波形</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不适当，或</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形式不适合，不能直接用于工业系统的状态显示和控制。</a:t>
            </a: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sym typeface="Wingdings" panose="05000000000000000000" pitchFamily="2" charset="2"/>
              </a:rPr>
              <a:t>信号调理电路</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sym typeface="Wingdings" panose="05000000000000000000" pitchFamily="2" charset="2"/>
              </a:rPr>
              <a:t>：对传感器的输出信号施行一定预处理的装置，使信号适于显示或控制。主要技术：电子技术</a:t>
            </a:r>
            <a:r>
              <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sym typeface="Wingdings" panose="05000000000000000000" pitchFamily="2" charset="2"/>
              </a:rPr>
              <a:t>——</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sym typeface="Wingdings" panose="05000000000000000000" pitchFamily="2" charset="2"/>
              </a:rPr>
              <a:t>运算放大器</a:t>
            </a:r>
            <a:endPar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p:txBody>
      </p:sp>
    </p:spTree>
    <p:extLst>
      <p:ext uri="{BB962C8B-B14F-4D97-AF65-F5344CB8AC3E}">
        <p14:creationId xmlns:p14="http://schemas.microsoft.com/office/powerpoint/2010/main" val="242904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72268" y="779463"/>
            <a:ext cx="8399463" cy="4927600"/>
            <a:chOff x="1303338" y="808038"/>
            <a:chExt cx="7705725" cy="4927600"/>
          </a:xfrm>
        </p:grpSpPr>
        <p:grpSp>
          <p:nvGrpSpPr>
            <p:cNvPr id="6" name="Group 2"/>
            <p:cNvGrpSpPr>
              <a:grpSpLocks/>
            </p:cNvGrpSpPr>
            <p:nvPr/>
          </p:nvGrpSpPr>
          <p:grpSpPr bwMode="auto">
            <a:xfrm>
              <a:off x="3463925" y="808038"/>
              <a:ext cx="1555750" cy="1130300"/>
              <a:chOff x="2200" y="712"/>
              <a:chExt cx="980" cy="712"/>
            </a:xfrm>
          </p:grpSpPr>
          <p:grpSp>
            <p:nvGrpSpPr>
              <p:cNvPr id="7" name="Group 3"/>
              <p:cNvGrpSpPr>
                <a:grpSpLocks/>
              </p:cNvGrpSpPr>
              <p:nvPr/>
            </p:nvGrpSpPr>
            <p:grpSpPr bwMode="auto">
              <a:xfrm>
                <a:off x="2200" y="961"/>
                <a:ext cx="980" cy="463"/>
                <a:chOff x="5877" y="2220"/>
                <a:chExt cx="1720" cy="880"/>
              </a:xfrm>
            </p:grpSpPr>
            <p:sp>
              <p:nvSpPr>
                <p:cNvPr id="9" name="AutoShape 4"/>
                <p:cNvSpPr>
                  <a:spLocks noChangeArrowheads="1"/>
                </p:cNvSpPr>
                <p:nvPr/>
              </p:nvSpPr>
              <p:spPr bwMode="auto">
                <a:xfrm>
                  <a:off x="5877" y="2220"/>
                  <a:ext cx="1720" cy="880"/>
                </a:xfrm>
                <a:prstGeom prst="cube">
                  <a:avLst>
                    <a:gd name="adj" fmla="val 2840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0" name="AutoShape 5"/>
                <p:cNvSpPr>
                  <a:spLocks noChangeArrowheads="1"/>
                </p:cNvSpPr>
                <p:nvPr/>
              </p:nvSpPr>
              <p:spPr bwMode="auto">
                <a:xfrm>
                  <a:off x="5997" y="2560"/>
                  <a:ext cx="1240" cy="180"/>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grpSp>
          <p:sp>
            <p:nvSpPr>
              <p:cNvPr id="8" name="Text Box 6"/>
              <p:cNvSpPr txBox="1">
                <a:spLocks noChangeArrowheads="1"/>
              </p:cNvSpPr>
              <p:nvPr/>
            </p:nvSpPr>
            <p:spPr bwMode="auto">
              <a:xfrm>
                <a:off x="2368" y="712"/>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直流电源</a:t>
                </a:r>
              </a:p>
            </p:txBody>
          </p:sp>
        </p:grpSp>
        <p:grpSp>
          <p:nvGrpSpPr>
            <p:cNvPr id="11" name="Group 7"/>
            <p:cNvGrpSpPr>
              <a:grpSpLocks/>
            </p:cNvGrpSpPr>
            <p:nvPr/>
          </p:nvGrpSpPr>
          <p:grpSpPr bwMode="auto">
            <a:xfrm>
              <a:off x="2095500" y="2170113"/>
              <a:ext cx="5111750" cy="1512887"/>
              <a:chOff x="1338" y="1570"/>
              <a:chExt cx="3220" cy="953"/>
            </a:xfrm>
          </p:grpSpPr>
          <p:sp>
            <p:nvSpPr>
              <p:cNvPr id="12" name="Rectangle 8"/>
              <p:cNvSpPr>
                <a:spLocks noChangeArrowheads="1"/>
              </p:cNvSpPr>
              <p:nvPr/>
            </p:nvSpPr>
            <p:spPr bwMode="auto">
              <a:xfrm>
                <a:off x="1338" y="1570"/>
                <a:ext cx="3220" cy="953"/>
              </a:xfrm>
              <a:prstGeom prst="rect">
                <a:avLst/>
              </a:prstGeom>
              <a:solidFill>
                <a:srgbClr val="CCCC00"/>
              </a:solidFill>
              <a:ln w="12700">
                <a:solidFill>
                  <a:srgbClr val="CC33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3" name="Text Box 9"/>
              <p:cNvSpPr txBox="1">
                <a:spLocks noChangeArrowheads="1"/>
              </p:cNvSpPr>
              <p:nvPr/>
            </p:nvSpPr>
            <p:spPr bwMode="auto">
              <a:xfrm>
                <a:off x="3817" y="1570"/>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测量系统</a:t>
                </a:r>
              </a:p>
            </p:txBody>
          </p:sp>
        </p:grpSp>
        <p:sp>
          <p:nvSpPr>
            <p:cNvPr id="14" name="Rectangle 10"/>
            <p:cNvSpPr>
              <a:spLocks noChangeArrowheads="1"/>
            </p:cNvSpPr>
            <p:nvPr/>
          </p:nvSpPr>
          <p:spPr bwMode="auto">
            <a:xfrm>
              <a:off x="3822700" y="2746375"/>
              <a:ext cx="1008063" cy="720725"/>
            </a:xfrm>
            <a:prstGeom prst="rect">
              <a:avLst/>
            </a:prstGeom>
            <a:solidFill>
              <a:srgbClr val="FF9900"/>
            </a:solidFill>
            <a:ln>
              <a:noFill/>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100000" rotWithShape="0">
                      <a:srgbClr val="808080">
                        <a:alpha val="50000"/>
                      </a:srgbClr>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信号调理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电路</a:t>
              </a:r>
            </a:p>
          </p:txBody>
        </p:sp>
        <p:grpSp>
          <p:nvGrpSpPr>
            <p:cNvPr id="15" name="Group 12"/>
            <p:cNvGrpSpPr>
              <a:grpSpLocks/>
            </p:cNvGrpSpPr>
            <p:nvPr/>
          </p:nvGrpSpPr>
          <p:grpSpPr bwMode="auto">
            <a:xfrm>
              <a:off x="1303338" y="2368550"/>
              <a:ext cx="942975" cy="728663"/>
              <a:chOff x="839" y="1695"/>
              <a:chExt cx="594" cy="459"/>
            </a:xfrm>
          </p:grpSpPr>
          <p:sp>
            <p:nvSpPr>
              <p:cNvPr id="16" name="AutoShape 13"/>
              <p:cNvSpPr>
                <a:spLocks noChangeArrowheads="1"/>
              </p:cNvSpPr>
              <p:nvPr/>
            </p:nvSpPr>
            <p:spPr bwMode="auto">
              <a:xfrm>
                <a:off x="930" y="2036"/>
                <a:ext cx="503" cy="1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00FF"/>
              </a:solidFill>
              <a:ln w="3175">
                <a:solidFill>
                  <a:srgbClr val="6600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7" name="Text Box 14"/>
              <p:cNvSpPr txBox="1">
                <a:spLocks noChangeArrowheads="1"/>
              </p:cNvSpPr>
              <p:nvPr/>
            </p:nvSpPr>
            <p:spPr bwMode="auto">
              <a:xfrm>
                <a:off x="839" y="1695"/>
                <a:ext cx="4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现场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物理量</a:t>
                </a:r>
              </a:p>
            </p:txBody>
          </p:sp>
        </p:grpSp>
        <p:sp>
          <p:nvSpPr>
            <p:cNvPr id="18" name="Rectangle 15"/>
            <p:cNvSpPr>
              <a:spLocks noChangeArrowheads="1"/>
            </p:cNvSpPr>
            <p:nvPr/>
          </p:nvSpPr>
          <p:spPr bwMode="auto">
            <a:xfrm>
              <a:off x="2239963" y="2819400"/>
              <a:ext cx="792162" cy="431800"/>
            </a:xfrm>
            <a:prstGeom prst="rect">
              <a:avLst/>
            </a:prstGeom>
            <a:solidFill>
              <a:srgbClr val="33CC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传感器</a:t>
              </a:r>
            </a:p>
          </p:txBody>
        </p:sp>
        <p:grpSp>
          <p:nvGrpSpPr>
            <p:cNvPr id="19" name="Group 16"/>
            <p:cNvGrpSpPr>
              <a:grpSpLocks/>
            </p:cNvGrpSpPr>
            <p:nvPr/>
          </p:nvGrpSpPr>
          <p:grpSpPr bwMode="auto">
            <a:xfrm>
              <a:off x="3082925" y="2459038"/>
              <a:ext cx="739775" cy="534987"/>
              <a:chOff x="1960" y="1752"/>
              <a:chExt cx="466" cy="337"/>
            </a:xfrm>
          </p:grpSpPr>
          <p:sp>
            <p:nvSpPr>
              <p:cNvPr id="20" name="Text Box 17"/>
              <p:cNvSpPr txBox="1">
                <a:spLocks noChangeArrowheads="1"/>
              </p:cNvSpPr>
              <p:nvPr/>
            </p:nvSpPr>
            <p:spPr bwMode="auto">
              <a:xfrm>
                <a:off x="2041" y="1752"/>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可用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a:t>
                </a:r>
              </a:p>
            </p:txBody>
          </p:sp>
          <p:sp>
            <p:nvSpPr>
              <p:cNvPr id="22" name="Line 18"/>
              <p:cNvSpPr>
                <a:spLocks noChangeShapeType="1"/>
              </p:cNvSpPr>
              <p:nvPr/>
            </p:nvSpPr>
            <p:spPr bwMode="auto">
              <a:xfrm>
                <a:off x="1960" y="2089"/>
                <a:ext cx="466" cy="0"/>
              </a:xfrm>
              <a:prstGeom prst="line">
                <a:avLst/>
              </a:prstGeom>
              <a:noFill/>
              <a:ln w="28575">
                <a:solidFill>
                  <a:srgbClr val="3333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23" name="Line 19"/>
            <p:cNvSpPr>
              <a:spLocks noChangeShapeType="1"/>
            </p:cNvSpPr>
            <p:nvPr/>
          </p:nvSpPr>
          <p:spPr bwMode="auto">
            <a:xfrm>
              <a:off x="4913313" y="2995613"/>
              <a:ext cx="925512" cy="1587"/>
            </a:xfrm>
            <a:prstGeom prst="line">
              <a:avLst/>
            </a:prstGeom>
            <a:noFill/>
            <a:ln w="28575">
              <a:solidFill>
                <a:srgbClr val="3333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24" name="Group 20"/>
            <p:cNvGrpSpPr>
              <a:grpSpLocks/>
            </p:cNvGrpSpPr>
            <p:nvPr/>
          </p:nvGrpSpPr>
          <p:grpSpPr bwMode="auto">
            <a:xfrm>
              <a:off x="5307013" y="3001963"/>
              <a:ext cx="2405062" cy="896937"/>
              <a:chOff x="3381" y="2094"/>
              <a:chExt cx="1651" cy="565"/>
            </a:xfrm>
          </p:grpSpPr>
          <p:sp>
            <p:nvSpPr>
              <p:cNvPr id="25" name="Line 21"/>
              <p:cNvSpPr>
                <a:spLocks noChangeShapeType="1"/>
              </p:cNvSpPr>
              <p:nvPr/>
            </p:nvSpPr>
            <p:spPr bwMode="auto">
              <a:xfrm>
                <a:off x="3381" y="2094"/>
                <a:ext cx="0" cy="56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6" name="Line 22"/>
              <p:cNvSpPr>
                <a:spLocks noChangeShapeType="1"/>
              </p:cNvSpPr>
              <p:nvPr/>
            </p:nvSpPr>
            <p:spPr bwMode="auto">
              <a:xfrm>
                <a:off x="3381" y="2659"/>
                <a:ext cx="1651" cy="0"/>
              </a:xfrm>
              <a:prstGeom prst="line">
                <a:avLst/>
              </a:prstGeom>
              <a:noFill/>
              <a:ln w="28575">
                <a:solidFill>
                  <a:srgbClr val="3333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27" name="Rectangle 23"/>
            <p:cNvSpPr>
              <a:spLocks noChangeArrowheads="1"/>
            </p:cNvSpPr>
            <p:nvPr/>
          </p:nvSpPr>
          <p:spPr bwMode="auto">
            <a:xfrm>
              <a:off x="5838825" y="2746375"/>
              <a:ext cx="1079500" cy="504825"/>
            </a:xfrm>
            <a:prstGeom prst="rect">
              <a:avLst/>
            </a:prstGeom>
            <a:solidFill>
              <a:srgbClr val="CC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FF"/>
              </a:extrusionClr>
              <a:contourClr>
                <a:srgbClr val="CC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显示装置</a:t>
              </a:r>
            </a:p>
          </p:txBody>
        </p:sp>
        <p:grpSp>
          <p:nvGrpSpPr>
            <p:cNvPr id="28" name="Group 24"/>
            <p:cNvGrpSpPr>
              <a:grpSpLocks/>
            </p:cNvGrpSpPr>
            <p:nvPr/>
          </p:nvGrpSpPr>
          <p:grpSpPr bwMode="auto">
            <a:xfrm>
              <a:off x="1663700" y="4186238"/>
              <a:ext cx="1463675" cy="1016000"/>
              <a:chOff x="1066" y="2840"/>
              <a:chExt cx="922" cy="640"/>
            </a:xfrm>
          </p:grpSpPr>
          <p:grpSp>
            <p:nvGrpSpPr>
              <p:cNvPr id="29" name="Group 25"/>
              <p:cNvGrpSpPr>
                <a:grpSpLocks/>
              </p:cNvGrpSpPr>
              <p:nvPr/>
            </p:nvGrpSpPr>
            <p:grpSpPr bwMode="auto">
              <a:xfrm>
                <a:off x="1111" y="2840"/>
                <a:ext cx="877" cy="342"/>
                <a:chOff x="2417" y="7100"/>
                <a:chExt cx="1360" cy="520"/>
              </a:xfrm>
            </p:grpSpPr>
            <p:sp>
              <p:nvSpPr>
                <p:cNvPr id="31" name="AutoShape 26"/>
                <p:cNvSpPr>
                  <a:spLocks noChangeArrowheads="1"/>
                </p:cNvSpPr>
                <p:nvPr/>
              </p:nvSpPr>
              <p:spPr bwMode="auto">
                <a:xfrm>
                  <a:off x="2417" y="7100"/>
                  <a:ext cx="1360" cy="520"/>
                </a:xfrm>
                <a:prstGeom prst="cube">
                  <a:avLst>
                    <a:gd name="adj" fmla="val 3653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2" name="AutoShape 27"/>
                <p:cNvSpPr>
                  <a:spLocks noChangeArrowheads="1"/>
                </p:cNvSpPr>
                <p:nvPr/>
              </p:nvSpPr>
              <p:spPr bwMode="auto">
                <a:xfrm>
                  <a:off x="2492" y="7340"/>
                  <a:ext cx="322" cy="115"/>
                </a:xfrm>
                <a:prstGeom prst="roundRect">
                  <a:avLst>
                    <a:gd name="adj" fmla="val 16667"/>
                  </a:avLst>
                </a:prstGeom>
                <a:solidFill>
                  <a:schemeClr val="bg1"/>
                </a:solid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3" name="AutoShape 28"/>
                <p:cNvSpPr>
                  <a:spLocks noChangeArrowheads="1"/>
                </p:cNvSpPr>
                <p:nvPr/>
              </p:nvSpPr>
              <p:spPr bwMode="auto">
                <a:xfrm>
                  <a:off x="2877" y="7340"/>
                  <a:ext cx="237" cy="115"/>
                </a:xfrm>
                <a:prstGeom prst="roundRect">
                  <a:avLst>
                    <a:gd name="adj" fmla="val 16667"/>
                  </a:avLst>
                </a:prstGeom>
                <a:solidFill>
                  <a:schemeClr val="bg1"/>
                </a:solid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30" name="Text Box 29"/>
              <p:cNvSpPr txBox="1">
                <a:spLocks noChangeArrowheads="1"/>
              </p:cNvSpPr>
              <p:nvPr/>
            </p:nvSpPr>
            <p:spPr bwMode="auto">
              <a:xfrm>
                <a:off x="1066" y="3249"/>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信号发生器</a:t>
                </a:r>
              </a:p>
            </p:txBody>
          </p:sp>
        </p:grpSp>
        <p:grpSp>
          <p:nvGrpSpPr>
            <p:cNvPr id="34" name="Group 30"/>
            <p:cNvGrpSpPr>
              <a:grpSpLocks/>
            </p:cNvGrpSpPr>
            <p:nvPr/>
          </p:nvGrpSpPr>
          <p:grpSpPr bwMode="auto">
            <a:xfrm>
              <a:off x="4616450" y="4043363"/>
              <a:ext cx="2006600" cy="1662112"/>
              <a:chOff x="3560" y="2796"/>
              <a:chExt cx="1264" cy="1047"/>
            </a:xfrm>
          </p:grpSpPr>
          <p:grpSp>
            <p:nvGrpSpPr>
              <p:cNvPr id="35" name="Group 31"/>
              <p:cNvGrpSpPr>
                <a:grpSpLocks/>
              </p:cNvGrpSpPr>
              <p:nvPr/>
            </p:nvGrpSpPr>
            <p:grpSpPr bwMode="auto">
              <a:xfrm>
                <a:off x="3560" y="2796"/>
                <a:ext cx="1264" cy="816"/>
                <a:chOff x="3606" y="2722"/>
                <a:chExt cx="1264" cy="816"/>
              </a:xfrm>
            </p:grpSpPr>
            <p:sp>
              <p:nvSpPr>
                <p:cNvPr id="37" name="AutoShape 32"/>
                <p:cNvSpPr>
                  <a:spLocks noChangeArrowheads="1"/>
                </p:cNvSpPr>
                <p:nvPr/>
              </p:nvSpPr>
              <p:spPr bwMode="auto">
                <a:xfrm>
                  <a:off x="3606" y="2722"/>
                  <a:ext cx="1264" cy="816"/>
                </a:xfrm>
                <a:prstGeom prst="cube">
                  <a:avLst>
                    <a:gd name="adj" fmla="val 49838"/>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41" name="Group 33"/>
                <p:cNvGrpSpPr>
                  <a:grpSpLocks/>
                </p:cNvGrpSpPr>
                <p:nvPr/>
              </p:nvGrpSpPr>
              <p:grpSpPr bwMode="auto">
                <a:xfrm>
                  <a:off x="3644" y="3170"/>
                  <a:ext cx="426" cy="269"/>
                  <a:chOff x="6539" y="5520"/>
                  <a:chExt cx="660" cy="410"/>
                </a:xfrm>
              </p:grpSpPr>
              <p:sp>
                <p:nvSpPr>
                  <p:cNvPr id="42" name="AutoShape 34"/>
                  <p:cNvSpPr>
                    <a:spLocks noChangeArrowheads="1"/>
                  </p:cNvSpPr>
                  <p:nvPr/>
                </p:nvSpPr>
                <p:spPr bwMode="auto">
                  <a:xfrm>
                    <a:off x="6539" y="5525"/>
                    <a:ext cx="660" cy="405"/>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3" name="Line 35"/>
                  <p:cNvSpPr>
                    <a:spLocks noChangeShapeType="1"/>
                  </p:cNvSpPr>
                  <p:nvPr/>
                </p:nvSpPr>
                <p:spPr bwMode="auto">
                  <a:xfrm>
                    <a:off x="6554" y="5713"/>
                    <a:ext cx="645"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4" name="Line 36"/>
                  <p:cNvSpPr>
                    <a:spLocks noChangeShapeType="1"/>
                  </p:cNvSpPr>
                  <p:nvPr/>
                </p:nvSpPr>
                <p:spPr bwMode="auto">
                  <a:xfrm rot="5400000" flipH="1">
                    <a:off x="6667" y="5715"/>
                    <a:ext cx="390"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sp>
            <p:nvSpPr>
              <p:cNvPr id="36" name="Text Box 37"/>
              <p:cNvSpPr txBox="1">
                <a:spLocks noChangeArrowheads="1"/>
              </p:cNvSpPr>
              <p:nvPr/>
            </p:nvSpPr>
            <p:spPr bwMode="auto">
              <a:xfrm>
                <a:off x="4059" y="3612"/>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示波器</a:t>
                </a:r>
              </a:p>
            </p:txBody>
          </p:sp>
        </p:grpSp>
        <p:grpSp>
          <p:nvGrpSpPr>
            <p:cNvPr id="45" name="Group 38"/>
            <p:cNvGrpSpPr>
              <a:grpSpLocks/>
            </p:cNvGrpSpPr>
            <p:nvPr/>
          </p:nvGrpSpPr>
          <p:grpSpPr bwMode="auto">
            <a:xfrm>
              <a:off x="2767013" y="1811338"/>
              <a:ext cx="3481387" cy="1000125"/>
              <a:chOff x="1761" y="1344"/>
              <a:chExt cx="2193" cy="630"/>
            </a:xfrm>
          </p:grpSpPr>
          <p:sp>
            <p:nvSpPr>
              <p:cNvPr id="46" name="Line 39"/>
              <p:cNvSpPr>
                <a:spLocks noChangeShapeType="1"/>
              </p:cNvSpPr>
              <p:nvPr/>
            </p:nvSpPr>
            <p:spPr bwMode="auto">
              <a:xfrm>
                <a:off x="2729" y="1344"/>
                <a:ext cx="0" cy="589"/>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7" name="Line 40"/>
              <p:cNvSpPr>
                <a:spLocks noChangeShapeType="1"/>
              </p:cNvSpPr>
              <p:nvPr/>
            </p:nvSpPr>
            <p:spPr bwMode="auto">
              <a:xfrm flipH="1">
                <a:off x="1761" y="1363"/>
                <a:ext cx="813" cy="602"/>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8" name="Line 41"/>
              <p:cNvSpPr>
                <a:spLocks noChangeShapeType="1"/>
              </p:cNvSpPr>
              <p:nvPr/>
            </p:nvSpPr>
            <p:spPr bwMode="auto">
              <a:xfrm>
                <a:off x="2870" y="1358"/>
                <a:ext cx="1084" cy="616"/>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nvGrpSpPr>
            <p:cNvPr id="49" name="Group 42"/>
            <p:cNvGrpSpPr>
              <a:grpSpLocks/>
            </p:cNvGrpSpPr>
            <p:nvPr/>
          </p:nvGrpSpPr>
          <p:grpSpPr bwMode="auto">
            <a:xfrm>
              <a:off x="4760913" y="3400425"/>
              <a:ext cx="1265237" cy="2335213"/>
              <a:chOff x="2880" y="2296"/>
              <a:chExt cx="1295" cy="1516"/>
            </a:xfrm>
          </p:grpSpPr>
          <p:sp>
            <p:nvSpPr>
              <p:cNvPr id="50" name="AutoShape 43"/>
              <p:cNvSpPr>
                <a:spLocks noChangeArrowheads="1"/>
              </p:cNvSpPr>
              <p:nvPr/>
            </p:nvSpPr>
            <p:spPr bwMode="auto">
              <a:xfrm rot="3000000">
                <a:off x="4059" y="3426"/>
                <a:ext cx="46" cy="186"/>
              </a:xfrm>
              <a:prstGeom prst="triangle">
                <a:avLst>
                  <a:gd name="adj" fmla="val 50000"/>
                </a:avLst>
              </a:prstGeom>
              <a:solidFill>
                <a:srgbClr val="00CC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1" name="Freeform 44"/>
              <p:cNvSpPr>
                <a:spLocks/>
              </p:cNvSpPr>
              <p:nvPr/>
            </p:nvSpPr>
            <p:spPr bwMode="auto">
              <a:xfrm>
                <a:off x="2880" y="2296"/>
                <a:ext cx="1264" cy="1516"/>
              </a:xfrm>
              <a:custGeom>
                <a:avLst/>
                <a:gdLst>
                  <a:gd name="T0" fmla="*/ 1264 w 1264"/>
                  <a:gd name="T1" fmla="*/ 1184 h 1516"/>
                  <a:gd name="T2" fmla="*/ 752 w 1264"/>
                  <a:gd name="T3" fmla="*/ 1464 h 1516"/>
                  <a:gd name="T4" fmla="*/ 312 w 1264"/>
                  <a:gd name="T5" fmla="*/ 872 h 1516"/>
                  <a:gd name="T6" fmla="*/ 0 w 1264"/>
                  <a:gd name="T7" fmla="*/ 0 h 1516"/>
                </a:gdLst>
                <a:ahLst/>
                <a:cxnLst>
                  <a:cxn ang="0">
                    <a:pos x="T0" y="T1"/>
                  </a:cxn>
                  <a:cxn ang="0">
                    <a:pos x="T2" y="T3"/>
                  </a:cxn>
                  <a:cxn ang="0">
                    <a:pos x="T4" y="T5"/>
                  </a:cxn>
                  <a:cxn ang="0">
                    <a:pos x="T6" y="T7"/>
                  </a:cxn>
                </a:cxnLst>
                <a:rect l="0" t="0" r="r" b="b"/>
                <a:pathLst>
                  <a:path w="1264" h="1516">
                    <a:moveTo>
                      <a:pt x="1264" y="1184"/>
                    </a:moveTo>
                    <a:cubicBezTo>
                      <a:pt x="1179" y="1232"/>
                      <a:pt x="911" y="1516"/>
                      <a:pt x="752" y="1464"/>
                    </a:cubicBezTo>
                    <a:cubicBezTo>
                      <a:pt x="593" y="1412"/>
                      <a:pt x="437" y="1116"/>
                      <a:pt x="312" y="872"/>
                    </a:cubicBezTo>
                    <a:cubicBezTo>
                      <a:pt x="187" y="628"/>
                      <a:pt x="65" y="182"/>
                      <a:pt x="0" y="0"/>
                    </a:cubicBezTo>
                  </a:path>
                </a:pathLst>
              </a:custGeom>
              <a:noFill/>
              <a:ln w="190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52" name="AutoShape 45"/>
            <p:cNvSpPr>
              <a:spLocks noChangeArrowheads="1"/>
            </p:cNvSpPr>
            <p:nvPr/>
          </p:nvSpPr>
          <p:spPr bwMode="auto">
            <a:xfrm>
              <a:off x="7712075" y="3467100"/>
              <a:ext cx="1296988" cy="6477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控制装置</a:t>
              </a:r>
            </a:p>
          </p:txBody>
        </p:sp>
        <p:grpSp>
          <p:nvGrpSpPr>
            <p:cNvPr id="53" name="Group 46"/>
            <p:cNvGrpSpPr>
              <a:grpSpLocks/>
            </p:cNvGrpSpPr>
            <p:nvPr/>
          </p:nvGrpSpPr>
          <p:grpSpPr bwMode="auto">
            <a:xfrm>
              <a:off x="2889250" y="3322638"/>
              <a:ext cx="933450" cy="1276350"/>
              <a:chOff x="1838" y="2296"/>
              <a:chExt cx="588" cy="804"/>
            </a:xfrm>
          </p:grpSpPr>
          <p:sp>
            <p:nvSpPr>
              <p:cNvPr id="54" name="Line 47"/>
              <p:cNvSpPr>
                <a:spLocks noChangeShapeType="1"/>
              </p:cNvSpPr>
              <p:nvPr/>
            </p:nvSpPr>
            <p:spPr bwMode="auto">
              <a:xfrm>
                <a:off x="1838" y="3100"/>
                <a:ext cx="339"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5" name="Line 48"/>
              <p:cNvSpPr>
                <a:spLocks noChangeShapeType="1"/>
              </p:cNvSpPr>
              <p:nvPr/>
            </p:nvSpPr>
            <p:spPr bwMode="auto">
              <a:xfrm flipV="1">
                <a:off x="2184" y="2296"/>
                <a:ext cx="0" cy="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6" name="Line 49"/>
              <p:cNvSpPr>
                <a:spLocks noChangeShapeType="1"/>
              </p:cNvSpPr>
              <p:nvPr/>
            </p:nvSpPr>
            <p:spPr bwMode="auto">
              <a:xfrm>
                <a:off x="2184" y="2296"/>
                <a:ext cx="242" cy="0"/>
              </a:xfrm>
              <a:prstGeom prst="line">
                <a:avLst/>
              </a:prstGeom>
              <a:noFill/>
              <a:ln w="28575">
                <a:solidFill>
                  <a:srgbClr val="3333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nvGrpSpPr>
            <p:cNvPr id="57" name="Group 50"/>
            <p:cNvGrpSpPr>
              <a:grpSpLocks/>
            </p:cNvGrpSpPr>
            <p:nvPr/>
          </p:nvGrpSpPr>
          <p:grpSpPr bwMode="auto">
            <a:xfrm>
              <a:off x="6345238" y="4048125"/>
              <a:ext cx="1555750" cy="1130300"/>
              <a:chOff x="2200" y="712"/>
              <a:chExt cx="980" cy="712"/>
            </a:xfrm>
          </p:grpSpPr>
          <p:grpSp>
            <p:nvGrpSpPr>
              <p:cNvPr id="58" name="Group 51"/>
              <p:cNvGrpSpPr>
                <a:grpSpLocks/>
              </p:cNvGrpSpPr>
              <p:nvPr/>
            </p:nvGrpSpPr>
            <p:grpSpPr bwMode="auto">
              <a:xfrm>
                <a:off x="2200" y="961"/>
                <a:ext cx="980" cy="463"/>
                <a:chOff x="5877" y="2220"/>
                <a:chExt cx="1720" cy="880"/>
              </a:xfrm>
            </p:grpSpPr>
            <p:sp>
              <p:nvSpPr>
                <p:cNvPr id="60" name="AutoShape 52"/>
                <p:cNvSpPr>
                  <a:spLocks noChangeArrowheads="1"/>
                </p:cNvSpPr>
                <p:nvPr/>
              </p:nvSpPr>
              <p:spPr bwMode="auto">
                <a:xfrm>
                  <a:off x="5877" y="2220"/>
                  <a:ext cx="1720" cy="880"/>
                </a:xfrm>
                <a:prstGeom prst="cube">
                  <a:avLst>
                    <a:gd name="adj" fmla="val 2840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1" name="AutoShape 53"/>
                <p:cNvSpPr>
                  <a:spLocks noChangeArrowheads="1"/>
                </p:cNvSpPr>
                <p:nvPr/>
              </p:nvSpPr>
              <p:spPr bwMode="auto">
                <a:xfrm>
                  <a:off x="5997" y="2560"/>
                  <a:ext cx="1240" cy="180"/>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grpSp>
          <p:sp>
            <p:nvSpPr>
              <p:cNvPr id="59" name="Text Box 54"/>
              <p:cNvSpPr txBox="1">
                <a:spLocks noChangeArrowheads="1"/>
              </p:cNvSpPr>
              <p:nvPr/>
            </p:nvSpPr>
            <p:spPr bwMode="auto">
              <a:xfrm>
                <a:off x="2368" y="712"/>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万用表</a:t>
                </a:r>
              </a:p>
            </p:txBody>
          </p:sp>
        </p:grpSp>
      </p:grpSp>
      <p:sp>
        <p:nvSpPr>
          <p:cNvPr id="62" name="Rectangle 11"/>
          <p:cNvSpPr txBox="1">
            <a:spLocks noChangeArrowheads="1"/>
          </p:cNvSpPr>
          <p:nvPr/>
        </p:nvSpPr>
        <p:spPr>
          <a:xfrm>
            <a:off x="3842939" y="6052838"/>
            <a:ext cx="2343945"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j-cs"/>
              </a:rPr>
              <a:t>图：典型测量系统的组成</a:t>
            </a:r>
            <a:endParaRPr kumimoji="0" lang="zh-CN" altLang="en-US" sz="1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j-cs"/>
            </a:endParaRPr>
          </a:p>
        </p:txBody>
      </p:sp>
    </p:spTree>
    <p:extLst>
      <p:ext uri="{BB962C8B-B14F-4D97-AF65-F5344CB8AC3E}">
        <p14:creationId xmlns:p14="http://schemas.microsoft.com/office/powerpoint/2010/main" val="401957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6639262-11D2-4F60-B3A2-AE2920E128D7}" type="slidenum">
              <a:rPr lang="en-US" sz="1400" b="1">
                <a:solidFill>
                  <a:srgbClr val="FF3300"/>
                </a:solidFill>
                <a:effectLst>
                  <a:outerShdw blurRad="38100" dist="38100" dir="2700000" algn="tl">
                    <a:srgbClr val="C0C0C0"/>
                  </a:outerShdw>
                </a:effectLst>
              </a:rPr>
              <a:pPr algn="r">
                <a:defRPr/>
              </a:pPr>
              <a:t>8</a:t>
            </a:fld>
            <a:endParaRPr lang="en-US" sz="1400" b="1">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idx="4294967295"/>
          </p:nvPr>
        </p:nvSpPr>
        <p:spPr/>
        <p:txBody>
          <a:bodyPr/>
          <a:lstStyle/>
          <a:p>
            <a:r>
              <a:rPr lang="zh-CN" altLang="en-US" smtClean="0"/>
              <a:t>传感器的特性 </a:t>
            </a:r>
          </a:p>
        </p:txBody>
      </p:sp>
      <p:sp>
        <p:nvSpPr>
          <p:cNvPr id="7172" name="Rectangle 3"/>
          <p:cNvSpPr>
            <a:spLocks noGrp="1" noChangeArrowheads="1"/>
          </p:cNvSpPr>
          <p:nvPr>
            <p:ph type="body" idx="4294967295"/>
          </p:nvPr>
        </p:nvSpPr>
        <p:spPr>
          <a:xfrm>
            <a:off x="395288" y="1412875"/>
            <a:ext cx="8458200" cy="4987925"/>
          </a:xfrm>
          <a:noFill/>
        </p:spPr>
        <p:txBody>
          <a:bodyPr/>
          <a:lstStyle/>
          <a:p>
            <a:r>
              <a:rPr lang="zh-CN" altLang="en-US" dirty="0" smtClean="0"/>
              <a:t>传感器的静态特性是指被测量的值处于稳定状态时的输出</a:t>
            </a:r>
            <a:r>
              <a:rPr lang="en-US" altLang="zh-CN" dirty="0" smtClean="0"/>
              <a:t>/</a:t>
            </a:r>
            <a:r>
              <a:rPr lang="zh-CN" altLang="en-US" dirty="0" smtClean="0"/>
              <a:t>输入关系。 </a:t>
            </a:r>
          </a:p>
          <a:p>
            <a:r>
              <a:rPr lang="zh-CN" altLang="en-US" dirty="0" smtClean="0"/>
              <a:t>衡量静态特性的重要指标是线性度、灵敏度、迟滞和重复性等。</a:t>
            </a:r>
          </a:p>
        </p:txBody>
      </p:sp>
      <p:sp>
        <p:nvSpPr>
          <p:cNvPr id="9" name="Rectangle 7"/>
          <p:cNvSpPr>
            <a:spLocks noChangeArrowheads="1"/>
          </p:cNvSpPr>
          <p:nvPr/>
        </p:nvSpPr>
        <p:spPr bwMode="auto">
          <a:xfrm>
            <a:off x="827584" y="4005064"/>
            <a:ext cx="79200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nSpc>
                <a:spcPct val="100000"/>
              </a:lnSpc>
              <a:spcBef>
                <a:spcPct val="0"/>
              </a:spcBef>
              <a:buFontTx/>
              <a:buNone/>
            </a:pPr>
            <a:r>
              <a:rPr lang="zh-CN" altLang="en-US" dirty="0">
                <a:latin typeface="Calibri" pitchFamily="34" charset="0"/>
                <a:ea typeface="宋体" pitchFamily="2" charset="-122"/>
              </a:rPr>
              <a:t>传感器的动态特性往往可以从时域和频域两个方面采用瞬态响应法和频率响应法来分析。</a:t>
            </a:r>
            <a:r>
              <a:rPr lang="zh-CN" altLang="en-US" sz="2000" dirty="0">
                <a:latin typeface="Times New Roman" pitchFamily="18" charset="0"/>
                <a:ea typeface="宋体" pitchFamily="2" charset="-122"/>
              </a:rPr>
              <a:t> </a:t>
            </a:r>
            <a:endParaRPr lang="zh-CN" altLang="en-US" sz="6000" dirty="0">
              <a:latin typeface="Times New Roman" pitchFamily="18" charset="0"/>
              <a:ea typeface="宋体" pitchFamily="2" charset="-122"/>
            </a:endParaRPr>
          </a:p>
        </p:txBody>
      </p:sp>
    </p:spTree>
    <p:extLst>
      <p:ext uri="{BB962C8B-B14F-4D97-AF65-F5344CB8AC3E}">
        <p14:creationId xmlns:p14="http://schemas.microsoft.com/office/powerpoint/2010/main" val="2725210955"/>
      </p:ext>
    </p:extLst>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传感器的静态特性</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68094" y="5340530"/>
            <a:ext cx="8775700" cy="225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传感器的静态特性是指被测量的值处于稳定状态时的输出</a:t>
            </a:r>
            <a:r>
              <a:rPr kumimoji="0" lang="en-US" altLang="zh-CN" sz="2200" b="0" i="0" u="none" strike="noStrike" kern="0" cap="none" spc="0" normalizeH="0" baseline="0" noProof="0" dirty="0">
                <a:ln>
                  <a:noFill/>
                </a:ln>
                <a:solidFill>
                  <a:srgbClr val="000000"/>
                </a:solidFill>
                <a:effectLst/>
                <a:uLnTx/>
                <a:uFillTx/>
                <a:latin typeface="Arial Black" charset="0"/>
                <a:ea typeface="黑体" charset="0"/>
                <a:cs typeface="+mn-cs"/>
              </a:rPr>
              <a:t>/</a:t>
            </a:r>
            <a:r>
              <a:rPr kumimoji="0"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输入关系 </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Black" charset="0"/>
                <a:ea typeface="楷体_GB2312" charset="0"/>
                <a:cs typeface="+mn-cs"/>
              </a:rPr>
              <a:t>衡量静态特性的重要指标是线性度、灵敏度、迟滞和重复性等</a:t>
            </a: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Black" charset="0"/>
                <a:ea typeface="楷体_GB2312" charset="0"/>
                <a:cs typeface="+mn-cs"/>
              </a:rPr>
              <a:t>。</a:t>
            </a:r>
          </a:p>
        </p:txBody>
      </p:sp>
      <p:sp>
        <p:nvSpPr>
          <p:cNvPr id="9" name="Rectangle 2"/>
          <p:cNvSpPr>
            <a:spLocks noChangeArrowheads="1"/>
          </p:cNvSpPr>
          <p:nvPr/>
        </p:nvSpPr>
        <p:spPr bwMode="auto">
          <a:xfrm>
            <a:off x="168094" y="614344"/>
            <a:ext cx="8464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lvl1pPr algn="l">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lgn="l">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lgn="l">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lgn="l">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lgn="l">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rgbClr val="002060"/>
              </a:buClr>
              <a:buSzPct val="65000"/>
              <a:buFont typeface="Wingdings" panose="05000000000000000000" pitchFamily="2" charset="2"/>
              <a:buChar char="n"/>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 定义</a:t>
            </a:r>
            <a:r>
              <a:rPr kumimoji="0" lang="zh-CN" altLang="en-US" sz="2200" b="0" i="0" u="none" strike="noStrike" kern="1200" cap="none" spc="0" normalizeH="0" baseline="0" noProof="0" dirty="0">
                <a:ln>
                  <a:noFill/>
                </a:ln>
                <a:solidFill>
                  <a:srgbClr val="CC0066"/>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传感器特性：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指输入</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x</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（被测量）与输出</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y</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之间的关系</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静态特性：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当输入量为常量，或变化极慢时的关系</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动态特性：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当输入量随时间较快地变化时的关系</a:t>
            </a:r>
          </a:p>
        </p:txBody>
      </p:sp>
      <p:sp>
        <p:nvSpPr>
          <p:cNvPr id="11" name="Rectangle 4"/>
          <p:cNvSpPr>
            <a:spLocks noChangeArrowheads="1"/>
          </p:cNvSpPr>
          <p:nvPr/>
        </p:nvSpPr>
        <p:spPr bwMode="auto">
          <a:xfrm>
            <a:off x="168094" y="2962146"/>
            <a:ext cx="8915400" cy="186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4000">
                <a:solidFill>
                  <a:schemeClr val="tx1"/>
                </a:solidFill>
                <a:latin typeface="楷体_GB2312"/>
                <a:ea typeface="楷体_GB2312"/>
                <a:cs typeface="楷体_GB2312"/>
              </a:defRPr>
            </a:lvl1pPr>
            <a:lvl2pPr marL="742950" indent="-285750" eaLnBrk="0" hangingPunct="0">
              <a:defRPr kumimoji="1" sz="4000">
                <a:solidFill>
                  <a:schemeClr val="tx1"/>
                </a:solidFill>
                <a:latin typeface="楷体_GB2312"/>
                <a:ea typeface="楷体_GB2312"/>
                <a:cs typeface="楷体_GB2312"/>
              </a:defRPr>
            </a:lvl2pPr>
            <a:lvl3pPr marL="1143000" indent="-228600" eaLnBrk="0" hangingPunct="0">
              <a:defRPr kumimoji="1" sz="4000">
                <a:solidFill>
                  <a:schemeClr val="tx1"/>
                </a:solidFill>
                <a:latin typeface="楷体_GB2312"/>
                <a:ea typeface="楷体_GB2312"/>
                <a:cs typeface="楷体_GB2312"/>
              </a:defRPr>
            </a:lvl3pPr>
            <a:lvl4pPr marL="1600200" indent="-228600" eaLnBrk="0" hangingPunct="0">
              <a:defRPr kumimoji="1" sz="4000">
                <a:solidFill>
                  <a:schemeClr val="tx1"/>
                </a:solidFill>
                <a:latin typeface="楷体_GB2312"/>
                <a:ea typeface="楷体_GB2312"/>
                <a:cs typeface="楷体_GB2312"/>
              </a:defRPr>
            </a:lvl4pPr>
            <a:lvl5pPr marL="2057400" indent="-228600" eaLnBrk="0" hangingPunct="0">
              <a:defRPr kumimoji="1" sz="4000">
                <a:solidFill>
                  <a:schemeClr val="tx1"/>
                </a:solidFill>
                <a:latin typeface="楷体_GB2312"/>
                <a:ea typeface="楷体_GB2312"/>
                <a:cs typeface="楷体_GB2312"/>
              </a:defRPr>
            </a:lvl5pPr>
            <a:lvl6pPr marL="25146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6pPr>
            <a:lvl7pPr marL="29718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7pPr>
            <a:lvl8pPr marL="34290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8pPr>
            <a:lvl9pPr marL="38862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9pPr>
          </a:lstStyle>
          <a:p>
            <a:pPr marL="342900" marR="0" lvl="0" indent="-342900" algn="just"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通常，要求传感器在静态情况下的输入与输出保持线性关系，实际</a:t>
            </a:r>
            <a:endParaRPr kumimoji="1" lang="en-US" altLang="zh-CN" sz="2200" b="0" i="0" u="none" strike="noStrike" kern="0" cap="none" spc="0" normalizeH="0" baseline="0" noProof="0" dirty="0">
              <a:ln>
                <a:noFill/>
              </a:ln>
              <a:solidFill>
                <a:srgbClr val="000000"/>
              </a:solidFill>
              <a:effectLst/>
              <a:uLnTx/>
              <a:uFillTx/>
              <a:latin typeface="Arial Black" charset="0"/>
              <a:ea typeface="黑体" charset="0"/>
              <a:cs typeface="+mn-cs"/>
            </a:endParaRPr>
          </a:p>
          <a:p>
            <a:pPr marL="342900" marR="0" lvl="0" indent="-342900" algn="just"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上，很难满足理想的线性关系，一般用多项式表示：</a:t>
            </a:r>
          </a:p>
          <a:p>
            <a:pPr marL="342900" marR="0" lvl="0" indent="-342900" algn="l"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a:t>
            </a:r>
          </a:p>
          <a:p>
            <a:pPr marL="342900" marR="0" lvl="0" indent="-342900" algn="l" defTabSz="914400" rtl="0" eaLnBrk="1" fontAlgn="auto" latinLnBrk="0" hangingPunct="1">
              <a:lnSpc>
                <a:spcPct val="150000"/>
              </a:lnSpc>
              <a:spcBef>
                <a:spcPts val="60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只有当二阶以上的项为0时，才满足理想的线性关系</a:t>
            </a:r>
            <a:r>
              <a:rPr kumimoji="1" lang="zh-CN" altLang="en-US" sz="2800" b="0" i="0" u="none" strike="noStrike" kern="1200" cap="none" spc="0" normalizeH="0" baseline="0" noProof="0" dirty="0">
                <a:ln>
                  <a:noFill/>
                </a:ln>
                <a:solidFill>
                  <a:prstClr val="white"/>
                </a:solidFill>
                <a:effectLst/>
                <a:uLnTx/>
                <a:uFillTx/>
                <a:latin typeface="楷体_GB2312"/>
              </a:rPr>
              <a:t> </a:t>
            </a:r>
          </a:p>
        </p:txBody>
      </p:sp>
      <p:sp>
        <p:nvSpPr>
          <p:cNvPr id="2" name="Rectangle 2"/>
          <p:cNvSpPr>
            <a:spLocks noChangeArrowheads="1"/>
          </p:cNvSpPr>
          <p:nvPr/>
        </p:nvSpPr>
        <p:spPr bwMode="auto">
          <a:xfrm>
            <a:off x="2495550" y="4600574"/>
            <a:ext cx="9322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aphicFrame>
        <p:nvGraphicFramePr>
          <p:cNvPr id="3" name="对象 2"/>
          <p:cNvGraphicFramePr>
            <a:graphicFrameLocks noChangeAspect="1"/>
          </p:cNvGraphicFramePr>
          <p:nvPr>
            <p:extLst/>
          </p:nvPr>
        </p:nvGraphicFramePr>
        <p:xfrm>
          <a:off x="2675512" y="4040727"/>
          <a:ext cx="4210050" cy="559847"/>
        </p:xfrm>
        <a:graphic>
          <a:graphicData uri="http://schemas.openxmlformats.org/presentationml/2006/ole">
            <mc:AlternateContent xmlns:mc="http://schemas.openxmlformats.org/markup-compatibility/2006">
              <mc:Choice xmlns:v="urn:schemas-microsoft-com:vml" Requires="v">
                <p:oleObj spid="_x0000_s59399" name="Equation" r:id="rId4" imgW="1790700" imgH="241300" progId="Equation.DSMT4">
                  <p:embed/>
                </p:oleObj>
              </mc:Choice>
              <mc:Fallback>
                <p:oleObj name="Equation" r:id="rId4" imgW="17907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512" y="4040727"/>
                        <a:ext cx="4210050" cy="559847"/>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14854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500"/>
                                        <p:tgtEl>
                                          <p:spTgt spid="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linds(horizontal)">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Pages>0</Pages>
  <Words>4205</Words>
  <Characters>0</Characters>
  <Application>Microsoft Office PowerPoint</Application>
  <DocSecurity>0</DocSecurity>
  <PresentationFormat>全屏显示(4:3)</PresentationFormat>
  <Lines>0</Lines>
  <Paragraphs>315</Paragraphs>
  <Slides>47</Slides>
  <Notes>18</Notes>
  <HiddenSlides>0</HiddenSlides>
  <MMClips>0</MMClips>
  <ScaleCrop>false</ScaleCrop>
  <HeadingPairs>
    <vt:vector size="6" baseType="variant">
      <vt:variant>
        <vt:lpstr>主题</vt:lpstr>
      </vt:variant>
      <vt:variant>
        <vt:i4>1</vt:i4>
      </vt:variant>
      <vt:variant>
        <vt:lpstr>嵌入 OLE 服务器</vt:lpstr>
      </vt:variant>
      <vt:variant>
        <vt:i4>6</vt:i4>
      </vt:variant>
      <vt:variant>
        <vt:lpstr>幻灯片标题</vt:lpstr>
      </vt:variant>
      <vt:variant>
        <vt:i4>47</vt:i4>
      </vt:variant>
    </vt:vector>
  </HeadingPairs>
  <TitlesOfParts>
    <vt:vector size="54" baseType="lpstr">
      <vt:lpstr>默认设计模板</vt:lpstr>
      <vt:lpstr>Equation</vt:lpstr>
      <vt:lpstr>Equation.DSMT4</vt:lpstr>
      <vt:lpstr>Visio</vt:lpstr>
      <vt:lpstr>图片</vt:lpstr>
      <vt:lpstr>公式</vt:lpstr>
      <vt:lpstr>Microsoft Visio 绘图</vt:lpstr>
      <vt:lpstr>PowerPoint 演示文稿</vt:lpstr>
      <vt:lpstr>AR3 物联网感知技术</vt:lpstr>
      <vt:lpstr>传感器作用</vt:lpstr>
      <vt:lpstr>PowerPoint 演示文稿</vt:lpstr>
      <vt:lpstr>PowerPoint 演示文稿</vt:lpstr>
      <vt:lpstr>PowerPoint 演示文稿</vt:lpstr>
      <vt:lpstr>PowerPoint 演示文稿</vt:lpstr>
      <vt:lpstr>传感器的特性 </vt:lpstr>
      <vt:lpstr>PowerPoint 演示文稿</vt:lpstr>
      <vt:lpstr>PowerPoint 演示文稿</vt:lpstr>
      <vt:lpstr>PowerPoint 演示文稿</vt:lpstr>
      <vt:lpstr>PowerPoint 演示文稿</vt:lpstr>
      <vt:lpstr>PowerPoint 演示文稿</vt:lpstr>
      <vt:lpstr>PowerPoint 演示文稿</vt:lpstr>
      <vt:lpstr>传感器的发展趋势</vt:lpstr>
      <vt:lpstr>传感器的应用领域 </vt:lpstr>
      <vt:lpstr>传感器的分类 </vt:lpstr>
      <vt:lpstr>传感器的分类</vt:lpstr>
      <vt:lpstr>传感器技术原理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3.4 常见传感器介绍 </vt:lpstr>
      <vt:lpstr>温度传感器</vt:lpstr>
      <vt:lpstr>湿敏传感器 </vt:lpstr>
      <vt:lpstr>光电式传感器 </vt:lpstr>
      <vt:lpstr>光电式传感器</vt:lpstr>
      <vt:lpstr>光纤传感器</vt:lpstr>
      <vt:lpstr>CCD图像传感器 </vt:lpstr>
      <vt:lpstr>PowerPoint 演示文稿</vt:lpstr>
      <vt:lpstr>CCD</vt:lpstr>
      <vt:lpstr>气敏传感器 </vt:lpstr>
      <vt:lpstr>压力传感器 </vt:lpstr>
      <vt:lpstr>加速度传感器 </vt:lpstr>
      <vt:lpstr>应变式加速度传感器</vt:lpstr>
      <vt:lpstr>智能传感器 </vt:lpstr>
      <vt:lpstr>本章小结 </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484</cp:revision>
  <dcterms:created xsi:type="dcterms:W3CDTF">2004-05-18T02:59:53Z</dcterms:created>
  <dcterms:modified xsi:type="dcterms:W3CDTF">2021-06-20T03:00:46Z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