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773" r:id="rId3"/>
    <p:sldId id="586" r:id="rId4"/>
    <p:sldId id="754" r:id="rId5"/>
    <p:sldId id="587" r:id="rId6"/>
    <p:sldId id="761" r:id="rId7"/>
    <p:sldId id="762" r:id="rId8"/>
    <p:sldId id="763" r:id="rId9"/>
    <p:sldId id="765" r:id="rId10"/>
    <p:sldId id="766" r:id="rId11"/>
    <p:sldId id="588" r:id="rId12"/>
    <p:sldId id="590" r:id="rId13"/>
    <p:sldId id="591" r:id="rId14"/>
    <p:sldId id="592" r:id="rId15"/>
    <p:sldId id="767" r:id="rId16"/>
    <p:sldId id="768" r:id="rId17"/>
    <p:sldId id="769" r:id="rId18"/>
    <p:sldId id="770" r:id="rId19"/>
    <p:sldId id="771" r:id="rId20"/>
    <p:sldId id="593" r:id="rId21"/>
    <p:sldId id="594" r:id="rId22"/>
    <p:sldId id="623" r:id="rId23"/>
    <p:sldId id="595" r:id="rId24"/>
    <p:sldId id="625" r:id="rId25"/>
    <p:sldId id="626" r:id="rId26"/>
    <p:sldId id="627" r:id="rId27"/>
    <p:sldId id="622" r:id="rId28"/>
    <p:sldId id="624" r:id="rId29"/>
    <p:sldId id="596" r:id="rId30"/>
    <p:sldId id="597" r:id="rId31"/>
    <p:sldId id="598" r:id="rId32"/>
    <p:sldId id="599" r:id="rId33"/>
    <p:sldId id="600" r:id="rId34"/>
    <p:sldId id="601" r:id="rId35"/>
    <p:sldId id="602" r:id="rId36"/>
    <p:sldId id="603" r:id="rId37"/>
    <p:sldId id="604" r:id="rId38"/>
    <p:sldId id="605" r:id="rId39"/>
    <p:sldId id="606" r:id="rId40"/>
    <p:sldId id="607" r:id="rId41"/>
    <p:sldId id="628" r:id="rId42"/>
    <p:sldId id="629" r:id="rId43"/>
    <p:sldId id="630" r:id="rId44"/>
    <p:sldId id="631" r:id="rId45"/>
    <p:sldId id="632" r:id="rId46"/>
    <p:sldId id="713" r:id="rId47"/>
    <p:sldId id="633" r:id="rId48"/>
    <p:sldId id="714" r:id="rId49"/>
    <p:sldId id="709" r:id="rId50"/>
    <p:sldId id="710" r:id="rId51"/>
    <p:sldId id="711" r:id="rId52"/>
    <p:sldId id="716" r:id="rId53"/>
    <p:sldId id="634" r:id="rId54"/>
    <p:sldId id="712" r:id="rId55"/>
    <p:sldId id="635" r:id="rId56"/>
    <p:sldId id="636" r:id="rId57"/>
    <p:sldId id="637" r:id="rId58"/>
    <p:sldId id="638" r:id="rId59"/>
    <p:sldId id="639" r:id="rId60"/>
    <p:sldId id="715" r:id="rId61"/>
    <p:sldId id="752" r:id="rId62"/>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000099"/>
    <a:srgbClr val="FFFF66"/>
    <a:srgbClr val="EAEAEA"/>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016" y="3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75780" name="Rectangle 4"/>
          <p:cNvSpPr>
            <a:spLocks noGrp="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3BDC9FBE-F296-4D47-9963-73ACB8E7BD34}" type="slidenum">
              <a:rPr lang="en-US"/>
              <a:pPr>
                <a:defRPr/>
              </a:pPr>
              <a:t>‹#›</a:t>
            </a:fld>
            <a:endParaRPr lang="en-US"/>
          </a:p>
        </p:txBody>
      </p:sp>
    </p:spTree>
    <p:extLst>
      <p:ext uri="{BB962C8B-B14F-4D97-AF65-F5344CB8AC3E}">
        <p14:creationId xmlns:p14="http://schemas.microsoft.com/office/powerpoint/2010/main" val="2627046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a:xfrm>
            <a:off x="992188" y="768350"/>
            <a:ext cx="5114925" cy="3836988"/>
          </a:xfrm>
        </p:spPr>
      </p:sp>
      <p:sp>
        <p:nvSpPr>
          <p:cNvPr id="7680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680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imes New Roman" pitchFamily="18" charset="0"/>
                <a:ea typeface="宋体" pitchFamily="2" charset="-122"/>
              </a:defRPr>
            </a:lvl1pPr>
            <a:lvl2pPr marL="742950" indent="-285750" defTabSz="990600" eaLnBrk="0" hangingPunct="0">
              <a:defRPr sz="2400">
                <a:solidFill>
                  <a:schemeClr val="tx1"/>
                </a:solidFill>
                <a:latin typeface="Times New Roman" pitchFamily="18" charset="0"/>
                <a:ea typeface="宋体" pitchFamily="2" charset="-122"/>
              </a:defRPr>
            </a:lvl2pPr>
            <a:lvl3pPr marL="1143000" indent="-228600" defTabSz="990600" eaLnBrk="0" hangingPunct="0">
              <a:defRPr sz="2400">
                <a:solidFill>
                  <a:schemeClr val="tx1"/>
                </a:solidFill>
                <a:latin typeface="Times New Roman" pitchFamily="18" charset="0"/>
                <a:ea typeface="宋体" pitchFamily="2" charset="-122"/>
              </a:defRPr>
            </a:lvl3pPr>
            <a:lvl4pPr marL="1600200" indent="-228600" defTabSz="990600" eaLnBrk="0" hangingPunct="0">
              <a:defRPr sz="2400">
                <a:solidFill>
                  <a:schemeClr val="tx1"/>
                </a:solidFill>
                <a:latin typeface="Times New Roman" pitchFamily="18" charset="0"/>
                <a:ea typeface="宋体" pitchFamily="2" charset="-122"/>
              </a:defRPr>
            </a:lvl4pPr>
            <a:lvl5pPr marL="2057400" indent="-228600" defTabSz="990600" eaLnBrk="0" hangingPunct="0">
              <a:defRPr sz="2400">
                <a:solidFill>
                  <a:schemeClr val="tx1"/>
                </a:solidFill>
                <a:latin typeface="Times New Roman" pitchFamily="18" charset="0"/>
                <a:ea typeface="宋体" pitchFamily="2" charset="-122"/>
              </a:defRPr>
            </a:lvl5pPr>
            <a:lvl6pPr marL="25146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fld id="{0DC50974-9CBA-4849-8ED5-E9F19A9E4889}" type="slidenum">
              <a:rPr lang="zh-CN" altLang="en-US" sz="1300" smtClean="0"/>
              <a:pPr eaLnBrk="1" hangingPunct="1"/>
              <a:t>15</a:t>
            </a:fld>
            <a:endParaRPr lang="zh-CN" altLang="en-US"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xfrm>
            <a:off x="992188" y="768350"/>
            <a:ext cx="5114925" cy="3836988"/>
          </a:xfrm>
        </p:spPr>
      </p:sp>
      <p:sp>
        <p:nvSpPr>
          <p:cNvPr id="778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78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imes New Roman" pitchFamily="18" charset="0"/>
                <a:ea typeface="宋体" pitchFamily="2" charset="-122"/>
              </a:defRPr>
            </a:lvl1pPr>
            <a:lvl2pPr marL="742950" indent="-285750" defTabSz="990600" eaLnBrk="0" hangingPunct="0">
              <a:defRPr sz="2400">
                <a:solidFill>
                  <a:schemeClr val="tx1"/>
                </a:solidFill>
                <a:latin typeface="Times New Roman" pitchFamily="18" charset="0"/>
                <a:ea typeface="宋体" pitchFamily="2" charset="-122"/>
              </a:defRPr>
            </a:lvl2pPr>
            <a:lvl3pPr marL="1143000" indent="-228600" defTabSz="990600" eaLnBrk="0" hangingPunct="0">
              <a:defRPr sz="2400">
                <a:solidFill>
                  <a:schemeClr val="tx1"/>
                </a:solidFill>
                <a:latin typeface="Times New Roman" pitchFamily="18" charset="0"/>
                <a:ea typeface="宋体" pitchFamily="2" charset="-122"/>
              </a:defRPr>
            </a:lvl3pPr>
            <a:lvl4pPr marL="1600200" indent="-228600" defTabSz="990600" eaLnBrk="0" hangingPunct="0">
              <a:defRPr sz="2400">
                <a:solidFill>
                  <a:schemeClr val="tx1"/>
                </a:solidFill>
                <a:latin typeface="Times New Roman" pitchFamily="18" charset="0"/>
                <a:ea typeface="宋体" pitchFamily="2" charset="-122"/>
              </a:defRPr>
            </a:lvl4pPr>
            <a:lvl5pPr marL="2057400" indent="-228600" defTabSz="990600" eaLnBrk="0" hangingPunct="0">
              <a:defRPr sz="2400">
                <a:solidFill>
                  <a:schemeClr val="tx1"/>
                </a:solidFill>
                <a:latin typeface="Times New Roman" pitchFamily="18" charset="0"/>
                <a:ea typeface="宋体" pitchFamily="2" charset="-122"/>
              </a:defRPr>
            </a:lvl5pPr>
            <a:lvl6pPr marL="25146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fld id="{478161F2-2B53-41D9-B92C-787635C6BA1C}" type="slidenum">
              <a:rPr lang="zh-CN" altLang="en-US" sz="1300" smtClean="0"/>
              <a:pPr eaLnBrk="1" hangingPunct="1"/>
              <a:t>16</a:t>
            </a:fld>
            <a:endParaRPr lang="zh-CN" alt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a:xfrm>
            <a:off x="992188" y="768350"/>
            <a:ext cx="5114925" cy="3836988"/>
          </a:xfrm>
        </p:spPr>
      </p:sp>
      <p:sp>
        <p:nvSpPr>
          <p:cNvPr id="7885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885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imes New Roman" pitchFamily="18" charset="0"/>
                <a:ea typeface="宋体" pitchFamily="2" charset="-122"/>
              </a:defRPr>
            </a:lvl1pPr>
            <a:lvl2pPr marL="742950" indent="-285750" defTabSz="990600" eaLnBrk="0" hangingPunct="0">
              <a:defRPr sz="2400">
                <a:solidFill>
                  <a:schemeClr val="tx1"/>
                </a:solidFill>
                <a:latin typeface="Times New Roman" pitchFamily="18" charset="0"/>
                <a:ea typeface="宋体" pitchFamily="2" charset="-122"/>
              </a:defRPr>
            </a:lvl2pPr>
            <a:lvl3pPr marL="1143000" indent="-228600" defTabSz="990600" eaLnBrk="0" hangingPunct="0">
              <a:defRPr sz="2400">
                <a:solidFill>
                  <a:schemeClr val="tx1"/>
                </a:solidFill>
                <a:latin typeface="Times New Roman" pitchFamily="18" charset="0"/>
                <a:ea typeface="宋体" pitchFamily="2" charset="-122"/>
              </a:defRPr>
            </a:lvl3pPr>
            <a:lvl4pPr marL="1600200" indent="-228600" defTabSz="990600" eaLnBrk="0" hangingPunct="0">
              <a:defRPr sz="2400">
                <a:solidFill>
                  <a:schemeClr val="tx1"/>
                </a:solidFill>
                <a:latin typeface="Times New Roman" pitchFamily="18" charset="0"/>
                <a:ea typeface="宋体" pitchFamily="2" charset="-122"/>
              </a:defRPr>
            </a:lvl4pPr>
            <a:lvl5pPr marL="2057400" indent="-228600" defTabSz="990600" eaLnBrk="0" hangingPunct="0">
              <a:defRPr sz="2400">
                <a:solidFill>
                  <a:schemeClr val="tx1"/>
                </a:solidFill>
                <a:latin typeface="Times New Roman" pitchFamily="18" charset="0"/>
                <a:ea typeface="宋体" pitchFamily="2" charset="-122"/>
              </a:defRPr>
            </a:lvl5pPr>
            <a:lvl6pPr marL="25146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fld id="{F685214D-388A-47EC-B405-D80FE2124FFA}" type="slidenum">
              <a:rPr lang="zh-CN" altLang="en-US" sz="1300" smtClean="0"/>
              <a:pPr eaLnBrk="1" hangingPunct="1"/>
              <a:t>17</a:t>
            </a:fld>
            <a:endParaRPr lang="zh-CN" altLang="en-US" sz="13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xfrm>
            <a:off x="992188" y="768350"/>
            <a:ext cx="5114925" cy="3836988"/>
          </a:xfrm>
        </p:spPr>
      </p:sp>
      <p:sp>
        <p:nvSpPr>
          <p:cNvPr id="7987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7987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imes New Roman" pitchFamily="18" charset="0"/>
                <a:ea typeface="宋体" pitchFamily="2" charset="-122"/>
              </a:defRPr>
            </a:lvl1pPr>
            <a:lvl2pPr marL="742950" indent="-285750" defTabSz="990600" eaLnBrk="0" hangingPunct="0">
              <a:defRPr sz="2400">
                <a:solidFill>
                  <a:schemeClr val="tx1"/>
                </a:solidFill>
                <a:latin typeface="Times New Roman" pitchFamily="18" charset="0"/>
                <a:ea typeface="宋体" pitchFamily="2" charset="-122"/>
              </a:defRPr>
            </a:lvl2pPr>
            <a:lvl3pPr marL="1143000" indent="-228600" defTabSz="990600" eaLnBrk="0" hangingPunct="0">
              <a:defRPr sz="2400">
                <a:solidFill>
                  <a:schemeClr val="tx1"/>
                </a:solidFill>
                <a:latin typeface="Times New Roman" pitchFamily="18" charset="0"/>
                <a:ea typeface="宋体" pitchFamily="2" charset="-122"/>
              </a:defRPr>
            </a:lvl3pPr>
            <a:lvl4pPr marL="1600200" indent="-228600" defTabSz="990600" eaLnBrk="0" hangingPunct="0">
              <a:defRPr sz="2400">
                <a:solidFill>
                  <a:schemeClr val="tx1"/>
                </a:solidFill>
                <a:latin typeface="Times New Roman" pitchFamily="18" charset="0"/>
                <a:ea typeface="宋体" pitchFamily="2" charset="-122"/>
              </a:defRPr>
            </a:lvl4pPr>
            <a:lvl5pPr marL="2057400" indent="-228600" defTabSz="990600" eaLnBrk="0" hangingPunct="0">
              <a:defRPr sz="2400">
                <a:solidFill>
                  <a:schemeClr val="tx1"/>
                </a:solidFill>
                <a:latin typeface="Times New Roman" pitchFamily="18" charset="0"/>
                <a:ea typeface="宋体" pitchFamily="2" charset="-122"/>
              </a:defRPr>
            </a:lvl5pPr>
            <a:lvl6pPr marL="25146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fld id="{187B8E50-AFE8-464C-86ED-0606131C093C}" type="slidenum">
              <a:rPr lang="zh-CN" altLang="en-US" sz="1300" smtClean="0"/>
              <a:pPr eaLnBrk="1" hangingPunct="1"/>
              <a:t>18</a:t>
            </a:fld>
            <a:endParaRPr lang="zh-CN" altLang="en-US" sz="13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a:xfrm>
            <a:off x="992188" y="768350"/>
            <a:ext cx="5114925" cy="3836988"/>
          </a:xfrm>
        </p:spPr>
      </p:sp>
      <p:sp>
        <p:nvSpPr>
          <p:cNvPr id="808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8090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sz="2400">
                <a:solidFill>
                  <a:schemeClr val="tx1"/>
                </a:solidFill>
                <a:latin typeface="Times New Roman" pitchFamily="18" charset="0"/>
                <a:ea typeface="宋体" pitchFamily="2" charset="-122"/>
              </a:defRPr>
            </a:lvl1pPr>
            <a:lvl2pPr marL="742950" indent="-285750" defTabSz="990600" eaLnBrk="0" hangingPunct="0">
              <a:defRPr sz="2400">
                <a:solidFill>
                  <a:schemeClr val="tx1"/>
                </a:solidFill>
                <a:latin typeface="Times New Roman" pitchFamily="18" charset="0"/>
                <a:ea typeface="宋体" pitchFamily="2" charset="-122"/>
              </a:defRPr>
            </a:lvl2pPr>
            <a:lvl3pPr marL="1143000" indent="-228600" defTabSz="990600" eaLnBrk="0" hangingPunct="0">
              <a:defRPr sz="2400">
                <a:solidFill>
                  <a:schemeClr val="tx1"/>
                </a:solidFill>
                <a:latin typeface="Times New Roman" pitchFamily="18" charset="0"/>
                <a:ea typeface="宋体" pitchFamily="2" charset="-122"/>
              </a:defRPr>
            </a:lvl3pPr>
            <a:lvl4pPr marL="1600200" indent="-228600" defTabSz="990600" eaLnBrk="0" hangingPunct="0">
              <a:defRPr sz="2400">
                <a:solidFill>
                  <a:schemeClr val="tx1"/>
                </a:solidFill>
                <a:latin typeface="Times New Roman" pitchFamily="18" charset="0"/>
                <a:ea typeface="宋体" pitchFamily="2" charset="-122"/>
              </a:defRPr>
            </a:lvl4pPr>
            <a:lvl5pPr marL="2057400" indent="-228600" defTabSz="990600" eaLnBrk="0" hangingPunct="0">
              <a:defRPr sz="2400">
                <a:solidFill>
                  <a:schemeClr val="tx1"/>
                </a:solidFill>
                <a:latin typeface="Times New Roman" pitchFamily="18" charset="0"/>
                <a:ea typeface="宋体" pitchFamily="2" charset="-122"/>
              </a:defRPr>
            </a:lvl5pPr>
            <a:lvl6pPr marL="25146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defTabSz="990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fld id="{981386BB-8D70-4D65-9335-45B41C86EBF6}" type="slidenum">
              <a:rPr lang="zh-CN" altLang="en-US" sz="1300" smtClean="0"/>
              <a:pPr eaLnBrk="1" hangingPunct="1"/>
              <a:t>19</a:t>
            </a:fld>
            <a:endParaRPr lang="zh-CN" altLang="en-US"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F6614998-A733-4811-AF46-F0C30BA4132E}" type="slidenum">
              <a:rPr lang="en-US"/>
              <a:pPr>
                <a:defRPr/>
              </a:pPr>
              <a:t>‹#›</a:t>
            </a:fld>
            <a:endParaRPr lang="en-US"/>
          </a:p>
        </p:txBody>
      </p:sp>
    </p:spTree>
    <p:extLst>
      <p:ext uri="{BB962C8B-B14F-4D97-AF65-F5344CB8AC3E}">
        <p14:creationId xmlns:p14="http://schemas.microsoft.com/office/powerpoint/2010/main" val="2954699501"/>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0C1DEA8B-FE53-4EF4-AC31-635DA4773E9A}" type="slidenum">
              <a:rPr lang="en-US"/>
              <a:pPr>
                <a:defRPr/>
              </a:pPr>
              <a:t>‹#›</a:t>
            </a:fld>
            <a:endParaRPr lang="en-US"/>
          </a:p>
        </p:txBody>
      </p:sp>
    </p:spTree>
    <p:extLst>
      <p:ext uri="{BB962C8B-B14F-4D97-AF65-F5344CB8AC3E}">
        <p14:creationId xmlns:p14="http://schemas.microsoft.com/office/powerpoint/2010/main" val="469216206"/>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8625795A-CF11-4A14-90CC-ABF11842B0E2}" type="slidenum">
              <a:rPr lang="en-US"/>
              <a:pPr>
                <a:defRPr/>
              </a:pPr>
              <a:t>‹#›</a:t>
            </a:fld>
            <a:endParaRPr lang="en-US"/>
          </a:p>
        </p:txBody>
      </p:sp>
    </p:spTree>
    <p:extLst>
      <p:ext uri="{BB962C8B-B14F-4D97-AF65-F5344CB8AC3E}">
        <p14:creationId xmlns:p14="http://schemas.microsoft.com/office/powerpoint/2010/main" val="2095178454"/>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6C89D8D4-86D1-446D-8AB6-CE4C6CD416C5}" type="slidenum">
              <a:rPr lang="en-US"/>
              <a:pPr>
                <a:defRPr/>
              </a:pPr>
              <a:t>‹#›</a:t>
            </a:fld>
            <a:endParaRPr lang="en-US"/>
          </a:p>
        </p:txBody>
      </p:sp>
    </p:spTree>
    <p:extLst>
      <p:ext uri="{BB962C8B-B14F-4D97-AF65-F5344CB8AC3E}">
        <p14:creationId xmlns:p14="http://schemas.microsoft.com/office/powerpoint/2010/main" val="951944776"/>
      </p:ext>
    </p:extLst>
  </p:cSld>
  <p:clrMapOvr>
    <a:masterClrMapping/>
  </p:clrMapOvr>
  <p:transition spd="med">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2228850" y="2492375"/>
            <a:ext cx="6915150" cy="436562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ts val="0"/>
              </a:spcBef>
              <a:spcAft>
                <a:spcPts val="0"/>
              </a:spcAft>
              <a:defRPr/>
            </a:pPr>
            <a:endParaRPr lang="zh-CN" altLang="en-US" sz="1350">
              <a:solidFill>
                <a:prstClr val="white"/>
              </a:solidFill>
              <a:latin typeface="微软雅黑"/>
              <a:ea typeface="微软雅黑"/>
            </a:endParaRPr>
          </a:p>
        </p:txBody>
      </p:sp>
    </p:spTree>
    <p:extLst>
      <p:ext uri="{BB962C8B-B14F-4D97-AF65-F5344CB8AC3E}">
        <p14:creationId xmlns:p14="http://schemas.microsoft.com/office/powerpoint/2010/main" val="14064082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标题和内容">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2228850" y="2492375"/>
            <a:ext cx="6915150" cy="436562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Tree>
    <p:extLst>
      <p:ext uri="{BB962C8B-B14F-4D97-AF65-F5344CB8AC3E}">
        <p14:creationId xmlns:p14="http://schemas.microsoft.com/office/powerpoint/2010/main" val="303364481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标题和内容">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2228850" y="2492375"/>
            <a:ext cx="6915150" cy="436562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Tree>
    <p:extLst>
      <p:ext uri="{BB962C8B-B14F-4D97-AF65-F5344CB8AC3E}">
        <p14:creationId xmlns:p14="http://schemas.microsoft.com/office/powerpoint/2010/main" val="127125483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标题和内容">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2228850" y="2492375"/>
            <a:ext cx="6915150" cy="436562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Tree>
    <p:extLst>
      <p:ext uri="{BB962C8B-B14F-4D97-AF65-F5344CB8AC3E}">
        <p14:creationId xmlns:p14="http://schemas.microsoft.com/office/powerpoint/2010/main" val="404844245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标题和内容">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2228850" y="2492375"/>
            <a:ext cx="6915150" cy="436562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Tree>
    <p:extLst>
      <p:ext uri="{BB962C8B-B14F-4D97-AF65-F5344CB8AC3E}">
        <p14:creationId xmlns:p14="http://schemas.microsoft.com/office/powerpoint/2010/main" val="46657372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标题和内容">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2228850" y="2492375"/>
            <a:ext cx="6915150" cy="4365625"/>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Tree>
    <p:extLst>
      <p:ext uri="{BB962C8B-B14F-4D97-AF65-F5344CB8AC3E}">
        <p14:creationId xmlns:p14="http://schemas.microsoft.com/office/powerpoint/2010/main" val="83676736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BD4CB834-BFC3-4D03-A7AF-A1829F2ACC72}" type="slidenum">
              <a:rPr lang="en-US"/>
              <a:pPr>
                <a:defRPr/>
              </a:pPr>
              <a:t>‹#›</a:t>
            </a:fld>
            <a:endParaRPr lang="en-US"/>
          </a:p>
        </p:txBody>
      </p:sp>
    </p:spTree>
    <p:extLst>
      <p:ext uri="{BB962C8B-B14F-4D97-AF65-F5344CB8AC3E}">
        <p14:creationId xmlns:p14="http://schemas.microsoft.com/office/powerpoint/2010/main" val="2567732860"/>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C9E16135-ABA3-4DBD-AB68-ED88E0E07FC7}" type="slidenum">
              <a:rPr lang="en-US"/>
              <a:pPr>
                <a:defRPr/>
              </a:pPr>
              <a:t>‹#›</a:t>
            </a:fld>
            <a:endParaRPr lang="en-US"/>
          </a:p>
        </p:txBody>
      </p:sp>
    </p:spTree>
    <p:extLst>
      <p:ext uri="{BB962C8B-B14F-4D97-AF65-F5344CB8AC3E}">
        <p14:creationId xmlns:p14="http://schemas.microsoft.com/office/powerpoint/2010/main" val="3457107643"/>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4B991607-088B-4214-BF48-473A93428176}" type="slidenum">
              <a:rPr lang="en-US"/>
              <a:pPr>
                <a:defRPr/>
              </a:pPr>
              <a:t>‹#›</a:t>
            </a:fld>
            <a:endParaRPr lang="en-US"/>
          </a:p>
        </p:txBody>
      </p:sp>
    </p:spTree>
    <p:extLst>
      <p:ext uri="{BB962C8B-B14F-4D97-AF65-F5344CB8AC3E}">
        <p14:creationId xmlns:p14="http://schemas.microsoft.com/office/powerpoint/2010/main" val="3119146561"/>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桂小林 </a:t>
            </a:r>
            <a:fld id="{6894067D-9706-47A9-BE28-B8A9A61C4071}" type="slidenum">
              <a:rPr lang="en-US"/>
              <a:pPr>
                <a:defRPr/>
              </a:pPr>
              <a:t>‹#›</a:t>
            </a:fld>
            <a:endParaRPr lang="en-US"/>
          </a:p>
        </p:txBody>
      </p:sp>
    </p:spTree>
    <p:extLst>
      <p:ext uri="{BB962C8B-B14F-4D97-AF65-F5344CB8AC3E}">
        <p14:creationId xmlns:p14="http://schemas.microsoft.com/office/powerpoint/2010/main" val="1966661619"/>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桂小林 </a:t>
            </a:r>
            <a:fld id="{E6D8A1FE-090A-43AB-BD21-B7B2C12C6C0D}" type="slidenum">
              <a:rPr lang="en-US"/>
              <a:pPr>
                <a:defRPr/>
              </a:pPr>
              <a:t>‹#›</a:t>
            </a:fld>
            <a:endParaRPr lang="en-US"/>
          </a:p>
        </p:txBody>
      </p:sp>
    </p:spTree>
    <p:extLst>
      <p:ext uri="{BB962C8B-B14F-4D97-AF65-F5344CB8AC3E}">
        <p14:creationId xmlns:p14="http://schemas.microsoft.com/office/powerpoint/2010/main" val="3379018531"/>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45D1BC43-B1C0-4775-910C-654E2841A819}" type="slidenum">
              <a:rPr lang="en-US"/>
              <a:pPr>
                <a:defRPr/>
              </a:pPr>
              <a:t>‹#›</a:t>
            </a:fld>
            <a:endParaRPr lang="en-US"/>
          </a:p>
        </p:txBody>
      </p:sp>
    </p:spTree>
    <p:extLst>
      <p:ext uri="{BB962C8B-B14F-4D97-AF65-F5344CB8AC3E}">
        <p14:creationId xmlns:p14="http://schemas.microsoft.com/office/powerpoint/2010/main" val="2571119872"/>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FB24B265-A8B2-4820-B2FC-ED56DD3DBB1E}" type="slidenum">
              <a:rPr lang="en-US"/>
              <a:pPr>
                <a:defRPr/>
              </a:pPr>
              <a:t>‹#›</a:t>
            </a:fld>
            <a:endParaRPr lang="en-US"/>
          </a:p>
        </p:txBody>
      </p:sp>
    </p:spTree>
    <p:extLst>
      <p:ext uri="{BB962C8B-B14F-4D97-AF65-F5344CB8AC3E}">
        <p14:creationId xmlns:p14="http://schemas.microsoft.com/office/powerpoint/2010/main" val="3786202344"/>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DDF21DC5-635F-4F7D-BF4D-3751C88F8AA0}" type="slidenum">
              <a:rPr lang="en-US"/>
              <a:pPr>
                <a:defRPr/>
              </a:pPr>
              <a:t>‹#›</a:t>
            </a:fld>
            <a:endParaRPr lang="en-US"/>
          </a:p>
        </p:txBody>
      </p:sp>
    </p:spTree>
    <p:extLst>
      <p:ext uri="{BB962C8B-B14F-4D97-AF65-F5344CB8AC3E}">
        <p14:creationId xmlns:p14="http://schemas.microsoft.com/office/powerpoint/2010/main" val="980901298"/>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 Target="../slides/slid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endParaRPr lang="zh-CN" altLang="en-US" sz="280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endParaRPr lang="zh-CN" altLang="en-US" sz="280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defRPr>
            </a:lvl1pPr>
          </a:lstStyle>
          <a:p>
            <a:pPr>
              <a:defRPr/>
            </a:pPr>
            <a:r>
              <a:rPr lang="zh-CN" altLang="en-US"/>
              <a:t>桂小林 </a:t>
            </a:r>
            <a:fld id="{3FD92B2A-DAA3-4F8E-9732-01BB5FF4A477}" type="slidenum">
              <a:rPr lang="en-US"/>
              <a:pPr>
                <a:defRPr/>
              </a:pPr>
              <a:t>‹#›</a:t>
            </a:fld>
            <a:endParaRPr lang="en-US"/>
          </a:p>
        </p:txBody>
      </p:sp>
      <p:pic>
        <p:nvPicPr>
          <p:cNvPr id="1031" name="Picture 7" descr="hompage_new_05">
            <a:hlinkClick r:id="rId20" action="ppaction://hlinksldjump"/>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ransition spd="med">
    <p:diamond/>
  </p:transition>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2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slide" Target="slide40.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gi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2.png"/><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97ADB9EA-6AAF-4657-96E4-3C3D073A4C8C}"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sp>
        <p:nvSpPr>
          <p:cNvPr id="3075" name="灯片编号占位符 3"/>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fld id="{78DDC145-E8D6-4698-BCB9-384F8F734022}" type="slidenum">
              <a:rPr lang="en-US" sz="1400" b="1">
                <a:solidFill>
                  <a:srgbClr val="FF3300"/>
                </a:solidFill>
                <a:effectLst>
                  <a:outerShdw blurRad="38100" dist="38100" dir="2700000" algn="tl">
                    <a:srgbClr val="C0C0C0"/>
                  </a:outerShdw>
                </a:effectLst>
              </a:rPr>
              <a:pPr algn="r">
                <a:defRPr/>
              </a:pPr>
              <a:t>1</a:t>
            </a:fld>
            <a:endParaRPr lang="en-US" sz="1400" b="1">
              <a:solidFill>
                <a:srgbClr val="FF3300"/>
              </a:solidFill>
              <a:effectLst>
                <a:outerShdw blurRad="38100" dist="38100" dir="2700000" algn="tl">
                  <a:srgbClr val="C0C0C0"/>
                </a:outerShdw>
              </a:effectLst>
            </a:endParaRPr>
          </a:p>
        </p:txBody>
      </p:sp>
      <p:grpSp>
        <p:nvGrpSpPr>
          <p:cNvPr id="8196" name="Group 4"/>
          <p:cNvGrpSpPr>
            <a:grpSpLocks/>
          </p:cNvGrpSpPr>
          <p:nvPr/>
        </p:nvGrpSpPr>
        <p:grpSpPr bwMode="auto">
          <a:xfrm>
            <a:off x="682625" y="2060848"/>
            <a:ext cx="7785100" cy="1658938"/>
            <a:chOff x="0" y="0"/>
            <a:chExt cx="4904" cy="1045"/>
          </a:xfrm>
        </p:grpSpPr>
        <p:pic>
          <p:nvPicPr>
            <p:cNvPr id="8199" name="Rectangl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4" cy="1045"/>
            </a:xfrm>
            <a:prstGeom prst="rect">
              <a:avLst/>
            </a:prstGeom>
            <a:ln/>
          </p:spPr>
          <p:style>
            <a:lnRef idx="2">
              <a:schemeClr val="accent6"/>
            </a:lnRef>
            <a:fillRef idx="1">
              <a:schemeClr val="lt1"/>
            </a:fillRef>
            <a:effectRef idx="0">
              <a:schemeClr val="accent6"/>
            </a:effectRef>
            <a:fontRef idx="minor">
              <a:schemeClr val="dk1"/>
            </a:fontRef>
          </p:style>
        </p:pic>
        <p:sp>
          <p:nvSpPr>
            <p:cNvPr id="3078" name="Text Box 6"/>
            <p:cNvSpPr txBox="1">
              <a:spLocks noChangeArrowheads="1"/>
            </p:cNvSpPr>
            <p:nvPr/>
          </p:nvSpPr>
          <p:spPr bwMode="auto">
            <a:xfrm>
              <a:off x="2" y="4"/>
              <a:ext cx="4897" cy="103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eaLnBrk="1" hangingPunct="1">
                <a:defRPr/>
              </a:pPr>
              <a:r>
                <a:rPr lang="zh-CN" altLang="en-U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物联网技术概论</a:t>
              </a:r>
            </a:p>
            <a:p>
              <a:pPr algn="ctr" eaLnBrk="1" hangingPunct="1">
                <a:defRPr/>
              </a:pPr>
              <a:r>
                <a:rPr lang="zh-CN" alt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a typeface="幼圆" pitchFamily="49" charset="-122"/>
                </a:rPr>
                <a:t>（第</a:t>
              </a:r>
              <a:r>
                <a:rPr lang="en-US" altLang="zh-CN"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a typeface="幼圆" pitchFamily="49" charset="-122"/>
                </a:rPr>
                <a:t>4</a:t>
              </a:r>
              <a:r>
                <a:rPr lang="zh-CN" alt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a typeface="幼圆" pitchFamily="49" charset="-122"/>
                </a:rPr>
                <a:t>章  物联网标识技术）</a:t>
              </a:r>
            </a:p>
          </p:txBody>
        </p:sp>
      </p:grpSp>
      <p:sp>
        <p:nvSpPr>
          <p:cNvPr id="3079" name="Text Box 6"/>
          <p:cNvSpPr txBox="1">
            <a:spLocks noChangeArrowheads="1"/>
          </p:cNvSpPr>
          <p:nvPr/>
        </p:nvSpPr>
        <p:spPr bwMode="auto">
          <a:xfrm>
            <a:off x="539750" y="1125538"/>
            <a:ext cx="7775575" cy="1089025"/>
          </a:xfrm>
          <a:prstGeom prst="rect">
            <a:avLst/>
          </a:prstGeom>
          <a:noFill/>
          <a:ln w="9525">
            <a:noFill/>
            <a:miter lim="800000"/>
            <a:headEnd/>
            <a:tailEnd/>
          </a:ln>
        </p:spPr>
        <p:txBody>
          <a:bodyPr>
            <a:spAutoFit/>
          </a:bodyPr>
          <a:lstStyle/>
          <a:p>
            <a:pPr algn="ctr">
              <a:spcBef>
                <a:spcPct val="50000"/>
              </a:spcBef>
              <a:defRPr/>
            </a:pPr>
            <a:r>
              <a:rPr lang="zh-CN" altLang="en-US" sz="3600">
                <a:solidFill>
                  <a:srgbClr val="008000"/>
                </a:solidFill>
              </a:rPr>
              <a:t>西安交通大学</a:t>
            </a:r>
          </a:p>
          <a:p>
            <a:pPr algn="ctr">
              <a:spcBef>
                <a:spcPct val="5000"/>
              </a:spcBef>
              <a:defRPr/>
            </a:pPr>
            <a:endParaRPr lang="zh-CN" altLang="en-US" sz="2800" b="1">
              <a:solidFill>
                <a:schemeClr val="accent2"/>
              </a:solidFill>
              <a:effectLst>
                <a:outerShdw blurRad="38100" dist="38100" dir="2700000" algn="tl">
                  <a:srgbClr val="C0C0C0"/>
                </a:outerShdw>
              </a:effectLst>
              <a:ea typeface="黑体" pitchFamily="2" charset="-122"/>
            </a:endParaRPr>
          </a:p>
        </p:txBody>
      </p:sp>
      <p:sp>
        <p:nvSpPr>
          <p:cNvPr id="3080" name="Rectangle 7"/>
          <p:cNvSpPr>
            <a:spLocks noGrp="1" noChangeArrowheads="1"/>
          </p:cNvSpPr>
          <p:nvPr>
            <p:ph type="subTitle" idx="4294967295"/>
          </p:nvPr>
        </p:nvSpPr>
        <p:spPr>
          <a:xfrm>
            <a:off x="1547813" y="4221163"/>
            <a:ext cx="6400800" cy="1752600"/>
          </a:xfrm>
        </p:spPr>
        <p:txBody>
          <a:bodyPr/>
          <a:lstStyle/>
          <a:p>
            <a:pPr marL="0" indent="0" algn="ctr" eaLnBrk="1" hangingPunct="1">
              <a:lnSpc>
                <a:spcPct val="90000"/>
              </a:lnSpc>
              <a:buFontTx/>
              <a:buNone/>
              <a:defRPr/>
            </a:pPr>
            <a:r>
              <a:rPr lang="zh-CN" altLang="en-US" sz="2400" b="1" dirty="0" smtClean="0">
                <a:solidFill>
                  <a:srgbClr val="008000"/>
                </a:solidFill>
              </a:rPr>
              <a:t>桂小林</a:t>
            </a:r>
            <a:endParaRPr lang="zh-CN" altLang="en-US" sz="2400" b="1" dirty="0" smtClean="0"/>
          </a:p>
          <a:p>
            <a:pPr marL="0" indent="0" algn="ctr" eaLnBrk="1" hangingPunct="1">
              <a:lnSpc>
                <a:spcPct val="90000"/>
              </a:lnSpc>
              <a:buFontTx/>
              <a:buNone/>
              <a:defRPr/>
            </a:pPr>
            <a:r>
              <a:rPr lang="zh-CN" altLang="en-US" sz="2400" b="1" dirty="0" smtClean="0"/>
              <a:t>西安交通大学电子与信息工程学院</a:t>
            </a:r>
          </a:p>
          <a:p>
            <a:pPr marL="0" indent="0" algn="ctr" eaLnBrk="1" hangingPunct="1">
              <a:lnSpc>
                <a:spcPct val="90000"/>
              </a:lnSpc>
              <a:buFontTx/>
              <a:buNone/>
              <a:defRPr/>
            </a:pPr>
            <a:r>
              <a:rPr lang="zh-CN" altLang="en-US" sz="2400" b="1" dirty="0" smtClean="0"/>
              <a:t>计算机科学与技术系</a:t>
            </a:r>
          </a:p>
          <a:p>
            <a:pPr marL="0" indent="0" algn="ctr" eaLnBrk="1" hangingPunct="1">
              <a:lnSpc>
                <a:spcPct val="90000"/>
              </a:lnSpc>
              <a:buFontTx/>
              <a:buNone/>
              <a:defRPr/>
            </a:pPr>
            <a:r>
              <a:rPr lang="en-US" altLang="zh-CN" sz="2400" b="1" dirty="0" smtClean="0"/>
              <a:t>2021.3.23</a:t>
            </a:r>
            <a:endParaRPr lang="en-US" altLang="zh-CN" sz="2400" dirty="0" smtClean="0">
              <a:effectLst>
                <a:outerShdw blurRad="38100" dist="38100" dir="2700000" algn="tl">
                  <a:srgbClr val="C0C0C0"/>
                </a:outerShdw>
              </a:effectLst>
            </a:endParaRPr>
          </a:p>
        </p:txBody>
      </p:sp>
    </p:spTree>
  </p:cSld>
  <p:clrMapOvr>
    <a:masterClrMapping/>
  </p:clrMapOvr>
  <p:transition spd="med">
    <p:diamon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77788" y="404813"/>
            <a:ext cx="8382000" cy="892175"/>
          </a:xfrm>
        </p:spPr>
        <p:txBody>
          <a:bodyPr/>
          <a:lstStyle/>
          <a:p>
            <a:r>
              <a:rPr lang="en-US" altLang="zh-CN" smtClean="0"/>
              <a:t>UPC-A</a:t>
            </a:r>
            <a:endParaRPr lang="zh-CN" altLang="zh-CN" smtClean="0"/>
          </a:p>
        </p:txBody>
      </p:sp>
      <p:sp>
        <p:nvSpPr>
          <p:cNvPr id="21507" name="Rectangle 3"/>
          <p:cNvSpPr>
            <a:spLocks noGrp="1" noChangeArrowheads="1"/>
          </p:cNvSpPr>
          <p:nvPr>
            <p:ph type="body" idx="4294967295"/>
          </p:nvPr>
        </p:nvSpPr>
        <p:spPr/>
        <p:txBody>
          <a:bodyPr/>
          <a:lstStyle/>
          <a:p>
            <a:endParaRPr lang="zh-CN" altLang="zh-CN" smtClean="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8569325"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D4181CDE-6846-4325-9778-2D635A1CEA6F}" type="slidenum">
              <a:rPr lang="en-US" sz="1400" b="1">
                <a:solidFill>
                  <a:srgbClr val="FF3300"/>
                </a:solidFill>
                <a:effectLst>
                  <a:outerShdw blurRad="38100" dist="38100" dir="2700000" algn="tl">
                    <a:srgbClr val="C0C0C0"/>
                  </a:outerShdw>
                </a:effectLst>
              </a:rPr>
              <a:pPr algn="r">
                <a:defRPr/>
              </a:pPr>
              <a:t>11</a:t>
            </a:fld>
            <a:endParaRPr lang="en-US" sz="1400" b="1">
              <a:solidFill>
                <a:srgbClr val="FF3300"/>
              </a:solidFill>
              <a:effectLst>
                <a:outerShdw blurRad="38100" dist="38100" dir="2700000" algn="tl">
                  <a:srgbClr val="C0C0C0"/>
                </a:outerShdw>
              </a:effectLst>
            </a:endParaRPr>
          </a:p>
        </p:txBody>
      </p:sp>
      <p:sp>
        <p:nvSpPr>
          <p:cNvPr id="22531" name="Rectangle 2"/>
          <p:cNvSpPr>
            <a:spLocks noGrp="1" noChangeArrowheads="1"/>
          </p:cNvSpPr>
          <p:nvPr>
            <p:ph type="title" idx="4294967295"/>
          </p:nvPr>
        </p:nvSpPr>
        <p:spPr/>
        <p:txBody>
          <a:bodyPr/>
          <a:lstStyle/>
          <a:p>
            <a:r>
              <a:rPr lang="en-US" altLang="zh-CN" smtClean="0"/>
              <a:t>UPC-A</a:t>
            </a:r>
            <a:r>
              <a:rPr lang="zh-CN" altLang="en-US" smtClean="0"/>
              <a:t>编码</a:t>
            </a:r>
            <a:endParaRPr lang="zh-CN" altLang="zh-CN" smtClean="0"/>
          </a:p>
        </p:txBody>
      </p:sp>
      <p:sp>
        <p:nvSpPr>
          <p:cNvPr id="22532" name="Rectangle 3"/>
          <p:cNvSpPr>
            <a:spLocks noGrp="1" noChangeArrowheads="1"/>
          </p:cNvSpPr>
          <p:nvPr>
            <p:ph type="body" idx="4294967295"/>
          </p:nvPr>
        </p:nvSpPr>
        <p:spPr>
          <a:noFill/>
        </p:spPr>
        <p:txBody>
          <a:bodyPr/>
          <a:lstStyle/>
          <a:p>
            <a:r>
              <a:rPr lang="zh-CN" altLang="en-US" smtClean="0"/>
              <a:t>图</a:t>
            </a:r>
            <a:r>
              <a:rPr lang="en-US" altLang="zh-CN" smtClean="0"/>
              <a:t>4-2</a:t>
            </a:r>
            <a:r>
              <a:rPr lang="zh-CN" altLang="en-US" smtClean="0"/>
              <a:t>是一个</a:t>
            </a:r>
            <a:r>
              <a:rPr lang="en-US" altLang="zh-CN" smtClean="0"/>
              <a:t>UPC-A</a:t>
            </a:r>
            <a:r>
              <a:rPr lang="zh-CN" altLang="en-US" smtClean="0"/>
              <a:t>码的范例。 </a:t>
            </a:r>
          </a:p>
          <a:p>
            <a:pPr lvl="1"/>
            <a:r>
              <a:rPr lang="zh-CN" altLang="en-US" sz="2000" smtClean="0"/>
              <a:t>每个字码皆由</a:t>
            </a:r>
            <a:r>
              <a:rPr lang="en-US" altLang="zh-CN" sz="2000" smtClean="0"/>
              <a:t>7</a:t>
            </a:r>
            <a:r>
              <a:rPr lang="zh-CN" altLang="en-US" sz="2000" smtClean="0"/>
              <a:t>个模组组合成</a:t>
            </a:r>
            <a:r>
              <a:rPr lang="en-US" altLang="zh-CN" sz="2000" smtClean="0"/>
              <a:t>2</a:t>
            </a:r>
            <a:r>
              <a:rPr lang="zh-CN" altLang="en-US" sz="2000" smtClean="0"/>
              <a:t>线条</a:t>
            </a:r>
            <a:r>
              <a:rPr lang="en-US" altLang="zh-CN" sz="2000" smtClean="0"/>
              <a:t>2</a:t>
            </a:r>
            <a:r>
              <a:rPr lang="zh-CN" altLang="en-US" sz="2000" smtClean="0"/>
              <a:t>空白，其逻辑值可用</a:t>
            </a:r>
            <a:r>
              <a:rPr lang="en-US" altLang="zh-CN" sz="2000" smtClean="0"/>
              <a:t>7</a:t>
            </a:r>
            <a:r>
              <a:rPr lang="zh-CN" altLang="en-US" sz="2000" smtClean="0"/>
              <a:t>个二进制数字表示。例如逻辑值</a:t>
            </a:r>
            <a:r>
              <a:rPr lang="en-US" altLang="zh-CN" sz="2000" smtClean="0"/>
              <a:t>0001101</a:t>
            </a:r>
            <a:r>
              <a:rPr lang="zh-CN" altLang="en-US" sz="2000" smtClean="0"/>
              <a:t>代表数字</a:t>
            </a:r>
            <a:r>
              <a:rPr lang="en-US" altLang="zh-CN" sz="2000" smtClean="0"/>
              <a:t>1</a:t>
            </a:r>
            <a:r>
              <a:rPr lang="zh-CN" altLang="en-US" sz="2000" smtClean="0"/>
              <a:t>，逻辑值</a:t>
            </a:r>
            <a:r>
              <a:rPr lang="en-US" altLang="zh-CN" sz="2000" smtClean="0"/>
              <a:t>0</a:t>
            </a:r>
            <a:r>
              <a:rPr lang="zh-CN" altLang="en-US" sz="2000" smtClean="0"/>
              <a:t>为空白，</a:t>
            </a:r>
            <a:r>
              <a:rPr lang="en-US" altLang="zh-CN" sz="2000" smtClean="0"/>
              <a:t>1</a:t>
            </a:r>
            <a:r>
              <a:rPr lang="zh-CN" altLang="en-US" sz="2000" smtClean="0"/>
              <a:t>为线条，故数字</a:t>
            </a:r>
            <a:r>
              <a:rPr lang="en-US" altLang="zh-CN" sz="2000" smtClean="0"/>
              <a:t>1</a:t>
            </a:r>
            <a:r>
              <a:rPr lang="zh-CN" altLang="en-US" sz="2000" smtClean="0"/>
              <a:t>的</a:t>
            </a:r>
            <a:r>
              <a:rPr lang="en-US" altLang="zh-CN" sz="2000" smtClean="0"/>
              <a:t>UPC-A</a:t>
            </a:r>
            <a:r>
              <a:rPr lang="zh-CN" altLang="en-US" sz="2000" smtClean="0"/>
              <a:t>码为粗空白</a:t>
            </a:r>
            <a:r>
              <a:rPr lang="en-US" altLang="zh-CN" sz="2000" smtClean="0"/>
              <a:t>(000)-</a:t>
            </a:r>
            <a:r>
              <a:rPr lang="zh-CN" altLang="en-US" sz="2000" smtClean="0"/>
              <a:t>粗线条</a:t>
            </a:r>
            <a:r>
              <a:rPr lang="en-US" altLang="zh-CN" sz="2000" smtClean="0"/>
              <a:t>(11)-</a:t>
            </a:r>
            <a:r>
              <a:rPr lang="zh-CN" altLang="en-US" sz="2000" smtClean="0"/>
              <a:t>细空白</a:t>
            </a:r>
            <a:r>
              <a:rPr lang="en-US" altLang="zh-CN" sz="2000" smtClean="0"/>
              <a:t>(0)-</a:t>
            </a:r>
            <a:r>
              <a:rPr lang="zh-CN" altLang="en-US" sz="2000" smtClean="0"/>
              <a:t>细线条</a:t>
            </a:r>
            <a:r>
              <a:rPr lang="en-US" altLang="zh-CN" sz="2000" smtClean="0"/>
              <a:t>(1)</a:t>
            </a:r>
            <a:r>
              <a:rPr lang="zh-CN" altLang="en-US" sz="2000" smtClean="0"/>
              <a:t>。从空白区开始共</a:t>
            </a:r>
            <a:r>
              <a:rPr lang="en-US" altLang="zh-CN" sz="2000" smtClean="0"/>
              <a:t>113</a:t>
            </a:r>
            <a:r>
              <a:rPr lang="zh-CN" altLang="en-US" sz="2000" smtClean="0"/>
              <a:t>个模组，每个模组长</a:t>
            </a:r>
            <a:r>
              <a:rPr lang="en-US" altLang="zh-CN" sz="2000" smtClean="0"/>
              <a:t>0.33mm</a:t>
            </a:r>
            <a:r>
              <a:rPr lang="zh-CN" altLang="en-US" sz="2000" smtClean="0"/>
              <a:t>，条码符号长度为</a:t>
            </a:r>
            <a:r>
              <a:rPr lang="en-US" altLang="zh-CN" sz="2000" smtClean="0"/>
              <a:t>37.29mm</a:t>
            </a:r>
            <a:r>
              <a:rPr lang="zh-CN" altLang="en-US" sz="2000" smtClean="0"/>
              <a:t>。</a:t>
            </a:r>
          </a:p>
          <a:p>
            <a:endParaRPr lang="zh-CN" altLang="en-US" sz="2400" smtClean="0"/>
          </a:p>
        </p:txBody>
      </p:sp>
      <p:pic>
        <p:nvPicPr>
          <p:cNvPr id="22533"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860800"/>
            <a:ext cx="6121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E64C0BCB-2C4A-4CE4-806C-CB70BEBCB829}" type="slidenum">
              <a:rPr lang="en-US" sz="1400" b="1">
                <a:solidFill>
                  <a:srgbClr val="FF3300"/>
                </a:solidFill>
                <a:effectLst>
                  <a:outerShdw blurRad="38100" dist="38100" dir="2700000" algn="tl">
                    <a:srgbClr val="C0C0C0"/>
                  </a:outerShdw>
                </a:effectLst>
              </a:rPr>
              <a:pPr algn="r">
                <a:defRPr/>
              </a:pPr>
              <a:t>12</a:t>
            </a:fld>
            <a:endParaRPr lang="en-US" sz="1400" b="1">
              <a:solidFill>
                <a:srgbClr val="FF3300"/>
              </a:solidFill>
              <a:effectLst>
                <a:outerShdw blurRad="38100" dist="38100" dir="2700000" algn="tl">
                  <a:srgbClr val="C0C0C0"/>
                </a:outerShdw>
              </a:effectLst>
            </a:endParaRPr>
          </a:p>
        </p:txBody>
      </p:sp>
      <p:sp>
        <p:nvSpPr>
          <p:cNvPr id="23555" name="Rectangle 2"/>
          <p:cNvSpPr>
            <a:spLocks noGrp="1" noChangeArrowheads="1"/>
          </p:cNvSpPr>
          <p:nvPr>
            <p:ph type="title" idx="4294967295"/>
          </p:nvPr>
        </p:nvSpPr>
        <p:spPr/>
        <p:txBody>
          <a:bodyPr/>
          <a:lstStyle/>
          <a:p>
            <a:r>
              <a:rPr lang="en-US" altLang="zh-CN" smtClean="0"/>
              <a:t>EAN</a:t>
            </a:r>
            <a:r>
              <a:rPr lang="zh-CN" altLang="en-US" smtClean="0"/>
              <a:t>码</a:t>
            </a:r>
          </a:p>
        </p:txBody>
      </p:sp>
      <p:sp>
        <p:nvSpPr>
          <p:cNvPr id="23556" name="Rectangle 3"/>
          <p:cNvSpPr>
            <a:spLocks noGrp="1" noChangeArrowheads="1"/>
          </p:cNvSpPr>
          <p:nvPr>
            <p:ph type="body" idx="4294967295"/>
          </p:nvPr>
        </p:nvSpPr>
        <p:spPr>
          <a:noFill/>
        </p:spPr>
        <p:txBody>
          <a:bodyPr/>
          <a:lstStyle/>
          <a:p>
            <a:pPr>
              <a:lnSpc>
                <a:spcPct val="100000"/>
              </a:lnSpc>
            </a:pPr>
            <a:r>
              <a:rPr lang="en-US" altLang="zh-CN" smtClean="0"/>
              <a:t>EAN</a:t>
            </a:r>
            <a:r>
              <a:rPr lang="zh-CN" altLang="en-US" smtClean="0"/>
              <a:t>是欧洲物品条码（</a:t>
            </a:r>
            <a:r>
              <a:rPr lang="en-US" altLang="zh-CN" smtClean="0"/>
              <a:t>European Article Number Bar Code</a:t>
            </a:r>
            <a:r>
              <a:rPr lang="zh-CN" altLang="en-US" smtClean="0"/>
              <a:t>）的英文缩写，是以消费资料为使用对象的国际统一商品代码。</a:t>
            </a:r>
          </a:p>
          <a:p>
            <a:pPr>
              <a:lnSpc>
                <a:spcPct val="100000"/>
              </a:lnSpc>
            </a:pPr>
            <a:r>
              <a:rPr lang="zh-CN" altLang="en-US" smtClean="0"/>
              <a:t>只要用条形码阅读器扫描该条码，便可以了解该商品的名称、型号、规格、生产厂商、所属国家或地区等丰富信息。</a:t>
            </a:r>
          </a:p>
          <a:p>
            <a:pPr>
              <a:lnSpc>
                <a:spcPct val="100000"/>
              </a:lnSpc>
            </a:pPr>
            <a:r>
              <a:rPr lang="en-US" altLang="zh-CN" smtClean="0"/>
              <a:t>EAN</a:t>
            </a:r>
            <a:r>
              <a:rPr lang="zh-CN" altLang="en-US" smtClean="0"/>
              <a:t>条码字符包括</a:t>
            </a:r>
            <a:r>
              <a:rPr lang="en-US" altLang="zh-CN" smtClean="0"/>
              <a:t>0~9</a:t>
            </a:r>
            <a:r>
              <a:rPr lang="zh-CN" altLang="en-US" smtClean="0"/>
              <a:t>共</a:t>
            </a:r>
            <a:r>
              <a:rPr lang="en-US" altLang="zh-CN" smtClean="0"/>
              <a:t>10</a:t>
            </a:r>
            <a:r>
              <a:rPr lang="zh-CN" altLang="en-US" smtClean="0"/>
              <a:t>个数字字符，但对应的每个数字字符有三种编码形式</a:t>
            </a:r>
            <a:r>
              <a:rPr lang="en-US" altLang="zh-CN" smtClean="0"/>
              <a:t>——</a:t>
            </a:r>
            <a:r>
              <a:rPr lang="zh-CN" altLang="en-US" smtClean="0"/>
              <a:t>左侧数据符奇排列、左侧数据符偶排列以及右侧数据符偶排列。这样十个数字将有</a:t>
            </a:r>
            <a:r>
              <a:rPr lang="en-US" altLang="zh-CN" smtClean="0"/>
              <a:t>30</a:t>
            </a:r>
            <a:r>
              <a:rPr lang="zh-CN" altLang="en-US" smtClean="0"/>
              <a:t>种编码，数据字符的编码图案也有</a:t>
            </a:r>
            <a:r>
              <a:rPr lang="en-US" altLang="zh-CN" smtClean="0"/>
              <a:t>30</a:t>
            </a:r>
            <a:r>
              <a:rPr lang="zh-CN" altLang="en-US" smtClean="0"/>
              <a:t>种， </a:t>
            </a:r>
          </a:p>
        </p:txBody>
      </p:sp>
    </p:spTree>
  </p:cSld>
  <p:clrMapOvr>
    <a:masterClrMapping/>
  </p:clrMapOvr>
  <p:transition spd="med">
    <p:diamon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F636C77-D3CF-4456-8FDA-1221BE88CA80}" type="slidenum">
              <a:rPr lang="en-US" sz="1400" b="1">
                <a:solidFill>
                  <a:srgbClr val="FF3300"/>
                </a:solidFill>
                <a:effectLst>
                  <a:outerShdw blurRad="38100" dist="38100" dir="2700000" algn="tl">
                    <a:srgbClr val="C0C0C0"/>
                  </a:outerShdw>
                </a:effectLst>
              </a:rPr>
              <a:pPr algn="r">
                <a:defRPr/>
              </a:pPr>
              <a:t>13</a:t>
            </a:fld>
            <a:endParaRPr lang="en-US" sz="1400" b="1">
              <a:solidFill>
                <a:srgbClr val="FF3300"/>
              </a:solidFill>
              <a:effectLst>
                <a:outerShdw blurRad="38100" dist="38100" dir="2700000" algn="tl">
                  <a:srgbClr val="C0C0C0"/>
                </a:outerShdw>
              </a:effectLst>
            </a:endParaRPr>
          </a:p>
        </p:txBody>
      </p:sp>
      <p:sp>
        <p:nvSpPr>
          <p:cNvPr id="24579" name="Rectangle 2"/>
          <p:cNvSpPr>
            <a:spLocks noGrp="1" noChangeArrowheads="1"/>
          </p:cNvSpPr>
          <p:nvPr>
            <p:ph type="title" idx="4294967295"/>
          </p:nvPr>
        </p:nvSpPr>
        <p:spPr/>
        <p:txBody>
          <a:bodyPr/>
          <a:lstStyle/>
          <a:p>
            <a:r>
              <a:rPr lang="en-US" altLang="zh-CN" smtClean="0"/>
              <a:t>EAN-13</a:t>
            </a:r>
            <a:r>
              <a:rPr lang="zh-CN" altLang="en-US" smtClean="0"/>
              <a:t>标准码</a:t>
            </a:r>
          </a:p>
        </p:txBody>
      </p:sp>
      <p:sp>
        <p:nvSpPr>
          <p:cNvPr id="24580" name="Rectangle 3"/>
          <p:cNvSpPr>
            <a:spLocks noGrp="1" noChangeArrowheads="1"/>
          </p:cNvSpPr>
          <p:nvPr>
            <p:ph type="body" idx="4294967295"/>
          </p:nvPr>
        </p:nvSpPr>
        <p:spPr>
          <a:xfrm>
            <a:off x="381000" y="1412875"/>
            <a:ext cx="8458200" cy="3240088"/>
          </a:xfrm>
          <a:noFill/>
        </p:spPr>
        <p:txBody>
          <a:bodyPr/>
          <a:lstStyle/>
          <a:p>
            <a:r>
              <a:rPr lang="en-US" altLang="zh-CN" smtClean="0"/>
              <a:t>EAN-13</a:t>
            </a:r>
            <a:r>
              <a:rPr lang="zh-CN" altLang="en-US" smtClean="0"/>
              <a:t>标准码共</a:t>
            </a:r>
            <a:r>
              <a:rPr lang="en-US" altLang="zh-CN" smtClean="0"/>
              <a:t>13</a:t>
            </a:r>
            <a:r>
              <a:rPr lang="zh-CN" altLang="en-US" smtClean="0"/>
              <a:t>位数。其中，国家代码占</a:t>
            </a:r>
            <a:r>
              <a:rPr lang="en-US" altLang="zh-CN" smtClean="0"/>
              <a:t>3</a:t>
            </a:r>
            <a:r>
              <a:rPr lang="zh-CN" altLang="en-US" smtClean="0"/>
              <a:t>位，厂商代码占</a:t>
            </a:r>
            <a:r>
              <a:rPr lang="en-US" altLang="zh-CN" smtClean="0"/>
              <a:t>4</a:t>
            </a:r>
            <a:r>
              <a:rPr lang="zh-CN" altLang="en-US" smtClean="0"/>
              <a:t>位，产品代码占</a:t>
            </a:r>
            <a:r>
              <a:rPr lang="en-US" altLang="zh-CN" smtClean="0"/>
              <a:t>5</a:t>
            </a:r>
            <a:r>
              <a:rPr lang="zh-CN" altLang="en-US" smtClean="0"/>
              <a:t>位，以及检查码占</a:t>
            </a:r>
            <a:r>
              <a:rPr lang="en-US" altLang="zh-CN" smtClean="0"/>
              <a:t>1</a:t>
            </a:r>
            <a:r>
              <a:rPr lang="zh-CN" altLang="en-US" smtClean="0"/>
              <a:t>位。</a:t>
            </a:r>
            <a:r>
              <a:rPr lang="en-US" altLang="zh-CN" smtClean="0"/>
              <a:t>EAN-13</a:t>
            </a:r>
            <a:r>
              <a:rPr lang="zh-CN" altLang="en-US" smtClean="0"/>
              <a:t>码的结构与编码方式如图</a:t>
            </a:r>
            <a:r>
              <a:rPr lang="en-US" altLang="zh-CN" smtClean="0"/>
              <a:t>4-5</a:t>
            </a:r>
            <a:r>
              <a:rPr lang="zh-CN" altLang="en-US" smtClean="0"/>
              <a:t>所示。</a:t>
            </a:r>
          </a:p>
        </p:txBody>
      </p:sp>
      <p:pic>
        <p:nvPicPr>
          <p:cNvPr id="245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213100"/>
            <a:ext cx="5616575"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89E7312E-4790-4DC8-8D7F-502E74E77EE6}" type="slidenum">
              <a:rPr lang="en-US" sz="1400" b="1">
                <a:solidFill>
                  <a:srgbClr val="FF3300"/>
                </a:solidFill>
                <a:effectLst>
                  <a:outerShdw blurRad="38100" dist="38100" dir="2700000" algn="tl">
                    <a:srgbClr val="C0C0C0"/>
                  </a:outerShdw>
                </a:effectLst>
              </a:rPr>
              <a:pPr algn="r">
                <a:defRPr/>
              </a:pPr>
              <a:t>14</a:t>
            </a:fld>
            <a:endParaRPr lang="en-US" sz="1400" b="1">
              <a:solidFill>
                <a:srgbClr val="FF3300"/>
              </a:solidFill>
              <a:effectLst>
                <a:outerShdw blurRad="38100" dist="38100" dir="2700000" algn="tl">
                  <a:srgbClr val="C0C0C0"/>
                </a:outerShdw>
              </a:effectLst>
            </a:endParaRPr>
          </a:p>
        </p:txBody>
      </p:sp>
      <p:sp>
        <p:nvSpPr>
          <p:cNvPr id="25603" name="Rectangle 2"/>
          <p:cNvSpPr>
            <a:spLocks noGrp="1" noChangeArrowheads="1"/>
          </p:cNvSpPr>
          <p:nvPr>
            <p:ph type="title" idx="4294967295"/>
          </p:nvPr>
        </p:nvSpPr>
        <p:spPr/>
        <p:txBody>
          <a:bodyPr/>
          <a:lstStyle/>
          <a:p>
            <a:r>
              <a:rPr lang="en-US" altLang="zh-CN" smtClean="0"/>
              <a:t>EAN-13</a:t>
            </a:r>
            <a:endParaRPr lang="zh-CN" altLang="zh-CN" smtClean="0"/>
          </a:p>
        </p:txBody>
      </p:sp>
      <p:sp>
        <p:nvSpPr>
          <p:cNvPr id="25604" name="Rectangle 3"/>
          <p:cNvSpPr>
            <a:spLocks noGrp="1" noChangeArrowheads="1"/>
          </p:cNvSpPr>
          <p:nvPr>
            <p:ph type="body" idx="4294967295"/>
          </p:nvPr>
        </p:nvSpPr>
        <p:spPr>
          <a:xfrm>
            <a:off x="381000" y="1412875"/>
            <a:ext cx="8458200" cy="2376488"/>
          </a:xfrm>
          <a:noFill/>
        </p:spPr>
        <p:txBody>
          <a:bodyPr/>
          <a:lstStyle/>
          <a:p>
            <a:pPr>
              <a:lnSpc>
                <a:spcPct val="100000"/>
              </a:lnSpc>
            </a:pPr>
            <a:r>
              <a:rPr lang="zh-CN" altLang="en-US" sz="2400" smtClean="0"/>
              <a:t>国家代码由国际商品条码总会授权，我国的国家代码为</a:t>
            </a:r>
            <a:r>
              <a:rPr lang="en-US" altLang="zh-CN" sz="2400" smtClean="0"/>
              <a:t>690~691</a:t>
            </a:r>
            <a:r>
              <a:rPr lang="zh-CN" altLang="en-US" sz="2400" smtClean="0"/>
              <a:t>，凡由我国核发的号码，均须冠以</a:t>
            </a:r>
            <a:r>
              <a:rPr lang="en-US" altLang="zh-CN" sz="2400" smtClean="0"/>
              <a:t>690~691</a:t>
            </a:r>
            <a:r>
              <a:rPr lang="zh-CN" altLang="en-US" sz="2400" smtClean="0"/>
              <a:t>的字头，以别于其他国家；厂商代码由中国物品编码中心核发给申请厂商，占四个码，代表申请厂商的号码；产品代码占五个码，系代表单项产品的号码，由厂商自由编定。检查码占一个码，用于防止条码扫瞄器误读的自我检查。</a:t>
            </a:r>
          </a:p>
          <a:p>
            <a:pPr>
              <a:lnSpc>
                <a:spcPct val="100000"/>
              </a:lnSpc>
            </a:pPr>
            <a:endParaRPr lang="zh-CN" altLang="en-US" sz="2400" smtClean="0"/>
          </a:p>
        </p:txBody>
      </p:sp>
      <p:pic>
        <p:nvPicPr>
          <p:cNvPr id="256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668713"/>
            <a:ext cx="5616575" cy="318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0" y="404813"/>
            <a:ext cx="3195638"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084888" y="404813"/>
            <a:ext cx="3014662"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0" y="706438"/>
            <a:ext cx="5132388"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黑体" charset="0"/>
              </a:defRPr>
            </a:lvl1pPr>
            <a:lvl2pPr marL="742950" indent="-285750" algn="l" rtl="0" eaLnBrk="0" fontAlgn="base" hangingPunct="0">
              <a:lnSpc>
                <a:spcPct val="120000"/>
              </a:lnSpc>
              <a:spcBef>
                <a:spcPct val="10000"/>
              </a:spcBef>
              <a:spcAft>
                <a:spcPct val="10000"/>
              </a:spcAft>
              <a:buFont typeface="Wingdings" charset="0"/>
              <a:buChar char="Ø"/>
              <a:defRPr sz="2400" b="1">
                <a:solidFill>
                  <a:srgbClr val="000099"/>
                </a:solidFill>
                <a:latin typeface="+mn-lt"/>
                <a:ea typeface="楷体_GB2312" pitchFamily="49" charset="-122"/>
                <a:cs typeface="楷体_GB2312" charset="0"/>
              </a:defRPr>
            </a:lvl2pPr>
            <a:lvl3pPr marL="1143000" indent="-228600" algn="l" rtl="0" eaLnBrk="0" fontAlgn="base" hangingPunct="0">
              <a:spcBef>
                <a:spcPct val="20000"/>
              </a:spcBef>
              <a:spcAft>
                <a:spcPct val="0"/>
              </a:spcAft>
              <a:buChar char="•"/>
              <a:defRPr sz="2400" b="1">
                <a:solidFill>
                  <a:srgbClr val="FF3300"/>
                </a:solidFill>
                <a:latin typeface="+mn-lt"/>
                <a:ea typeface="+mj-ea"/>
                <a:cs typeface="幼圆" charset="0"/>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cs typeface="宋体" charset="0"/>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algn="just">
              <a:lnSpc>
                <a:spcPct val="150000"/>
              </a:lnSpc>
              <a:defRPr/>
            </a:pPr>
            <a:r>
              <a:rPr lang="zh-CN" altLang="en-US" sz="2400" kern="0">
                <a:solidFill>
                  <a:srgbClr val="000000"/>
                </a:solidFill>
              </a:rPr>
              <a:t>假设分配给</a:t>
            </a:r>
            <a:r>
              <a:rPr lang="en-US" altLang="zh-CN" sz="2400" kern="0">
                <a:solidFill>
                  <a:srgbClr val="000000"/>
                </a:solidFill>
              </a:rPr>
              <a:t>A</a:t>
            </a:r>
            <a:r>
              <a:rPr lang="zh-CN" altLang="en-US" sz="2400" kern="0">
                <a:solidFill>
                  <a:srgbClr val="000000"/>
                </a:solidFill>
              </a:rPr>
              <a:t>厂的厂商识别代码为</a:t>
            </a:r>
            <a:r>
              <a:rPr lang="en-US" altLang="zh-CN" sz="2400" kern="0">
                <a:solidFill>
                  <a:srgbClr val="000000"/>
                </a:solidFill>
              </a:rPr>
              <a:t>6901234</a:t>
            </a:r>
            <a:r>
              <a:rPr lang="zh-CN" altLang="en-US" sz="2400" kern="0">
                <a:solidFill>
                  <a:srgbClr val="000000"/>
                </a:solidFill>
              </a:rPr>
              <a:t>。</a:t>
            </a:r>
            <a:r>
              <a:rPr lang="en-US" altLang="zh-CN" sz="2400" kern="0">
                <a:solidFill>
                  <a:srgbClr val="000000"/>
                </a:solidFill>
              </a:rPr>
              <a:t>A</a:t>
            </a:r>
            <a:r>
              <a:rPr lang="zh-CN" altLang="en-US" sz="2400" kern="0">
                <a:solidFill>
                  <a:srgbClr val="000000"/>
                </a:solidFill>
              </a:rPr>
              <a:t>厂生产的</a:t>
            </a:r>
            <a:r>
              <a:rPr lang="en-US" altLang="zh-CN" sz="2400" kern="0">
                <a:solidFill>
                  <a:srgbClr val="000000"/>
                </a:solidFill>
              </a:rPr>
              <a:t>M</a:t>
            </a:r>
            <a:r>
              <a:rPr lang="zh-CN" altLang="en-US" sz="2400" kern="0">
                <a:solidFill>
                  <a:srgbClr val="000000"/>
                </a:solidFill>
              </a:rPr>
              <a:t>牌蘑菇罐头，对于规格分别为</a:t>
            </a:r>
            <a:r>
              <a:rPr lang="en-US" altLang="zh-CN" sz="2400" kern="0">
                <a:solidFill>
                  <a:srgbClr val="000000"/>
                </a:solidFill>
              </a:rPr>
              <a:t>200</a:t>
            </a:r>
            <a:r>
              <a:rPr lang="zh-CN" altLang="en-US" sz="2400" kern="0">
                <a:solidFill>
                  <a:srgbClr val="000000"/>
                </a:solidFill>
              </a:rPr>
              <a:t>克和</a:t>
            </a:r>
            <a:r>
              <a:rPr lang="en-US" altLang="zh-CN" sz="2400" kern="0">
                <a:solidFill>
                  <a:srgbClr val="000000"/>
                </a:solidFill>
              </a:rPr>
              <a:t>500</a:t>
            </a:r>
            <a:r>
              <a:rPr lang="zh-CN" altLang="en-US" sz="2400" kern="0">
                <a:solidFill>
                  <a:srgbClr val="000000"/>
                </a:solidFill>
              </a:rPr>
              <a:t>克的罐头，其商品项目代码不同，分别为</a:t>
            </a:r>
            <a:r>
              <a:rPr lang="en-US" altLang="zh-CN" sz="2400" kern="0">
                <a:solidFill>
                  <a:srgbClr val="000000"/>
                </a:solidFill>
              </a:rPr>
              <a:t>6901234 </a:t>
            </a:r>
            <a:r>
              <a:rPr lang="en-US" altLang="zh-CN" sz="2400" u="sng" kern="0">
                <a:solidFill>
                  <a:srgbClr val="000000"/>
                </a:solidFill>
              </a:rPr>
              <a:t>567892</a:t>
            </a:r>
            <a:r>
              <a:rPr lang="zh-CN" altLang="en-US" sz="2400" kern="0">
                <a:solidFill>
                  <a:srgbClr val="000000"/>
                </a:solidFill>
              </a:rPr>
              <a:t>和</a:t>
            </a:r>
            <a:r>
              <a:rPr lang="en-US" altLang="zh-CN" sz="2400" kern="0">
                <a:solidFill>
                  <a:srgbClr val="000000"/>
                </a:solidFill>
              </a:rPr>
              <a:t>6901234 </a:t>
            </a:r>
            <a:r>
              <a:rPr lang="en-US" altLang="zh-CN" sz="2400" u="sng" kern="0">
                <a:solidFill>
                  <a:srgbClr val="000000"/>
                </a:solidFill>
              </a:rPr>
              <a:t>567885</a:t>
            </a:r>
            <a:r>
              <a:rPr lang="zh-CN" altLang="en-US" sz="2400" kern="0">
                <a:solidFill>
                  <a:srgbClr val="000000"/>
                </a:solidFill>
              </a:rPr>
              <a:t>；对于规格同为</a:t>
            </a:r>
            <a:r>
              <a:rPr lang="en-US" altLang="zh-CN" sz="2400" kern="0">
                <a:solidFill>
                  <a:srgbClr val="000000"/>
                </a:solidFill>
              </a:rPr>
              <a:t>200</a:t>
            </a:r>
            <a:r>
              <a:rPr lang="zh-CN" altLang="en-US" sz="2400" kern="0">
                <a:solidFill>
                  <a:srgbClr val="000000"/>
                </a:solidFill>
              </a:rPr>
              <a:t>克，但大包装为</a:t>
            </a:r>
            <a:r>
              <a:rPr lang="en-US" altLang="zh-CN" sz="2400" kern="0">
                <a:solidFill>
                  <a:srgbClr val="000000"/>
                </a:solidFill>
              </a:rPr>
              <a:t>4</a:t>
            </a:r>
            <a:r>
              <a:rPr lang="zh-CN" altLang="en-US" sz="2400" kern="0">
                <a:solidFill>
                  <a:srgbClr val="000000"/>
                </a:solidFill>
              </a:rPr>
              <a:t>罐、小包装为</a:t>
            </a:r>
            <a:r>
              <a:rPr lang="en-US" altLang="zh-CN" sz="2400" kern="0">
                <a:solidFill>
                  <a:srgbClr val="000000"/>
                </a:solidFill>
              </a:rPr>
              <a:t>l</a:t>
            </a:r>
            <a:r>
              <a:rPr lang="zh-CN" altLang="en-US" sz="2400" kern="0">
                <a:solidFill>
                  <a:srgbClr val="000000"/>
                </a:solidFill>
              </a:rPr>
              <a:t>罐的不同包装形式也应以不同商品项目代码标识，分别为</a:t>
            </a:r>
            <a:r>
              <a:rPr lang="en-US" altLang="zh-CN" sz="2400" kern="0">
                <a:solidFill>
                  <a:srgbClr val="000000"/>
                </a:solidFill>
              </a:rPr>
              <a:t>6901234 </a:t>
            </a:r>
            <a:r>
              <a:rPr lang="en-US" altLang="zh-CN" sz="2400" u="sng" kern="0">
                <a:solidFill>
                  <a:srgbClr val="000000"/>
                </a:solidFill>
              </a:rPr>
              <a:t>567878</a:t>
            </a:r>
            <a:r>
              <a:rPr lang="zh-CN" altLang="en-US" sz="2400" kern="0">
                <a:solidFill>
                  <a:srgbClr val="000000"/>
                </a:solidFill>
              </a:rPr>
              <a:t>和</a:t>
            </a:r>
            <a:r>
              <a:rPr lang="en-US" altLang="zh-CN" sz="2400" kern="0">
                <a:solidFill>
                  <a:srgbClr val="000000"/>
                </a:solidFill>
              </a:rPr>
              <a:t>6901234 </a:t>
            </a:r>
            <a:r>
              <a:rPr lang="en-US" altLang="zh-CN" sz="2400" u="sng" kern="0">
                <a:solidFill>
                  <a:srgbClr val="000000"/>
                </a:solidFill>
              </a:rPr>
              <a:t>567892</a:t>
            </a:r>
            <a:r>
              <a:rPr lang="zh-CN" altLang="en-US" sz="2400" kern="0">
                <a:solidFill>
                  <a:srgbClr val="000000"/>
                </a:solidFill>
              </a:rPr>
              <a:t>。 </a:t>
            </a:r>
            <a:endParaRPr lang="zh-CN" altLang="en-US" sz="2400" kern="0" dirty="0">
              <a:solidFill>
                <a:srgbClr val="000000"/>
              </a:solidFill>
            </a:endParaRPr>
          </a:p>
        </p:txBody>
      </p:sp>
      <p:pic>
        <p:nvPicPr>
          <p:cNvPr id="26629" name="Picture 4" descr="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0975" y="2060575"/>
            <a:ext cx="36830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标题 1"/>
          <p:cNvSpPr txBox="1">
            <a:spLocks/>
          </p:cNvSpPr>
          <p:nvPr/>
        </p:nvSpPr>
        <p:spPr bwMode="auto">
          <a:xfrm>
            <a:off x="0" y="423863"/>
            <a:ext cx="1984375" cy="368300"/>
          </a:xfrm>
          <a:prstGeom prst="rect">
            <a:avLst/>
          </a:prstGeom>
          <a:solidFill>
            <a:srgbClr val="5482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eaLnBrk="1" hangingPunct="1">
              <a:lnSpc>
                <a:spcPct val="90000"/>
              </a:lnSpc>
            </a:pPr>
            <a:r>
              <a:rPr lang="en-US" altLang="zh-CN" sz="3200">
                <a:solidFill>
                  <a:schemeClr val="bg1"/>
                </a:solidFill>
                <a:ea typeface="隶书" pitchFamily="49" charset="-122"/>
                <a:cs typeface="Times New Roman" pitchFamily="18" charset="0"/>
              </a:rPr>
              <a:t>EAN </a:t>
            </a:r>
            <a:r>
              <a:rPr lang="zh-CN" altLang="en-US" sz="3200">
                <a:solidFill>
                  <a:schemeClr val="bg1"/>
                </a:solidFill>
                <a:ea typeface="隶书" pitchFamily="49" charset="-122"/>
                <a:cs typeface="Times New Roman" pitchFamily="18" charset="0"/>
              </a:rPr>
              <a:t>码</a:t>
            </a:r>
          </a:p>
        </p:txBody>
      </p:sp>
    </p:spTree>
  </p:cSld>
  <p:clrMapOvr>
    <a:masterClrMapping/>
  </p:clrMapOvr>
  <p:transition spd="med">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0" y="404813"/>
            <a:ext cx="3195638"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084888" y="404813"/>
            <a:ext cx="3014662"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27652" name="Text Box 4"/>
          <p:cNvSpPr txBox="1">
            <a:spLocks noChangeArrowheads="1"/>
          </p:cNvSpPr>
          <p:nvPr/>
        </p:nvSpPr>
        <p:spPr bwMode="auto">
          <a:xfrm>
            <a:off x="55563" y="652463"/>
            <a:ext cx="9043987"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algn="just" eaLnBrk="1" hangingPunct="1">
              <a:lnSpc>
                <a:spcPct val="150000"/>
              </a:lnSpc>
              <a:spcBef>
                <a:spcPct val="0"/>
              </a:spcBef>
              <a:buClr>
                <a:srgbClr val="FF0000"/>
              </a:buClr>
              <a:buFont typeface="Wingdings" pitchFamily="2" charset="2"/>
              <a:buChar char="p"/>
            </a:pPr>
            <a:r>
              <a:rPr lang="zh-CN" altLang="en-US" sz="1800" b="1">
                <a:solidFill>
                  <a:srgbClr val="0000FF"/>
                </a:solidFill>
                <a:latin typeface="黑体" pitchFamily="49" charset="-122"/>
              </a:rPr>
              <a:t>左侧空白区</a:t>
            </a:r>
            <a:r>
              <a:rPr lang="zh-CN" altLang="en-US" sz="1800">
                <a:solidFill>
                  <a:srgbClr val="000000"/>
                </a:solidFill>
                <a:latin typeface="黑体" pitchFamily="49" charset="-122"/>
              </a:rPr>
              <a:t>：位于条码符号最左侧与空反射率相同区域，其最小宽度为</a:t>
            </a:r>
            <a:r>
              <a:rPr lang="en-US" altLang="zh-CN" sz="1800">
                <a:solidFill>
                  <a:srgbClr val="FF0000"/>
                </a:solidFill>
                <a:latin typeface="黑体" pitchFamily="49" charset="-122"/>
              </a:rPr>
              <a:t>11</a:t>
            </a:r>
            <a:r>
              <a:rPr lang="zh-CN" altLang="en-US" sz="1800">
                <a:solidFill>
                  <a:srgbClr val="FF0000"/>
                </a:solidFill>
                <a:latin typeface="黑体" pitchFamily="49" charset="-122"/>
              </a:rPr>
              <a:t>个</a:t>
            </a:r>
            <a:r>
              <a:rPr lang="zh-CN" altLang="en-US" sz="1800">
                <a:solidFill>
                  <a:srgbClr val="000000"/>
                </a:solidFill>
                <a:latin typeface="黑体" pitchFamily="49" charset="-122"/>
              </a:rPr>
              <a:t>模块宽。</a:t>
            </a:r>
          </a:p>
          <a:p>
            <a:pPr algn="just" eaLnBrk="1" hangingPunct="1">
              <a:lnSpc>
                <a:spcPct val="150000"/>
              </a:lnSpc>
              <a:spcBef>
                <a:spcPct val="0"/>
              </a:spcBef>
              <a:buClr>
                <a:srgbClr val="FF0000"/>
              </a:buClr>
              <a:buFont typeface="Wingdings" pitchFamily="2" charset="2"/>
              <a:buChar char="p"/>
            </a:pPr>
            <a:r>
              <a:rPr lang="zh-CN" altLang="en-US" sz="1800" b="1">
                <a:solidFill>
                  <a:srgbClr val="0000FF"/>
                </a:solidFill>
                <a:latin typeface="黑体" pitchFamily="49" charset="-122"/>
              </a:rPr>
              <a:t>起始符</a:t>
            </a:r>
            <a:r>
              <a:rPr lang="zh-CN" altLang="en-US" sz="1800">
                <a:solidFill>
                  <a:srgbClr val="000000"/>
                </a:solidFill>
                <a:latin typeface="黑体" pitchFamily="49" charset="-122"/>
              </a:rPr>
              <a:t>：位于条码符号左侧空白区右侧，表示信息开始的特殊符号，由</a:t>
            </a:r>
            <a:r>
              <a:rPr lang="en-US" altLang="zh-CN" sz="1800">
                <a:solidFill>
                  <a:srgbClr val="FF0000"/>
                </a:solidFill>
                <a:latin typeface="黑体" pitchFamily="49" charset="-122"/>
              </a:rPr>
              <a:t>3</a:t>
            </a:r>
            <a:r>
              <a:rPr lang="zh-CN" altLang="en-US" sz="1800">
                <a:solidFill>
                  <a:srgbClr val="FF0000"/>
                </a:solidFill>
                <a:latin typeface="黑体" pitchFamily="49" charset="-122"/>
              </a:rPr>
              <a:t>个模</a:t>
            </a:r>
            <a:r>
              <a:rPr lang="zh-CN" altLang="en-US" sz="1800">
                <a:solidFill>
                  <a:srgbClr val="000000"/>
                </a:solidFill>
                <a:latin typeface="黑体" pitchFamily="49" charset="-122"/>
              </a:rPr>
              <a:t>块组成。</a:t>
            </a:r>
          </a:p>
          <a:p>
            <a:pPr algn="just" eaLnBrk="1" hangingPunct="1">
              <a:lnSpc>
                <a:spcPct val="150000"/>
              </a:lnSpc>
              <a:spcBef>
                <a:spcPct val="0"/>
              </a:spcBef>
              <a:buClr>
                <a:srgbClr val="FF0000"/>
              </a:buClr>
              <a:buFont typeface="Wingdings" pitchFamily="2" charset="2"/>
              <a:buChar char="p"/>
            </a:pPr>
            <a:r>
              <a:rPr lang="zh-CN" altLang="en-US" sz="1800" b="1">
                <a:solidFill>
                  <a:srgbClr val="0000FF"/>
                </a:solidFill>
                <a:latin typeface="黑体" pitchFamily="49" charset="-122"/>
              </a:rPr>
              <a:t>左侧数据符</a:t>
            </a:r>
            <a:r>
              <a:rPr lang="zh-CN" altLang="en-US" sz="1800">
                <a:solidFill>
                  <a:srgbClr val="000000"/>
                </a:solidFill>
                <a:latin typeface="黑体" pitchFamily="49" charset="-122"/>
              </a:rPr>
              <a:t>：位于起始符右侧，表示</a:t>
            </a:r>
            <a:r>
              <a:rPr lang="en-US" altLang="zh-CN" sz="1800">
                <a:solidFill>
                  <a:srgbClr val="000000"/>
                </a:solidFill>
                <a:latin typeface="黑体" pitchFamily="49" charset="-122"/>
              </a:rPr>
              <a:t>6</a:t>
            </a:r>
            <a:r>
              <a:rPr lang="zh-CN" altLang="en-US" sz="1800">
                <a:solidFill>
                  <a:srgbClr val="000000"/>
                </a:solidFill>
                <a:latin typeface="黑体" pitchFamily="49" charset="-122"/>
              </a:rPr>
              <a:t>位数字信息一组条码字符，由</a:t>
            </a:r>
            <a:r>
              <a:rPr lang="en-US" altLang="zh-CN" sz="1800">
                <a:solidFill>
                  <a:srgbClr val="FF0000"/>
                </a:solidFill>
                <a:latin typeface="黑体" pitchFamily="49" charset="-122"/>
              </a:rPr>
              <a:t>42</a:t>
            </a:r>
            <a:r>
              <a:rPr lang="zh-CN" altLang="en-US" sz="1800">
                <a:solidFill>
                  <a:srgbClr val="FF0000"/>
                </a:solidFill>
                <a:latin typeface="黑体" pitchFamily="49" charset="-122"/>
              </a:rPr>
              <a:t>个模块</a:t>
            </a:r>
            <a:r>
              <a:rPr lang="zh-CN" altLang="en-US" sz="1800">
                <a:solidFill>
                  <a:srgbClr val="000000"/>
                </a:solidFill>
                <a:latin typeface="黑体" pitchFamily="49" charset="-122"/>
              </a:rPr>
              <a:t>组成。</a:t>
            </a:r>
          </a:p>
          <a:p>
            <a:pPr algn="just" eaLnBrk="1" hangingPunct="1">
              <a:lnSpc>
                <a:spcPct val="150000"/>
              </a:lnSpc>
              <a:spcBef>
                <a:spcPct val="0"/>
              </a:spcBef>
              <a:buClr>
                <a:srgbClr val="FF0000"/>
              </a:buClr>
              <a:buFont typeface="Wingdings" pitchFamily="2" charset="2"/>
              <a:buChar char="p"/>
            </a:pPr>
            <a:r>
              <a:rPr lang="zh-CN" altLang="en-US" sz="1800" b="1">
                <a:solidFill>
                  <a:srgbClr val="0000FF"/>
                </a:solidFill>
                <a:latin typeface="黑体" pitchFamily="49" charset="-122"/>
              </a:rPr>
              <a:t>中间分隔符</a:t>
            </a:r>
            <a:r>
              <a:rPr lang="zh-CN" altLang="en-US" sz="1800">
                <a:solidFill>
                  <a:srgbClr val="000000"/>
                </a:solidFill>
                <a:latin typeface="黑体" pitchFamily="49" charset="-122"/>
              </a:rPr>
              <a:t>：位于左侧数据符的右侧，是平分条码字符的特殊符号，由</a:t>
            </a:r>
            <a:r>
              <a:rPr lang="en-US" altLang="zh-CN" sz="1800">
                <a:solidFill>
                  <a:srgbClr val="FF0000"/>
                </a:solidFill>
                <a:latin typeface="黑体" pitchFamily="49" charset="-122"/>
              </a:rPr>
              <a:t>5</a:t>
            </a:r>
            <a:r>
              <a:rPr lang="zh-CN" altLang="en-US" sz="1800">
                <a:solidFill>
                  <a:srgbClr val="FF0000"/>
                </a:solidFill>
                <a:latin typeface="黑体" pitchFamily="49" charset="-122"/>
              </a:rPr>
              <a:t>个</a:t>
            </a:r>
            <a:r>
              <a:rPr lang="zh-CN" altLang="en-US" sz="1800">
                <a:solidFill>
                  <a:srgbClr val="000000"/>
                </a:solidFill>
                <a:latin typeface="黑体" pitchFamily="49" charset="-122"/>
              </a:rPr>
              <a:t>模块组成。</a:t>
            </a:r>
          </a:p>
          <a:p>
            <a:pPr algn="just" eaLnBrk="1" hangingPunct="1">
              <a:lnSpc>
                <a:spcPct val="150000"/>
              </a:lnSpc>
              <a:spcBef>
                <a:spcPct val="0"/>
              </a:spcBef>
              <a:buClr>
                <a:srgbClr val="FF0000"/>
              </a:buClr>
              <a:buFont typeface="Wingdings" pitchFamily="2" charset="2"/>
              <a:buChar char="p"/>
            </a:pPr>
            <a:r>
              <a:rPr lang="zh-CN" altLang="en-US" sz="1800" b="1">
                <a:solidFill>
                  <a:srgbClr val="0000FF"/>
                </a:solidFill>
                <a:latin typeface="黑体" pitchFamily="49" charset="-122"/>
              </a:rPr>
              <a:t>右侧数据符</a:t>
            </a:r>
            <a:r>
              <a:rPr lang="zh-CN" altLang="en-US" sz="1800">
                <a:solidFill>
                  <a:srgbClr val="000000"/>
                </a:solidFill>
                <a:latin typeface="黑体" pitchFamily="49" charset="-122"/>
              </a:rPr>
              <a:t>：位于中间分隔符右侧，表示</a:t>
            </a:r>
            <a:r>
              <a:rPr lang="en-US" altLang="zh-CN" sz="1800">
                <a:solidFill>
                  <a:srgbClr val="000000"/>
                </a:solidFill>
                <a:latin typeface="黑体" pitchFamily="49" charset="-122"/>
              </a:rPr>
              <a:t>5</a:t>
            </a:r>
            <a:r>
              <a:rPr lang="zh-CN" altLang="en-US" sz="1800">
                <a:solidFill>
                  <a:srgbClr val="000000"/>
                </a:solidFill>
                <a:latin typeface="黑体" pitchFamily="49" charset="-122"/>
              </a:rPr>
              <a:t>位数字信息的一组条码字符，由</a:t>
            </a:r>
            <a:r>
              <a:rPr lang="en-US" altLang="zh-CN" sz="1800">
                <a:solidFill>
                  <a:srgbClr val="FF0000"/>
                </a:solidFill>
                <a:latin typeface="黑体" pitchFamily="49" charset="-122"/>
              </a:rPr>
              <a:t>35</a:t>
            </a:r>
            <a:r>
              <a:rPr lang="zh-CN" altLang="en-US" sz="1800">
                <a:solidFill>
                  <a:srgbClr val="000000"/>
                </a:solidFill>
                <a:latin typeface="黑体" pitchFamily="49" charset="-122"/>
              </a:rPr>
              <a:t>个模块组成。</a:t>
            </a:r>
          </a:p>
          <a:p>
            <a:pPr algn="just" eaLnBrk="1" hangingPunct="1">
              <a:lnSpc>
                <a:spcPct val="150000"/>
              </a:lnSpc>
              <a:spcBef>
                <a:spcPct val="0"/>
              </a:spcBef>
              <a:buClr>
                <a:srgbClr val="FF0000"/>
              </a:buClr>
              <a:buFont typeface="Wingdings" pitchFamily="2" charset="2"/>
              <a:buChar char="p"/>
            </a:pPr>
            <a:r>
              <a:rPr lang="zh-CN" altLang="en-US" sz="1800" b="1">
                <a:solidFill>
                  <a:srgbClr val="0000FF"/>
                </a:solidFill>
                <a:latin typeface="黑体" pitchFamily="49" charset="-122"/>
              </a:rPr>
              <a:t>校验符</a:t>
            </a:r>
            <a:r>
              <a:rPr lang="zh-CN" altLang="en-US" sz="1800">
                <a:solidFill>
                  <a:srgbClr val="000000"/>
                </a:solidFill>
                <a:latin typeface="黑体" pitchFamily="49" charset="-122"/>
              </a:rPr>
              <a:t>：位于右侧数据符的右侧，表示校验码的条码字符，由</a:t>
            </a:r>
            <a:r>
              <a:rPr lang="en-US" altLang="zh-CN" sz="1800">
                <a:solidFill>
                  <a:srgbClr val="FF0000"/>
                </a:solidFill>
                <a:latin typeface="黑体" pitchFamily="49" charset="-122"/>
              </a:rPr>
              <a:t>7</a:t>
            </a:r>
            <a:r>
              <a:rPr lang="zh-CN" altLang="en-US" sz="1800">
                <a:solidFill>
                  <a:srgbClr val="FF0000"/>
                </a:solidFill>
                <a:latin typeface="黑体" pitchFamily="49" charset="-122"/>
              </a:rPr>
              <a:t>个模块</a:t>
            </a:r>
            <a:r>
              <a:rPr lang="zh-CN" altLang="en-US" sz="1800">
                <a:solidFill>
                  <a:srgbClr val="000000"/>
                </a:solidFill>
                <a:latin typeface="黑体" pitchFamily="49" charset="-122"/>
              </a:rPr>
              <a:t>组成。</a:t>
            </a:r>
          </a:p>
          <a:p>
            <a:pPr algn="just" eaLnBrk="1" hangingPunct="1">
              <a:lnSpc>
                <a:spcPct val="150000"/>
              </a:lnSpc>
              <a:spcBef>
                <a:spcPct val="0"/>
              </a:spcBef>
              <a:buClr>
                <a:srgbClr val="FF0000"/>
              </a:buClr>
              <a:buFont typeface="Wingdings" pitchFamily="2" charset="2"/>
              <a:buChar char="p"/>
            </a:pPr>
            <a:r>
              <a:rPr lang="zh-CN" altLang="en-US" sz="1800" b="1">
                <a:solidFill>
                  <a:srgbClr val="0000FF"/>
                </a:solidFill>
                <a:latin typeface="黑体" pitchFamily="49" charset="-122"/>
              </a:rPr>
              <a:t>终止符</a:t>
            </a:r>
            <a:r>
              <a:rPr lang="zh-CN" altLang="en-US" sz="1800">
                <a:solidFill>
                  <a:srgbClr val="000000"/>
                </a:solidFill>
                <a:latin typeface="黑体" pitchFamily="49" charset="-122"/>
              </a:rPr>
              <a:t>：位于条码符号校验符的右侧，表示信息结束的特殊符号，由</a:t>
            </a:r>
            <a:r>
              <a:rPr lang="en-US" altLang="zh-CN" sz="1800">
                <a:solidFill>
                  <a:srgbClr val="FF0000"/>
                </a:solidFill>
                <a:latin typeface="黑体" pitchFamily="49" charset="-122"/>
              </a:rPr>
              <a:t>3</a:t>
            </a:r>
            <a:r>
              <a:rPr lang="zh-CN" altLang="en-US" sz="1800">
                <a:solidFill>
                  <a:srgbClr val="FF0000"/>
                </a:solidFill>
                <a:latin typeface="黑体" pitchFamily="49" charset="-122"/>
              </a:rPr>
              <a:t>个模块</a:t>
            </a:r>
            <a:r>
              <a:rPr lang="zh-CN" altLang="en-US" sz="1800">
                <a:solidFill>
                  <a:srgbClr val="000000"/>
                </a:solidFill>
                <a:latin typeface="黑体" pitchFamily="49" charset="-122"/>
              </a:rPr>
              <a:t>组成。</a:t>
            </a:r>
          </a:p>
          <a:p>
            <a:pPr algn="just" eaLnBrk="1" hangingPunct="1">
              <a:lnSpc>
                <a:spcPct val="150000"/>
              </a:lnSpc>
              <a:spcBef>
                <a:spcPct val="0"/>
              </a:spcBef>
              <a:buClr>
                <a:srgbClr val="FF0000"/>
              </a:buClr>
              <a:buFont typeface="Wingdings" pitchFamily="2" charset="2"/>
              <a:buChar char="p"/>
            </a:pPr>
            <a:r>
              <a:rPr lang="zh-CN" altLang="en-US" sz="1800" b="1">
                <a:solidFill>
                  <a:srgbClr val="0000FF"/>
                </a:solidFill>
                <a:latin typeface="黑体" pitchFamily="49" charset="-122"/>
              </a:rPr>
              <a:t>右侧空白区</a:t>
            </a:r>
            <a:r>
              <a:rPr lang="zh-CN" altLang="en-US" sz="1800">
                <a:solidFill>
                  <a:srgbClr val="000000"/>
                </a:solidFill>
                <a:latin typeface="黑体" pitchFamily="49" charset="-122"/>
              </a:rPr>
              <a:t>：位于条码符号最右侧的与空的反射率相同的区域，其最小宽度为</a:t>
            </a:r>
            <a:r>
              <a:rPr lang="en-US" altLang="zh-CN" sz="1800">
                <a:solidFill>
                  <a:srgbClr val="FF0000"/>
                </a:solidFill>
                <a:latin typeface="黑体" pitchFamily="49" charset="-122"/>
              </a:rPr>
              <a:t>7</a:t>
            </a:r>
            <a:r>
              <a:rPr lang="zh-CN" altLang="en-US" sz="1800">
                <a:solidFill>
                  <a:srgbClr val="FF0000"/>
                </a:solidFill>
                <a:latin typeface="黑体" pitchFamily="49" charset="-122"/>
              </a:rPr>
              <a:t>个模块宽</a:t>
            </a:r>
            <a:r>
              <a:rPr lang="zh-CN" altLang="en-US" sz="1800">
                <a:solidFill>
                  <a:srgbClr val="000000"/>
                </a:solidFill>
                <a:latin typeface="黑体" pitchFamily="49" charset="-122"/>
              </a:rPr>
              <a:t>。 </a:t>
            </a:r>
          </a:p>
        </p:txBody>
      </p:sp>
      <p:pic>
        <p:nvPicPr>
          <p:cNvPr id="27653" name="Picture 3" descr="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63" y="4478338"/>
            <a:ext cx="74168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标题 1"/>
          <p:cNvSpPr txBox="1">
            <a:spLocks/>
          </p:cNvSpPr>
          <p:nvPr/>
        </p:nvSpPr>
        <p:spPr bwMode="auto">
          <a:xfrm>
            <a:off x="0" y="423863"/>
            <a:ext cx="1984375" cy="368300"/>
          </a:xfrm>
          <a:prstGeom prst="rect">
            <a:avLst/>
          </a:prstGeom>
          <a:solidFill>
            <a:srgbClr val="5482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eaLnBrk="1" hangingPunct="1">
              <a:lnSpc>
                <a:spcPct val="90000"/>
              </a:lnSpc>
            </a:pPr>
            <a:r>
              <a:rPr lang="en-US" altLang="zh-CN" sz="3200">
                <a:solidFill>
                  <a:schemeClr val="bg1"/>
                </a:solidFill>
                <a:ea typeface="隶书" pitchFamily="49" charset="-122"/>
                <a:cs typeface="Times New Roman" pitchFamily="18" charset="0"/>
              </a:rPr>
              <a:t>EAN </a:t>
            </a:r>
            <a:r>
              <a:rPr lang="zh-CN" altLang="en-US" sz="3200">
                <a:solidFill>
                  <a:schemeClr val="bg1"/>
                </a:solidFill>
                <a:ea typeface="隶书" pitchFamily="49" charset="-122"/>
                <a:cs typeface="Times New Roman" pitchFamily="18" charset="0"/>
              </a:rPr>
              <a:t>码</a:t>
            </a:r>
          </a:p>
        </p:txBody>
      </p:sp>
    </p:spTree>
  </p:cSld>
  <p:clrMapOvr>
    <a:masterClrMapping/>
  </p:clrMapOvr>
  <p:transition spd="med">
    <p:diamon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p:nvPr/>
        </p:nvCxnSpPr>
        <p:spPr>
          <a:xfrm>
            <a:off x="0" y="404813"/>
            <a:ext cx="3195638"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084888" y="404813"/>
            <a:ext cx="3014662"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graphicFrame>
        <p:nvGraphicFramePr>
          <p:cNvPr id="7" name="Group 4"/>
          <p:cNvGraphicFramePr>
            <a:graphicFrameLocks/>
          </p:cNvGraphicFramePr>
          <p:nvPr/>
        </p:nvGraphicFramePr>
        <p:xfrm>
          <a:off x="176213" y="1173163"/>
          <a:ext cx="4705350" cy="3940177"/>
        </p:xfrm>
        <a:graphic>
          <a:graphicData uri="http://schemas.openxmlformats.org/drawingml/2006/table">
            <a:tbl>
              <a:tblPr/>
              <a:tblGrid>
                <a:gridCol w="1043422">
                  <a:extLst>
                    <a:ext uri="{9D8B030D-6E8A-4147-A177-3AD203B41FA5}"/>
                  </a:extLst>
                </a:gridCol>
                <a:gridCol w="1310196">
                  <a:extLst>
                    <a:ext uri="{9D8B030D-6E8A-4147-A177-3AD203B41FA5}"/>
                  </a:extLst>
                </a:gridCol>
                <a:gridCol w="1174923">
                  <a:extLst>
                    <a:ext uri="{9D8B030D-6E8A-4147-A177-3AD203B41FA5}"/>
                  </a:extLst>
                </a:gridCol>
                <a:gridCol w="1176809">
                  <a:extLst>
                    <a:ext uri="{9D8B030D-6E8A-4147-A177-3AD203B41FA5}"/>
                  </a:extLst>
                </a:gridCol>
              </a:tblGrid>
              <a:tr h="341450">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数字字符</a:t>
                      </a:r>
                      <a:endParaRPr kumimoji="0" lang="zh-CN" altLang="en-US"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r>
                        <a:rPr kumimoji="0"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子集</a:t>
                      </a:r>
                      <a:endPar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r>
                        <a:rPr kumimoji="0" lang="zh-CN" altLang="en-US"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子集</a:t>
                      </a:r>
                      <a:endParaRPr kumimoji="0" lang="zh-CN" altLang="en-US" sz="1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r>
                        <a:rPr kumimoji="0"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子集</a:t>
                      </a:r>
                      <a:endParaRPr kumimoji="0" lang="zh-CN" altLang="en-US" sz="1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extLst>
              </a:tr>
              <a:tr h="362096">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0001101</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0100111</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1110010</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extLst>
              </a:tr>
              <a:tr h="362096">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endPar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0011001</a:t>
                      </a:r>
                      <a:endPar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0110011</a:t>
                      </a:r>
                      <a:endPar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1100110</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extLst>
              </a:tr>
              <a:tr h="360508">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endPar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0010011</a:t>
                      </a:r>
                      <a:endPar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0011011</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1101100</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extLst>
              </a:tr>
              <a:tr h="341450">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0111101</a:t>
                      </a:r>
                      <a:endPar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0100001</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1000010</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extLst>
              </a:tr>
              <a:tr h="363685">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0100011</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0011101</a:t>
                      </a:r>
                      <a:endPar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1011100</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extLst>
              </a:tr>
              <a:tr h="362096">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0110001</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011100l</a:t>
                      </a:r>
                      <a:endPar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1001110</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extLst>
              </a:tr>
              <a:tr h="362096">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0101111</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0000101</a:t>
                      </a:r>
                      <a:endPar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1010000</a:t>
                      </a:r>
                      <a:endPar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extLst>
              </a:tr>
              <a:tr h="360508">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0111011</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0010001</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1000100</a:t>
                      </a:r>
                      <a:endPar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extLst>
              </a:tr>
              <a:tr h="362096">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011011l</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0001001</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1001000</a:t>
                      </a:r>
                      <a:endPar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extLst>
              </a:tr>
              <a:tr h="362096">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0001011</a:t>
                      </a:r>
                      <a:endPar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0010111</a:t>
                      </a:r>
                      <a:endParaRPr kumimoji="0" lang="en-US" altLang="zh-CN" sz="3600" b="1" i="0" u="none" strike="noStrike" cap="none" normalizeH="0" baseline="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469900" indent="-469900" eaLnBrk="0" hangingPunct="0">
                        <a:spcBef>
                          <a:spcPct val="20000"/>
                        </a:spcBef>
                        <a:buClr>
                          <a:schemeClr val="accent2"/>
                        </a:buClr>
                        <a:buFont typeface="Wingdings" panose="05000000000000000000" pitchFamily="2" charset="2"/>
                        <a:defRPr sz="2600">
                          <a:solidFill>
                            <a:schemeClr val="tx1"/>
                          </a:solidFill>
                          <a:latin typeface="Verdana" panose="020B0604030504040204" pitchFamily="34" charset="0"/>
                          <a:ea typeface="宋体" panose="02010600030101010101" pitchFamily="2" charset="-122"/>
                        </a:defRPr>
                      </a:lvl1pPr>
                      <a:lvl2pPr marL="908050" indent="-436563" eaLnBrk="0" hangingPunct="0">
                        <a:spcBef>
                          <a:spcPct val="20000"/>
                        </a:spcBef>
                        <a:buClr>
                          <a:schemeClr val="accent2"/>
                        </a:buClr>
                        <a:buFont typeface="Wingdings" panose="05000000000000000000" pitchFamily="2" charset="2"/>
                        <a:defRPr sz="2200">
                          <a:solidFill>
                            <a:schemeClr val="tx1"/>
                          </a:solidFill>
                          <a:latin typeface="Verdana" panose="020B0604030504040204" pitchFamily="34" charset="0"/>
                          <a:ea typeface="宋体" panose="02010600030101010101" pitchFamily="2" charset="-122"/>
                        </a:defRPr>
                      </a:lvl2pPr>
                      <a:lvl3pPr marL="1304925" indent="-395288" eaLnBrk="0" hangingPunct="0">
                        <a:spcBef>
                          <a:spcPct val="20000"/>
                        </a:spcBef>
                        <a:buClr>
                          <a:schemeClr val="accent2"/>
                        </a:buClr>
                        <a:buFont typeface="Wingdings" panose="05000000000000000000" pitchFamily="2" charset="2"/>
                        <a:defRPr sz="2100">
                          <a:solidFill>
                            <a:schemeClr val="tx1"/>
                          </a:solidFill>
                          <a:latin typeface="Verdana" panose="020B0604030504040204" pitchFamily="34" charset="0"/>
                          <a:ea typeface="宋体" panose="02010600030101010101" pitchFamily="2" charset="-122"/>
                        </a:defRPr>
                      </a:lvl3pPr>
                      <a:lvl4pPr marL="1693863" indent="-387350" eaLnBrk="0" hangingPunct="0">
                        <a:spcBef>
                          <a:spcPct val="20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4pPr>
                      <a:lvl5pPr marL="2093913" indent="-398463" eaLnBrk="0" hangingPunct="0">
                        <a:spcBef>
                          <a:spcPct val="25000"/>
                        </a:spcBef>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5pPr>
                      <a:lvl6pPr marL="25511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6pPr>
                      <a:lvl7pPr marL="30083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7pPr>
                      <a:lvl8pPr marL="34655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8pPr>
                      <a:lvl9pPr marL="3922713" indent="-398463" eaLnBrk="0" fontAlgn="base" hangingPunct="0">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ea typeface="宋体" panose="02010600030101010101" pitchFamily="2" charset="-122"/>
                        </a:defRPr>
                      </a:lvl9pPr>
                    </a:lstStyle>
                    <a:p>
                      <a:pPr marL="469900" marR="0" lvl="0" indent="-46990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1110100</a:t>
                      </a:r>
                      <a:endParaRPr kumimoji="0" lang="en-US" altLang="zh-CN" sz="3600" b="1"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a:txBody>
                  <a:tcPr marL="91457" marR="91457" marT="45717" marB="4571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extLst>
              </a:tr>
            </a:tbl>
          </a:graphicData>
        </a:graphic>
      </p:graphicFrame>
      <p:pic>
        <p:nvPicPr>
          <p:cNvPr id="28738" name="Picture 66" descr="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7650" y="1127125"/>
            <a:ext cx="351155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txBox="1">
            <a:spLocks noChangeArrowheads="1"/>
          </p:cNvSpPr>
          <p:nvPr/>
        </p:nvSpPr>
        <p:spPr>
          <a:xfrm>
            <a:off x="3195638" y="5473700"/>
            <a:ext cx="3030537" cy="452438"/>
          </a:xfrm>
          <a:prstGeom prst="rect">
            <a:avLst/>
          </a:prstGeom>
          <a:solidFill>
            <a:schemeClr val="accent6">
              <a:lumMod val="75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zh-CN" sz="2000" dirty="0">
                <a:solidFill>
                  <a:schemeClr val="bg1"/>
                </a:solidFill>
                <a:latin typeface="黑体" panose="02010609060101010101" pitchFamily="49" charset="-122"/>
                <a:ea typeface="黑体" panose="02010609060101010101" pitchFamily="49" charset="-122"/>
              </a:rPr>
              <a:t>EAN</a:t>
            </a:r>
            <a:r>
              <a:rPr lang="zh-CN" altLang="en-US" sz="2000" dirty="0">
                <a:solidFill>
                  <a:schemeClr val="bg1"/>
                </a:solidFill>
                <a:latin typeface="黑体" panose="02010609060101010101" pitchFamily="49" charset="-122"/>
                <a:ea typeface="黑体" panose="02010609060101010101" pitchFamily="49" charset="-122"/>
              </a:rPr>
              <a:t>码字符集</a:t>
            </a:r>
          </a:p>
        </p:txBody>
      </p:sp>
      <p:sp>
        <p:nvSpPr>
          <p:cNvPr id="28740" name="标题 1"/>
          <p:cNvSpPr txBox="1">
            <a:spLocks/>
          </p:cNvSpPr>
          <p:nvPr/>
        </p:nvSpPr>
        <p:spPr bwMode="auto">
          <a:xfrm>
            <a:off x="1588" y="449263"/>
            <a:ext cx="1984375" cy="369887"/>
          </a:xfrm>
          <a:prstGeom prst="rect">
            <a:avLst/>
          </a:prstGeom>
          <a:solidFill>
            <a:srgbClr val="5482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eaLnBrk="1" hangingPunct="1">
              <a:lnSpc>
                <a:spcPct val="90000"/>
              </a:lnSpc>
            </a:pPr>
            <a:r>
              <a:rPr lang="en-US" altLang="zh-CN" sz="3200">
                <a:solidFill>
                  <a:schemeClr val="bg1"/>
                </a:solidFill>
                <a:ea typeface="隶书" pitchFamily="49" charset="-122"/>
                <a:cs typeface="Times New Roman" pitchFamily="18" charset="0"/>
              </a:rPr>
              <a:t>EAN </a:t>
            </a:r>
            <a:r>
              <a:rPr lang="zh-CN" altLang="en-US" sz="3200">
                <a:solidFill>
                  <a:schemeClr val="bg1"/>
                </a:solidFill>
                <a:ea typeface="隶书" pitchFamily="49" charset="-122"/>
                <a:cs typeface="Times New Roman" pitchFamily="18" charset="0"/>
              </a:rPr>
              <a:t>码</a:t>
            </a:r>
          </a:p>
        </p:txBody>
      </p:sp>
    </p:spTree>
  </p:cSld>
  <p:clrMapOvr>
    <a:masterClrMapping/>
  </p:clrMapOvr>
  <p:transition spd="med">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txBox="1">
            <a:spLocks/>
          </p:cNvSpPr>
          <p:nvPr/>
        </p:nvSpPr>
        <p:spPr bwMode="auto">
          <a:xfrm>
            <a:off x="0" y="404813"/>
            <a:ext cx="2889250" cy="493712"/>
          </a:xfrm>
          <a:prstGeom prst="rect">
            <a:avLst/>
          </a:prstGeom>
          <a:solidFill>
            <a:srgbClr val="5482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eaLnBrk="1" hangingPunct="1">
              <a:lnSpc>
                <a:spcPct val="90000"/>
              </a:lnSpc>
            </a:pPr>
            <a:r>
              <a:rPr lang="en-US" altLang="zh-CN" sz="3200">
                <a:solidFill>
                  <a:schemeClr val="bg1"/>
                </a:solidFill>
                <a:ea typeface="隶书" pitchFamily="49" charset="-122"/>
                <a:cs typeface="Times New Roman" pitchFamily="18" charset="0"/>
              </a:rPr>
              <a:t>EAN </a:t>
            </a:r>
            <a:r>
              <a:rPr lang="zh-CN" altLang="en-US" sz="3200">
                <a:solidFill>
                  <a:schemeClr val="bg1"/>
                </a:solidFill>
                <a:ea typeface="隶书" pitchFamily="49" charset="-122"/>
                <a:cs typeface="Times New Roman" pitchFamily="18" charset="0"/>
              </a:rPr>
              <a:t>码</a:t>
            </a:r>
          </a:p>
        </p:txBody>
      </p:sp>
      <p:cxnSp>
        <p:nvCxnSpPr>
          <p:cNvPr id="39" name="直接连接符 38"/>
          <p:cNvCxnSpPr>
            <a:endCxn id="29698" idx="1"/>
          </p:cNvCxnSpPr>
          <p:nvPr/>
        </p:nvCxnSpPr>
        <p:spPr>
          <a:xfrm>
            <a:off x="0" y="404813"/>
            <a:ext cx="3195638"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29698" idx="3"/>
          </p:cNvCxnSpPr>
          <p:nvPr/>
        </p:nvCxnSpPr>
        <p:spPr>
          <a:xfrm>
            <a:off x="6084888" y="404813"/>
            <a:ext cx="3014662"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pic>
        <p:nvPicPr>
          <p:cNvPr id="297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86038"/>
            <a:ext cx="9144000" cy="427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700" y="1019175"/>
            <a:ext cx="4895850" cy="191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txBox="1">
            <a:spLocks/>
          </p:cNvSpPr>
          <p:nvPr/>
        </p:nvSpPr>
        <p:spPr bwMode="auto">
          <a:xfrm>
            <a:off x="3195638" y="158750"/>
            <a:ext cx="2889250" cy="493713"/>
          </a:xfrm>
          <a:prstGeom prst="rect">
            <a:avLst/>
          </a:prstGeom>
          <a:solidFill>
            <a:srgbClr val="5482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eaLnBrk="1" hangingPunct="1">
              <a:lnSpc>
                <a:spcPct val="90000"/>
              </a:lnSpc>
            </a:pPr>
            <a:r>
              <a:rPr lang="en-US" altLang="zh-CN" sz="3200">
                <a:solidFill>
                  <a:schemeClr val="bg1"/>
                </a:solidFill>
                <a:ea typeface="隶书" pitchFamily="49" charset="-122"/>
                <a:cs typeface="Times New Roman" pitchFamily="18" charset="0"/>
              </a:rPr>
              <a:t>EAN </a:t>
            </a:r>
            <a:r>
              <a:rPr lang="zh-CN" altLang="en-US" sz="3200">
                <a:solidFill>
                  <a:schemeClr val="bg1"/>
                </a:solidFill>
                <a:ea typeface="隶书" pitchFamily="49" charset="-122"/>
                <a:cs typeface="Times New Roman" pitchFamily="18" charset="0"/>
              </a:rPr>
              <a:t>码</a:t>
            </a:r>
          </a:p>
        </p:txBody>
      </p:sp>
      <p:cxnSp>
        <p:nvCxnSpPr>
          <p:cNvPr id="39" name="直接连接符 38"/>
          <p:cNvCxnSpPr>
            <a:endCxn id="30722" idx="1"/>
          </p:cNvCxnSpPr>
          <p:nvPr/>
        </p:nvCxnSpPr>
        <p:spPr>
          <a:xfrm>
            <a:off x="0" y="404813"/>
            <a:ext cx="3195638"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30722" idx="3"/>
          </p:cNvCxnSpPr>
          <p:nvPr/>
        </p:nvCxnSpPr>
        <p:spPr>
          <a:xfrm>
            <a:off x="6084888" y="404813"/>
            <a:ext cx="3014662"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pic>
        <p:nvPicPr>
          <p:cNvPr id="307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998538"/>
            <a:ext cx="8726487"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37F30E2C-4C43-4EC8-BB75-C9C3B6BA74C8}" type="slidenum">
              <a:rPr lang="en-US" sz="1400" b="1">
                <a:solidFill>
                  <a:srgbClr val="FF3300"/>
                </a:solidFill>
                <a:effectLst>
                  <a:outerShdw blurRad="38100" dist="38100" dir="2700000" algn="tl">
                    <a:srgbClr val="C0C0C0"/>
                  </a:outerShdw>
                </a:effectLst>
              </a:rPr>
              <a:pPr algn="r">
                <a:defRPr/>
              </a:pPr>
              <a:t>2</a:t>
            </a:fld>
            <a:endParaRPr lang="en-US" sz="1400" b="1">
              <a:solidFill>
                <a:srgbClr val="FF3300"/>
              </a:solidFill>
              <a:effectLst>
                <a:outerShdw blurRad="38100" dist="38100" dir="2700000" algn="tl">
                  <a:srgbClr val="C0C0C0"/>
                </a:outerShdw>
              </a:effectLst>
            </a:endParaRPr>
          </a:p>
        </p:txBody>
      </p:sp>
      <p:sp>
        <p:nvSpPr>
          <p:cNvPr id="9219" name="Rectangle 2"/>
          <p:cNvSpPr>
            <a:spLocks noGrp="1" noChangeArrowheads="1"/>
          </p:cNvSpPr>
          <p:nvPr>
            <p:ph type="title" idx="4294967295"/>
          </p:nvPr>
        </p:nvSpPr>
        <p:spPr/>
        <p:txBody>
          <a:bodyPr/>
          <a:lstStyle/>
          <a:p>
            <a:r>
              <a:rPr lang="zh-CN" altLang="en-US" dirty="0" smtClean="0"/>
              <a:t>本章内容</a:t>
            </a:r>
            <a:endParaRPr lang="zh-CN" altLang="en-US" dirty="0" smtClean="0"/>
          </a:p>
        </p:txBody>
      </p:sp>
      <p:sp>
        <p:nvSpPr>
          <p:cNvPr id="9220" name="Rectangle 3"/>
          <p:cNvSpPr>
            <a:spLocks noGrp="1" noChangeArrowheads="1"/>
          </p:cNvSpPr>
          <p:nvPr>
            <p:ph type="body" idx="4294967295"/>
          </p:nvPr>
        </p:nvSpPr>
        <p:spPr>
          <a:noFill/>
        </p:spPr>
        <p:txBody>
          <a:bodyPr/>
          <a:lstStyle/>
          <a:p>
            <a:pPr>
              <a:lnSpc>
                <a:spcPct val="90000"/>
              </a:lnSpc>
            </a:pPr>
            <a:endParaRPr lang="en-US" altLang="zh-CN" dirty="0" smtClean="0">
              <a:hlinkClick r:id="rId2" action="ppaction://hlinksldjump"/>
            </a:endParaRPr>
          </a:p>
          <a:p>
            <a:pPr>
              <a:lnSpc>
                <a:spcPct val="90000"/>
              </a:lnSpc>
            </a:pPr>
            <a:r>
              <a:rPr lang="en-US" altLang="zh-CN" dirty="0" smtClean="0">
                <a:hlinkClick r:id="rId2" action="ppaction://hlinksldjump"/>
              </a:rPr>
              <a:t>4.1 </a:t>
            </a:r>
            <a:r>
              <a:rPr lang="zh-CN" altLang="en-US" dirty="0" smtClean="0">
                <a:hlinkClick r:id="rId2" action="ppaction://hlinksldjump"/>
              </a:rPr>
              <a:t>条形码技术</a:t>
            </a:r>
            <a:endParaRPr lang="en-US" altLang="zh-CN" dirty="0" smtClean="0"/>
          </a:p>
          <a:p>
            <a:pPr>
              <a:lnSpc>
                <a:spcPct val="90000"/>
              </a:lnSpc>
            </a:pPr>
            <a:r>
              <a:rPr lang="en-US" altLang="zh-CN" dirty="0" smtClean="0">
                <a:hlinkClick r:id="rId3" action="ppaction://hlinksldjump"/>
              </a:rPr>
              <a:t>4.2 RFID</a:t>
            </a:r>
            <a:r>
              <a:rPr lang="zh-CN" altLang="en-US" dirty="0" smtClean="0">
                <a:hlinkClick r:id="rId3" action="ppaction://hlinksldjump"/>
              </a:rPr>
              <a:t>技术</a:t>
            </a:r>
            <a:endParaRPr lang="en-US" altLang="zh-CN" dirty="0" smtClean="0"/>
          </a:p>
          <a:p>
            <a:pPr>
              <a:lnSpc>
                <a:spcPct val="90000"/>
              </a:lnSpc>
            </a:pPr>
            <a:r>
              <a:rPr lang="en-US" altLang="zh-CN" dirty="0" smtClean="0">
                <a:hlinkClick r:id="rId4" action="ppaction://hlinksldjump"/>
              </a:rPr>
              <a:t>4.3 </a:t>
            </a:r>
            <a:r>
              <a:rPr lang="zh-CN" altLang="en-US" dirty="0" smtClean="0">
                <a:hlinkClick r:id="rId4" action="ppaction://hlinksldjump"/>
              </a:rPr>
              <a:t>定位技术 </a:t>
            </a:r>
            <a:endParaRPr lang="zh-CN" altLang="en-US" dirty="0" smtClean="0"/>
          </a:p>
        </p:txBody>
      </p:sp>
    </p:spTree>
    <p:extLst>
      <p:ext uri="{BB962C8B-B14F-4D97-AF65-F5344CB8AC3E}">
        <p14:creationId xmlns:p14="http://schemas.microsoft.com/office/powerpoint/2010/main" val="3313189233"/>
      </p:ext>
    </p:extLst>
  </p:cSld>
  <p:clrMapOvr>
    <a:masterClrMapping/>
  </p:clrMapOvr>
  <p:transition spd="med">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C571AB4A-D662-4525-9E3F-E2689821DD5D}" type="slidenum">
              <a:rPr lang="en-US" sz="1400" b="1">
                <a:solidFill>
                  <a:srgbClr val="FF3300"/>
                </a:solidFill>
                <a:effectLst>
                  <a:outerShdw blurRad="38100" dist="38100" dir="2700000" algn="tl">
                    <a:srgbClr val="C0C0C0"/>
                  </a:outerShdw>
                </a:effectLst>
              </a:rPr>
              <a:pPr algn="r">
                <a:defRPr/>
              </a:pPr>
              <a:t>20</a:t>
            </a:fld>
            <a:endParaRPr lang="en-US" sz="1400" b="1">
              <a:solidFill>
                <a:srgbClr val="FF3300"/>
              </a:solidFill>
              <a:effectLst>
                <a:outerShdw blurRad="38100" dist="38100" dir="2700000" algn="tl">
                  <a:srgbClr val="C0C0C0"/>
                </a:outerShdw>
              </a:effectLst>
            </a:endParaRPr>
          </a:p>
        </p:txBody>
      </p:sp>
      <p:sp>
        <p:nvSpPr>
          <p:cNvPr id="31747" name="Rectangle 2"/>
          <p:cNvSpPr>
            <a:spLocks noGrp="1" noChangeArrowheads="1"/>
          </p:cNvSpPr>
          <p:nvPr>
            <p:ph type="title" idx="4294967295"/>
          </p:nvPr>
        </p:nvSpPr>
        <p:spPr/>
        <p:txBody>
          <a:bodyPr/>
          <a:lstStyle/>
          <a:p>
            <a:r>
              <a:rPr lang="zh-CN" altLang="en-US" smtClean="0"/>
              <a:t> </a:t>
            </a:r>
            <a:r>
              <a:rPr lang="en-US" altLang="zh-CN" smtClean="0"/>
              <a:t>ISBN</a:t>
            </a:r>
            <a:r>
              <a:rPr lang="zh-CN" altLang="en-US" smtClean="0"/>
              <a:t>码</a:t>
            </a:r>
          </a:p>
        </p:txBody>
      </p:sp>
      <p:sp>
        <p:nvSpPr>
          <p:cNvPr id="31748" name="Rectangle 3"/>
          <p:cNvSpPr>
            <a:spLocks noGrp="1" noChangeArrowheads="1"/>
          </p:cNvSpPr>
          <p:nvPr>
            <p:ph type="body" idx="4294967295"/>
          </p:nvPr>
        </p:nvSpPr>
        <p:spPr>
          <a:xfrm>
            <a:off x="381000" y="1412875"/>
            <a:ext cx="8458200" cy="2736850"/>
          </a:xfrm>
          <a:noFill/>
        </p:spPr>
        <p:txBody>
          <a:bodyPr/>
          <a:lstStyle/>
          <a:p>
            <a:r>
              <a:rPr lang="zh-CN" altLang="en-US" sz="2400" smtClean="0"/>
              <a:t>国际标准书号 </a:t>
            </a:r>
            <a:r>
              <a:rPr lang="en-US" altLang="zh-CN" sz="2400" smtClean="0"/>
              <a:t>( International Standard Book Number</a:t>
            </a:r>
            <a:r>
              <a:rPr lang="zh-CN" altLang="en-US" sz="2400" smtClean="0"/>
              <a:t>，</a:t>
            </a:r>
            <a:r>
              <a:rPr lang="en-US" altLang="zh-CN" sz="2400" smtClean="0"/>
              <a:t>ISBN )</a:t>
            </a:r>
            <a:r>
              <a:rPr lang="zh-CN" altLang="en-US" sz="2400" smtClean="0"/>
              <a:t>，是应图书出版、管理的需要，并便于国际间出版物的交流与统计所发展出的一套国际统一的编号制度。它由一组冠有“</a:t>
            </a:r>
            <a:r>
              <a:rPr lang="en-US" altLang="zh-CN" sz="2400" smtClean="0"/>
              <a:t>ISBN”</a:t>
            </a:r>
            <a:r>
              <a:rPr lang="zh-CN" altLang="en-US" sz="2400" smtClean="0"/>
              <a:t>代号</a:t>
            </a:r>
            <a:r>
              <a:rPr lang="en-US" altLang="zh-CN" sz="2400" smtClean="0"/>
              <a:t>(978)</a:t>
            </a:r>
            <a:r>
              <a:rPr lang="zh-CN" altLang="en-US" sz="2400" smtClean="0"/>
              <a:t>的十位数码所组成，用以识别出版物所属国别、地区或语言、出版机构、书名、版本及装订方式。 </a:t>
            </a:r>
          </a:p>
        </p:txBody>
      </p:sp>
      <p:pic>
        <p:nvPicPr>
          <p:cNvPr id="317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3644900"/>
            <a:ext cx="403225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6D4F9C34-C349-496F-A3AE-7A1F4662D05E}" type="slidenum">
              <a:rPr lang="en-US" sz="1400" b="1">
                <a:solidFill>
                  <a:srgbClr val="FF3300"/>
                </a:solidFill>
                <a:effectLst>
                  <a:outerShdw blurRad="38100" dist="38100" dir="2700000" algn="tl">
                    <a:srgbClr val="C0C0C0"/>
                  </a:outerShdw>
                </a:effectLst>
              </a:rPr>
              <a:pPr algn="r">
                <a:defRPr/>
              </a:pPr>
              <a:t>21</a:t>
            </a:fld>
            <a:endParaRPr lang="en-US" sz="1400" b="1">
              <a:solidFill>
                <a:srgbClr val="FF3300"/>
              </a:solidFill>
              <a:effectLst>
                <a:outerShdw blurRad="38100" dist="38100" dir="2700000" algn="tl">
                  <a:srgbClr val="C0C0C0"/>
                </a:outerShdw>
              </a:effectLst>
            </a:endParaRPr>
          </a:p>
        </p:txBody>
      </p:sp>
      <p:sp>
        <p:nvSpPr>
          <p:cNvPr id="32771" name="Rectangle 2"/>
          <p:cNvSpPr>
            <a:spLocks noGrp="1" noChangeArrowheads="1"/>
          </p:cNvSpPr>
          <p:nvPr>
            <p:ph type="title" idx="4294967295"/>
          </p:nvPr>
        </p:nvSpPr>
        <p:spPr/>
        <p:txBody>
          <a:bodyPr/>
          <a:lstStyle/>
          <a:p>
            <a:r>
              <a:rPr lang="en-US" altLang="zh-CN" smtClean="0"/>
              <a:t>ISSN</a:t>
            </a:r>
            <a:r>
              <a:rPr lang="zh-CN" altLang="en-US" smtClean="0"/>
              <a:t>码</a:t>
            </a:r>
          </a:p>
        </p:txBody>
      </p:sp>
      <p:sp>
        <p:nvSpPr>
          <p:cNvPr id="32772" name="Rectangle 3"/>
          <p:cNvSpPr>
            <a:spLocks noGrp="1" noChangeArrowheads="1"/>
          </p:cNvSpPr>
          <p:nvPr>
            <p:ph type="body" idx="4294967295"/>
          </p:nvPr>
        </p:nvSpPr>
        <p:spPr>
          <a:xfrm>
            <a:off x="381000" y="1412875"/>
            <a:ext cx="8458200" cy="2376488"/>
          </a:xfrm>
          <a:noFill/>
        </p:spPr>
        <p:txBody>
          <a:bodyPr/>
          <a:lstStyle/>
          <a:p>
            <a:r>
              <a:rPr lang="en-US" altLang="zh-CN" sz="2400" smtClean="0"/>
              <a:t>ISSN</a:t>
            </a:r>
            <a:r>
              <a:rPr lang="zh-CN" altLang="en-US" sz="2400" smtClean="0"/>
              <a:t>又称为</a:t>
            </a:r>
            <a:r>
              <a:rPr lang="en-US" altLang="zh-CN" sz="2400" smtClean="0"/>
              <a:t>39</a:t>
            </a:r>
            <a:r>
              <a:rPr lang="zh-CN" altLang="en-US" sz="2400" smtClean="0"/>
              <a:t>码，它是是</a:t>
            </a:r>
            <a:r>
              <a:rPr lang="en-US" altLang="zh-CN" sz="2400" smtClean="0"/>
              <a:t>1974</a:t>
            </a:r>
            <a:r>
              <a:rPr lang="zh-CN" altLang="en-US" sz="2400" smtClean="0"/>
              <a:t>年发展出来的条码系统，它是一种可供使用者双向扫描的分散式条码，也就是说相邻两资料码之间，必须包含一个不具任何意义的空白</a:t>
            </a:r>
            <a:r>
              <a:rPr lang="en-US" altLang="zh-CN" sz="2400" smtClean="0"/>
              <a:t>(</a:t>
            </a:r>
            <a:r>
              <a:rPr lang="zh-CN" altLang="en-US" sz="2400" smtClean="0"/>
              <a:t>或细白，其逻辑值为</a:t>
            </a:r>
            <a:r>
              <a:rPr lang="en-US" altLang="zh-CN" sz="2400" smtClean="0"/>
              <a:t>0)</a:t>
            </a:r>
            <a:r>
              <a:rPr lang="zh-CN" altLang="en-US" sz="2400" smtClean="0"/>
              <a:t>，目前主要用于工业产品、商业资料及医院用的保健资料。 </a:t>
            </a:r>
          </a:p>
        </p:txBody>
      </p:sp>
      <p:pic>
        <p:nvPicPr>
          <p:cNvPr id="3277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3357563"/>
            <a:ext cx="36718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zh-CN" smtClean="0"/>
              <a:t>4.1.2 </a:t>
            </a:r>
            <a:r>
              <a:rPr lang="zh-CN" altLang="en-US" smtClean="0"/>
              <a:t>二维条形码技术</a:t>
            </a:r>
          </a:p>
        </p:txBody>
      </p:sp>
      <p:sp>
        <p:nvSpPr>
          <p:cNvPr id="33795" name="Rectangle 3"/>
          <p:cNvSpPr>
            <a:spLocks noGrp="1" noChangeArrowheads="1"/>
          </p:cNvSpPr>
          <p:nvPr>
            <p:ph type="body" idx="1"/>
          </p:nvPr>
        </p:nvSpPr>
        <p:spPr>
          <a:xfrm>
            <a:off x="381000" y="1412875"/>
            <a:ext cx="6062663" cy="4987925"/>
          </a:xfrm>
        </p:spPr>
        <p:txBody>
          <a:bodyPr/>
          <a:lstStyle/>
          <a:p>
            <a:pPr>
              <a:lnSpc>
                <a:spcPct val="90000"/>
              </a:lnSpc>
            </a:pPr>
            <a:r>
              <a:rPr lang="zh-CN" altLang="en-US" sz="2400" smtClean="0"/>
              <a:t>二维条形码最早发明于日本，它是用某种特定的几何图形按一定规律在平面（二维方向上）分布的黑白相间的图形记录数据符号信息的，在代码编制上巧妙地利用构成计算机内部逻辑基础的“</a:t>
            </a:r>
            <a:r>
              <a:rPr lang="en-US" altLang="zh-CN" sz="2400" smtClean="0"/>
              <a:t>0”</a:t>
            </a:r>
            <a:r>
              <a:rPr lang="zh-CN" altLang="en-US" sz="2400" smtClean="0"/>
              <a:t>、“</a:t>
            </a:r>
            <a:r>
              <a:rPr lang="en-US" altLang="zh-CN" sz="2400" smtClean="0"/>
              <a:t>1”</a:t>
            </a:r>
            <a:r>
              <a:rPr lang="zh-CN" altLang="en-US" sz="2400" smtClean="0"/>
              <a:t>比特流的概念，使用若干个与二进制相对应的几何形体来表示文字数值信息，通过图象输入设备或光电扫描设备自动识读以实现信息自动处理。</a:t>
            </a:r>
          </a:p>
          <a:p>
            <a:pPr>
              <a:lnSpc>
                <a:spcPct val="90000"/>
              </a:lnSpc>
            </a:pPr>
            <a:r>
              <a:rPr lang="zh-CN" altLang="en-US" sz="2400" smtClean="0"/>
              <a:t>它具有条码技术的一些共性：每种码制有其特定的字符集；每个字符占有一定的宽度；具有一定的校验功能等。</a:t>
            </a:r>
          </a:p>
          <a:p>
            <a:pPr>
              <a:lnSpc>
                <a:spcPct val="90000"/>
              </a:lnSpc>
            </a:pPr>
            <a:r>
              <a:rPr lang="zh-CN" altLang="en-US" sz="2400" smtClean="0"/>
              <a:t>同时还具有对不同行的信息自动识别功能、及处理图形旋转变化等特点 </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2349500"/>
            <a:ext cx="2255837"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58B4E7DE-EAF8-4BDC-85A9-A79AC090A6E9}" type="slidenum">
              <a:rPr lang="en-US" sz="1400" b="1">
                <a:solidFill>
                  <a:srgbClr val="FF3300"/>
                </a:solidFill>
                <a:effectLst>
                  <a:outerShdw blurRad="38100" dist="38100" dir="2700000" algn="tl">
                    <a:srgbClr val="C0C0C0"/>
                  </a:outerShdw>
                </a:effectLst>
              </a:rPr>
              <a:pPr algn="r">
                <a:defRPr/>
              </a:pPr>
              <a:t>23</a:t>
            </a:fld>
            <a:endParaRPr lang="en-US" sz="1400" b="1">
              <a:solidFill>
                <a:srgbClr val="FF3300"/>
              </a:solidFill>
              <a:effectLst>
                <a:outerShdw blurRad="38100" dist="38100" dir="2700000" algn="tl">
                  <a:srgbClr val="C0C0C0"/>
                </a:outerShdw>
              </a:effectLst>
            </a:endParaRPr>
          </a:p>
        </p:txBody>
      </p:sp>
      <p:sp>
        <p:nvSpPr>
          <p:cNvPr id="34819" name="Rectangle 2"/>
          <p:cNvSpPr>
            <a:spLocks noGrp="1" noChangeArrowheads="1"/>
          </p:cNvSpPr>
          <p:nvPr>
            <p:ph type="title" idx="4294967295"/>
          </p:nvPr>
        </p:nvSpPr>
        <p:spPr/>
        <p:txBody>
          <a:bodyPr/>
          <a:lstStyle/>
          <a:p>
            <a:endParaRPr lang="zh-CN" altLang="zh-CN" smtClean="0"/>
          </a:p>
        </p:txBody>
      </p:sp>
      <p:sp>
        <p:nvSpPr>
          <p:cNvPr id="34820" name="Rectangle 3"/>
          <p:cNvSpPr>
            <a:spLocks noGrp="1" noChangeArrowheads="1"/>
          </p:cNvSpPr>
          <p:nvPr>
            <p:ph type="body" idx="4294967295"/>
          </p:nvPr>
        </p:nvSpPr>
        <p:spPr>
          <a:noFill/>
        </p:spPr>
        <p:txBody>
          <a:bodyPr/>
          <a:lstStyle/>
          <a:p>
            <a:r>
              <a:rPr lang="zh-CN" altLang="en-US" sz="2000" smtClean="0"/>
              <a:t>目前国际上使用的二维条码有两种，一种是堆积码，如</a:t>
            </a:r>
            <a:r>
              <a:rPr lang="en-US" altLang="zh-CN" sz="2000" smtClean="0"/>
              <a:t>Code49</a:t>
            </a:r>
            <a:r>
              <a:rPr lang="zh-CN" altLang="en-US" sz="2000" smtClean="0"/>
              <a:t>、</a:t>
            </a:r>
            <a:r>
              <a:rPr lang="en-US" altLang="zh-CN" sz="2000" smtClean="0"/>
              <a:t>16K</a:t>
            </a:r>
            <a:r>
              <a:rPr lang="zh-CN" altLang="en-US" sz="2000" smtClean="0"/>
              <a:t>、</a:t>
            </a:r>
            <a:r>
              <a:rPr lang="en-US" altLang="zh-CN" sz="2000" smtClean="0"/>
              <a:t>PDF417</a:t>
            </a:r>
            <a:r>
              <a:rPr lang="zh-CN" altLang="en-US" sz="2000" smtClean="0"/>
              <a:t>等，另一类是矩阵码，如</a:t>
            </a:r>
            <a:r>
              <a:rPr lang="en-US" altLang="zh-CN" sz="2000" smtClean="0"/>
              <a:t>Code l</a:t>
            </a:r>
            <a:r>
              <a:rPr lang="zh-CN" altLang="en-US" sz="2000" smtClean="0"/>
              <a:t>、</a:t>
            </a:r>
            <a:r>
              <a:rPr lang="en-US" altLang="zh-CN" sz="2000" smtClean="0"/>
              <a:t>Maxi Code</a:t>
            </a:r>
            <a:r>
              <a:rPr lang="zh-CN" altLang="en-US" sz="2000" smtClean="0"/>
              <a:t>等。</a:t>
            </a:r>
          </a:p>
          <a:p>
            <a:r>
              <a:rPr lang="zh-CN" altLang="en-US" sz="2000" smtClean="0"/>
              <a:t>二维条码属于高密度条码，可以将大量数据在小区域内编码，它本身就是一个完整的数据文件。在国外有便携式数据文件</a:t>
            </a:r>
            <a:r>
              <a:rPr lang="en-US" altLang="zh-CN" sz="2000" smtClean="0"/>
              <a:t>(Portable Data File)</a:t>
            </a:r>
            <a:r>
              <a:rPr lang="zh-CN" altLang="en-US" sz="2000" smtClean="0"/>
              <a:t>、自备式数据库</a:t>
            </a:r>
            <a:r>
              <a:rPr lang="en-US" altLang="zh-CN" sz="2000" smtClean="0"/>
              <a:t>(Self-contained  Database)</a:t>
            </a:r>
            <a:r>
              <a:rPr lang="zh-CN" altLang="en-US" sz="2000" smtClean="0"/>
              <a:t>、纸上网络</a:t>
            </a:r>
            <a:r>
              <a:rPr lang="en-US" altLang="zh-CN" sz="2000" smtClean="0"/>
              <a:t>(Paper Net)</a:t>
            </a:r>
            <a:r>
              <a:rPr lang="zh-CN" altLang="en-US" sz="2000" smtClean="0"/>
              <a:t>等美称。</a:t>
            </a:r>
          </a:p>
          <a:p>
            <a:endParaRPr lang="zh-CN" altLang="en-US" sz="2000" smtClean="0"/>
          </a:p>
        </p:txBody>
      </p:sp>
      <p:pic>
        <p:nvPicPr>
          <p:cNvPr id="348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3500438"/>
            <a:ext cx="6264275" cy="308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zh-CN" smtClean="0"/>
              <a:t>PDF417</a:t>
            </a:r>
          </a:p>
        </p:txBody>
      </p:sp>
      <p:sp>
        <p:nvSpPr>
          <p:cNvPr id="35843" name="Rectangle 3"/>
          <p:cNvSpPr>
            <a:spLocks noGrp="1" noChangeArrowheads="1"/>
          </p:cNvSpPr>
          <p:nvPr>
            <p:ph type="body" idx="1"/>
          </p:nvPr>
        </p:nvSpPr>
        <p:spPr/>
        <p:txBody>
          <a:bodyPr/>
          <a:lstStyle/>
          <a:p>
            <a:endParaRPr lang="zh-CN" altLang="en-US" smtClean="0"/>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213100"/>
            <a:ext cx="8497887" cy="279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1268413"/>
            <a:ext cx="2979737"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endParaRPr lang="zh-CN" altLang="en-US" smtClean="0"/>
          </a:p>
        </p:txBody>
      </p:sp>
      <p:sp>
        <p:nvSpPr>
          <p:cNvPr id="36867" name="Rectangle 3"/>
          <p:cNvSpPr>
            <a:spLocks noGrp="1" noChangeArrowheads="1"/>
          </p:cNvSpPr>
          <p:nvPr>
            <p:ph type="body" idx="1"/>
          </p:nvPr>
        </p:nvSpPr>
        <p:spPr>
          <a:xfrm>
            <a:off x="381000" y="1412875"/>
            <a:ext cx="8458200" cy="3095625"/>
          </a:xfrm>
        </p:spPr>
        <p:txBody>
          <a:bodyPr/>
          <a:lstStyle/>
          <a:p>
            <a:r>
              <a:rPr lang="en-US" altLang="zh-CN" sz="2400" smtClean="0"/>
              <a:t>QR</a:t>
            </a:r>
            <a:r>
              <a:rPr lang="zh-CN" altLang="en-US" sz="2400" smtClean="0"/>
              <a:t>（</a:t>
            </a:r>
            <a:r>
              <a:rPr lang="en-US" altLang="zh-CN" sz="2400" smtClean="0"/>
              <a:t>Quick Response</a:t>
            </a:r>
            <a:r>
              <a:rPr lang="zh-CN" altLang="en-US" sz="2400" smtClean="0"/>
              <a:t>）二维码是由日本丰田子公司 </a:t>
            </a:r>
            <a:r>
              <a:rPr lang="en-US" altLang="zh-CN" sz="2400" smtClean="0"/>
              <a:t>Denso Wave</a:t>
            </a:r>
            <a:r>
              <a:rPr lang="zh-CN" altLang="en-US" sz="2400" smtClean="0"/>
              <a:t>于</a:t>
            </a:r>
            <a:r>
              <a:rPr lang="en-US" altLang="zh-CN" sz="2400" smtClean="0"/>
              <a:t>1994</a:t>
            </a:r>
            <a:r>
              <a:rPr lang="zh-CN" altLang="en-US" sz="2400" smtClean="0"/>
              <a:t>年发明并开始使用的一种矩阵二维码符号。</a:t>
            </a:r>
          </a:p>
          <a:p>
            <a:r>
              <a:rPr lang="en-US" altLang="zh-CN" sz="2400" smtClean="0"/>
              <a:t>QR</a:t>
            </a:r>
            <a:r>
              <a:rPr lang="zh-CN" altLang="en-US" sz="2400" smtClean="0"/>
              <a:t>码不仅信息容量大、可靠性高、成本低，还可表示汉字及图像等多种文字信息、其保密防伪性强而且使用非常方便。因此，很快就在日韩地区得到迅速普及，发展到后来，欧美国家也开始大量使用。</a:t>
            </a:r>
          </a:p>
          <a:p>
            <a:endParaRPr lang="zh-CN" altLang="en-US" sz="2400" smtClean="0"/>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4149725"/>
            <a:ext cx="4221162" cy="221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zh-CN" smtClean="0"/>
              <a:t>QR</a:t>
            </a:r>
            <a:r>
              <a:rPr lang="zh-CN" altLang="en-US" smtClean="0"/>
              <a:t>二维码</a:t>
            </a:r>
          </a:p>
        </p:txBody>
      </p:sp>
      <p:sp>
        <p:nvSpPr>
          <p:cNvPr id="37891" name="Rectangle 3"/>
          <p:cNvSpPr>
            <a:spLocks noGrp="1" noChangeArrowheads="1"/>
          </p:cNvSpPr>
          <p:nvPr>
            <p:ph type="body" idx="1"/>
          </p:nvPr>
        </p:nvSpPr>
        <p:spPr/>
        <p:txBody>
          <a:bodyPr/>
          <a:lstStyle/>
          <a:p>
            <a:endParaRPr lang="zh-CN" altLang="en-US" smtClean="0"/>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84313"/>
            <a:ext cx="8424862"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zh-CN" altLang="en-US" smtClean="0"/>
              <a:t>二维条形码的识别</a:t>
            </a:r>
          </a:p>
        </p:txBody>
      </p:sp>
      <p:sp>
        <p:nvSpPr>
          <p:cNvPr id="38915" name="Rectangle 3"/>
          <p:cNvSpPr>
            <a:spLocks noGrp="1" noChangeArrowheads="1"/>
          </p:cNvSpPr>
          <p:nvPr>
            <p:ph type="body" idx="1"/>
          </p:nvPr>
        </p:nvSpPr>
        <p:spPr/>
        <p:txBody>
          <a:bodyPr/>
          <a:lstStyle/>
          <a:p>
            <a:r>
              <a:rPr lang="zh-CN" altLang="en-US" smtClean="0"/>
              <a:t>二维条形码的识别有两种方法：</a:t>
            </a:r>
          </a:p>
          <a:p>
            <a:pPr lvl="1"/>
            <a:r>
              <a:rPr lang="en-US" altLang="zh-CN" smtClean="0"/>
              <a:t>(1) </a:t>
            </a:r>
            <a:r>
              <a:rPr lang="zh-CN" altLang="en-US" smtClean="0"/>
              <a:t>透过线型扫描器逐层扫描进行解码，</a:t>
            </a:r>
          </a:p>
          <a:p>
            <a:pPr lvl="1"/>
            <a:r>
              <a:rPr lang="en-US" altLang="zh-CN" smtClean="0"/>
              <a:t>(2) </a:t>
            </a:r>
            <a:r>
              <a:rPr lang="zh-CN" altLang="en-US" smtClean="0"/>
              <a:t>透过照相和图像处理对二维条形码进行解码。</a:t>
            </a:r>
          </a:p>
          <a:p>
            <a:r>
              <a:rPr lang="zh-CN" altLang="en-US" smtClean="0"/>
              <a:t>对于堆叠式二维条形码，可以采用上述两种方法识读，但对绝大多数的矩阵式二维条形码则必须用照相方法识读，例如使用面型</a:t>
            </a:r>
            <a:r>
              <a:rPr lang="en-US" altLang="zh-CN" smtClean="0"/>
              <a:t>CCD</a:t>
            </a:r>
            <a:r>
              <a:rPr lang="zh-CN" altLang="en-US" smtClean="0"/>
              <a:t>扫描器</a:t>
            </a:r>
          </a:p>
        </p:txBody>
      </p:sp>
    </p:spTree>
  </p:cSld>
  <p:clrMapOvr>
    <a:masterClrMapping/>
  </p:clrMapOvr>
  <p:transition spd="med">
    <p:diamon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zh-CN" altLang="en-US" smtClean="0"/>
          </a:p>
        </p:txBody>
      </p:sp>
      <p:sp>
        <p:nvSpPr>
          <p:cNvPr id="39939" name="Rectangle 3"/>
          <p:cNvSpPr>
            <a:spLocks noGrp="1" noChangeArrowheads="1"/>
          </p:cNvSpPr>
          <p:nvPr>
            <p:ph type="body" idx="1"/>
          </p:nvPr>
        </p:nvSpPr>
        <p:spPr/>
        <p:txBody>
          <a:bodyPr/>
          <a:lstStyle/>
          <a:p>
            <a:endParaRPr lang="zh-CN" altLang="en-US" smtClean="0"/>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549275"/>
            <a:ext cx="7775575" cy="581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8F847241-A780-4071-9E89-D91C31A9449F}" type="slidenum">
              <a:rPr lang="en-US" sz="1400" b="1">
                <a:solidFill>
                  <a:srgbClr val="FF3300"/>
                </a:solidFill>
                <a:effectLst>
                  <a:outerShdw blurRad="38100" dist="38100" dir="2700000" algn="tl">
                    <a:srgbClr val="C0C0C0"/>
                  </a:outerShdw>
                </a:effectLst>
              </a:rPr>
              <a:pPr algn="r">
                <a:defRPr/>
              </a:pPr>
              <a:t>29</a:t>
            </a:fld>
            <a:endParaRPr lang="en-US" sz="1400" b="1">
              <a:solidFill>
                <a:srgbClr val="FF3300"/>
              </a:solidFill>
              <a:effectLst>
                <a:outerShdw blurRad="38100" dist="38100" dir="2700000" algn="tl">
                  <a:srgbClr val="C0C0C0"/>
                </a:outerShdw>
              </a:effectLst>
            </a:endParaRPr>
          </a:p>
        </p:txBody>
      </p:sp>
      <p:sp>
        <p:nvSpPr>
          <p:cNvPr id="40963" name="Rectangle 2"/>
          <p:cNvSpPr>
            <a:spLocks noGrp="1" noChangeArrowheads="1"/>
          </p:cNvSpPr>
          <p:nvPr>
            <p:ph type="title" idx="4294967295"/>
          </p:nvPr>
        </p:nvSpPr>
        <p:spPr/>
        <p:txBody>
          <a:bodyPr/>
          <a:lstStyle/>
          <a:p>
            <a:r>
              <a:rPr lang="en-US" altLang="zh-CN" smtClean="0"/>
              <a:t>4.1.3 </a:t>
            </a:r>
            <a:r>
              <a:rPr lang="zh-CN" altLang="en-US" smtClean="0"/>
              <a:t>三维条形码技术</a:t>
            </a:r>
          </a:p>
        </p:txBody>
      </p:sp>
      <p:sp>
        <p:nvSpPr>
          <p:cNvPr id="40964" name="Rectangle 3"/>
          <p:cNvSpPr>
            <a:spLocks noGrp="1" noChangeArrowheads="1"/>
          </p:cNvSpPr>
          <p:nvPr>
            <p:ph type="body" idx="4294967295"/>
          </p:nvPr>
        </p:nvSpPr>
        <p:spPr>
          <a:noFill/>
        </p:spPr>
        <p:txBody>
          <a:bodyPr/>
          <a:lstStyle/>
          <a:p>
            <a:r>
              <a:rPr lang="en-US" altLang="zh-CN" smtClean="0"/>
              <a:t>3D Barcode </a:t>
            </a:r>
            <a:r>
              <a:rPr lang="zh-CN" altLang="en-US" smtClean="0"/>
              <a:t>又叫三维条码、多维条码、万维条码，或者叫做数字信息全息图；叫做三维、多维、万维的原因是，相对二维条形码来说的，</a:t>
            </a:r>
            <a:r>
              <a:rPr lang="en-US" altLang="zh-CN" smtClean="0"/>
              <a:t>Ta</a:t>
            </a:r>
            <a:r>
              <a:rPr lang="zh-CN" altLang="en-US" smtClean="0"/>
              <a:t>能表示计算机中的所有信息。</a:t>
            </a:r>
          </a:p>
          <a:p>
            <a:r>
              <a:rPr lang="zh-CN" altLang="en-US" smtClean="0"/>
              <a:t>学生思考：</a:t>
            </a:r>
          </a:p>
          <a:p>
            <a:pPr lvl="1"/>
            <a:r>
              <a:rPr lang="zh-CN" altLang="en-US" smtClean="0"/>
              <a:t>如何设计一个一维码阅读程序？</a:t>
            </a:r>
          </a:p>
          <a:p>
            <a:pPr lvl="1"/>
            <a:r>
              <a:rPr lang="zh-CN" altLang="en-US" smtClean="0"/>
              <a:t>如何设计一个二维码阅读程序？ </a:t>
            </a:r>
          </a:p>
        </p:txBody>
      </p:sp>
    </p:spTree>
  </p:cSld>
  <p:clrMapOvr>
    <a:masterClrMapping/>
  </p:clrMapOvr>
  <p:transition spd="med">
    <p:diamon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C1F88FD5-DAB4-4ED0-A4BE-1FD61B88836F}" type="slidenum">
              <a:rPr lang="en-US" sz="1400" b="1">
                <a:solidFill>
                  <a:srgbClr val="FF3300"/>
                </a:solidFill>
                <a:effectLst>
                  <a:outerShdw blurRad="38100" dist="38100" dir="2700000" algn="tl">
                    <a:srgbClr val="C0C0C0"/>
                  </a:outerShdw>
                </a:effectLst>
              </a:rPr>
              <a:pPr algn="r">
                <a:defRPr/>
              </a:pPr>
              <a:t>3</a:t>
            </a:fld>
            <a:endParaRPr lang="en-US" sz="1400" b="1">
              <a:solidFill>
                <a:srgbClr val="FF3300"/>
              </a:solidFill>
              <a:effectLst>
                <a:outerShdw blurRad="38100" dist="38100" dir="2700000" algn="tl">
                  <a:srgbClr val="C0C0C0"/>
                </a:outerShdw>
              </a:effectLst>
            </a:endParaRPr>
          </a:p>
        </p:txBody>
      </p:sp>
      <p:sp>
        <p:nvSpPr>
          <p:cNvPr id="11267" name="Rectangle 2"/>
          <p:cNvSpPr>
            <a:spLocks noGrp="1" noChangeArrowheads="1"/>
          </p:cNvSpPr>
          <p:nvPr>
            <p:ph type="title" idx="4294967295"/>
          </p:nvPr>
        </p:nvSpPr>
        <p:spPr/>
        <p:txBody>
          <a:bodyPr/>
          <a:lstStyle/>
          <a:p>
            <a:r>
              <a:rPr lang="en-US" altLang="zh-CN" smtClean="0"/>
              <a:t>4.1 </a:t>
            </a:r>
            <a:r>
              <a:rPr lang="zh-CN" altLang="en-US" smtClean="0"/>
              <a:t>条形码技术</a:t>
            </a:r>
          </a:p>
        </p:txBody>
      </p:sp>
      <p:sp>
        <p:nvSpPr>
          <p:cNvPr id="11268" name="Rectangle 3"/>
          <p:cNvSpPr>
            <a:spLocks noGrp="1" noChangeArrowheads="1"/>
          </p:cNvSpPr>
          <p:nvPr>
            <p:ph type="body" idx="4294967295"/>
          </p:nvPr>
        </p:nvSpPr>
        <p:spPr>
          <a:noFill/>
        </p:spPr>
        <p:txBody>
          <a:bodyPr/>
          <a:lstStyle/>
          <a:p>
            <a:r>
              <a:rPr lang="zh-CN" altLang="en-US" smtClean="0"/>
              <a:t>条形码 </a:t>
            </a:r>
            <a:r>
              <a:rPr lang="en-US" altLang="zh-CN" smtClean="0"/>
              <a:t>(bar code</a:t>
            </a:r>
            <a:r>
              <a:rPr lang="zh-CN" altLang="en-US" smtClean="0"/>
              <a:t>，简称条码</a:t>
            </a:r>
            <a:r>
              <a:rPr lang="en-US" altLang="zh-CN" smtClean="0"/>
              <a:t>)</a:t>
            </a:r>
            <a:r>
              <a:rPr lang="zh-CN" altLang="en-US" smtClean="0"/>
              <a:t>技术是集条码理论、光电技术、计算机技术、通信技术、条码印制技术于一体的一种自动识别技术。 </a:t>
            </a:r>
          </a:p>
          <a:p>
            <a:endParaRPr lang="zh-CN" altLang="en-US" smtClean="0"/>
          </a:p>
        </p:txBody>
      </p:sp>
      <p:pic>
        <p:nvPicPr>
          <p:cNvPr id="11269"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998913"/>
            <a:ext cx="3960812"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1B7A185F-852A-46F1-B358-5EA3DC96818A}" type="slidenum">
              <a:rPr lang="en-US" sz="1400" b="1">
                <a:solidFill>
                  <a:srgbClr val="FF3300"/>
                </a:solidFill>
                <a:effectLst>
                  <a:outerShdw blurRad="38100" dist="38100" dir="2700000" algn="tl">
                    <a:srgbClr val="C0C0C0"/>
                  </a:outerShdw>
                </a:effectLst>
              </a:rPr>
              <a:pPr algn="r">
                <a:defRPr/>
              </a:pPr>
              <a:t>30</a:t>
            </a:fld>
            <a:endParaRPr lang="en-US" sz="1400" b="1">
              <a:solidFill>
                <a:srgbClr val="FF3300"/>
              </a:solidFill>
              <a:effectLst>
                <a:outerShdw blurRad="38100" dist="38100" dir="2700000" algn="tl">
                  <a:srgbClr val="C0C0C0"/>
                </a:outerShdw>
              </a:effectLst>
            </a:endParaRPr>
          </a:p>
        </p:txBody>
      </p:sp>
      <p:sp>
        <p:nvSpPr>
          <p:cNvPr id="41987" name="Rectangle 2"/>
          <p:cNvSpPr>
            <a:spLocks noGrp="1" noChangeArrowheads="1"/>
          </p:cNvSpPr>
          <p:nvPr>
            <p:ph type="title" idx="4294967295"/>
          </p:nvPr>
        </p:nvSpPr>
        <p:spPr/>
        <p:txBody>
          <a:bodyPr/>
          <a:lstStyle/>
          <a:p>
            <a:r>
              <a:rPr lang="en-US" altLang="zh-CN" smtClean="0"/>
              <a:t>4.2 RFID</a:t>
            </a:r>
            <a:r>
              <a:rPr lang="zh-CN" altLang="en-US" smtClean="0"/>
              <a:t>技术</a:t>
            </a:r>
          </a:p>
        </p:txBody>
      </p:sp>
      <p:sp>
        <p:nvSpPr>
          <p:cNvPr id="41988" name="Rectangle 3"/>
          <p:cNvSpPr>
            <a:spLocks noGrp="1" noChangeArrowheads="1"/>
          </p:cNvSpPr>
          <p:nvPr>
            <p:ph type="body" idx="4294967295"/>
          </p:nvPr>
        </p:nvSpPr>
        <p:spPr>
          <a:noFill/>
        </p:spPr>
        <p:txBody>
          <a:bodyPr/>
          <a:lstStyle/>
          <a:p>
            <a:r>
              <a:rPr lang="en-US" altLang="zh-CN" smtClean="0"/>
              <a:t>RFID</a:t>
            </a:r>
            <a:r>
              <a:rPr lang="zh-CN" altLang="en-US" smtClean="0"/>
              <a:t>技术是一种非接触式全自动识别技术，早在</a:t>
            </a:r>
            <a:r>
              <a:rPr lang="en-US" altLang="zh-CN" smtClean="0"/>
              <a:t>20</a:t>
            </a:r>
            <a:r>
              <a:rPr lang="zh-CN" altLang="en-US" smtClean="0"/>
              <a:t>世纪</a:t>
            </a:r>
            <a:r>
              <a:rPr lang="en-US" altLang="zh-CN" smtClean="0"/>
              <a:t>30</a:t>
            </a:r>
            <a:r>
              <a:rPr lang="zh-CN" altLang="en-US" smtClean="0"/>
              <a:t>年代，美军就将该技术应用于飞机的敌我识别。 </a:t>
            </a:r>
          </a:p>
          <a:p>
            <a:r>
              <a:rPr lang="zh-CN" altLang="en-US" smtClean="0"/>
              <a:t>由于 </a:t>
            </a:r>
            <a:r>
              <a:rPr lang="en-US" altLang="zh-CN" smtClean="0"/>
              <a:t>RFID</a:t>
            </a:r>
            <a:r>
              <a:rPr lang="zh-CN" altLang="en-US" smtClean="0"/>
              <a:t>承载的是电子式信息，其数据内容可由密码保护，使其内容不易被伪造及变造。 </a:t>
            </a:r>
          </a:p>
        </p:txBody>
      </p:sp>
    </p:spTree>
  </p:cSld>
  <p:clrMapOvr>
    <a:masterClrMapping/>
  </p:clrMapOvr>
  <p:transition spd="med">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934F72CB-9595-4E21-A293-BF1DD6895D60}" type="slidenum">
              <a:rPr lang="en-US" sz="1400" b="1">
                <a:solidFill>
                  <a:srgbClr val="FF3300"/>
                </a:solidFill>
                <a:effectLst>
                  <a:outerShdw blurRad="38100" dist="38100" dir="2700000" algn="tl">
                    <a:srgbClr val="C0C0C0"/>
                  </a:outerShdw>
                </a:effectLst>
              </a:rPr>
              <a:pPr algn="r">
                <a:defRPr/>
              </a:pPr>
              <a:t>31</a:t>
            </a:fld>
            <a:endParaRPr lang="en-US" sz="1400" b="1">
              <a:solidFill>
                <a:srgbClr val="FF3300"/>
              </a:solidFill>
              <a:effectLst>
                <a:outerShdw blurRad="38100" dist="38100" dir="2700000" algn="tl">
                  <a:srgbClr val="C0C0C0"/>
                </a:outerShdw>
              </a:effectLst>
            </a:endParaRPr>
          </a:p>
        </p:txBody>
      </p:sp>
      <p:sp>
        <p:nvSpPr>
          <p:cNvPr id="43011" name="Rectangle 2"/>
          <p:cNvSpPr>
            <a:spLocks noGrp="1" noChangeArrowheads="1"/>
          </p:cNvSpPr>
          <p:nvPr>
            <p:ph type="title" idx="4294967295"/>
          </p:nvPr>
        </p:nvSpPr>
        <p:spPr/>
        <p:txBody>
          <a:bodyPr/>
          <a:lstStyle/>
          <a:p>
            <a:r>
              <a:rPr lang="en-US" altLang="zh-CN" smtClean="0"/>
              <a:t>RFID</a:t>
            </a:r>
            <a:r>
              <a:rPr lang="zh-CN" altLang="en-US" smtClean="0"/>
              <a:t>系统的组成及工作原理 </a:t>
            </a:r>
          </a:p>
        </p:txBody>
      </p:sp>
      <p:pic>
        <p:nvPicPr>
          <p:cNvPr id="43012" name="Picture 4" descr="新建 Microsoft Visio 绘图"/>
          <p:cNvPicPr>
            <a:picLocks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539750" y="1268413"/>
            <a:ext cx="5543550" cy="3113087"/>
          </a:xfrm>
          <a:noFill/>
        </p:spPr>
      </p:pic>
      <p:pic>
        <p:nvPicPr>
          <p:cNvPr id="43013" name="Picture 5" descr="新建 Microsoft Visio 绘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4437063"/>
            <a:ext cx="6264275"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C55948E9-05B8-4089-A3B6-295EF9FA6321}" type="slidenum">
              <a:rPr lang="en-US" sz="1400" b="1">
                <a:solidFill>
                  <a:srgbClr val="FF3300"/>
                </a:solidFill>
                <a:effectLst>
                  <a:outerShdw blurRad="38100" dist="38100" dir="2700000" algn="tl">
                    <a:srgbClr val="C0C0C0"/>
                  </a:outerShdw>
                </a:effectLst>
              </a:rPr>
              <a:pPr algn="r">
                <a:defRPr/>
              </a:pPr>
              <a:t>32</a:t>
            </a:fld>
            <a:endParaRPr lang="en-US" sz="1400" b="1">
              <a:solidFill>
                <a:srgbClr val="FF3300"/>
              </a:solidFill>
              <a:effectLst>
                <a:outerShdw blurRad="38100" dist="38100" dir="2700000" algn="tl">
                  <a:srgbClr val="C0C0C0"/>
                </a:outerShdw>
              </a:effectLst>
            </a:endParaRPr>
          </a:p>
        </p:txBody>
      </p:sp>
      <p:sp>
        <p:nvSpPr>
          <p:cNvPr id="44035" name="Rectangle 2"/>
          <p:cNvSpPr>
            <a:spLocks noGrp="1" noChangeArrowheads="1"/>
          </p:cNvSpPr>
          <p:nvPr>
            <p:ph type="title" idx="4294967295"/>
          </p:nvPr>
        </p:nvSpPr>
        <p:spPr/>
        <p:txBody>
          <a:bodyPr/>
          <a:lstStyle/>
          <a:p>
            <a:r>
              <a:rPr lang="en-US" altLang="zh-CN" smtClean="0"/>
              <a:t>4.2.2 RFID</a:t>
            </a:r>
            <a:r>
              <a:rPr lang="zh-CN" altLang="en-US" smtClean="0"/>
              <a:t>核心技术</a:t>
            </a:r>
          </a:p>
        </p:txBody>
      </p:sp>
      <p:sp>
        <p:nvSpPr>
          <p:cNvPr id="44036" name="Rectangle 3"/>
          <p:cNvSpPr>
            <a:spLocks noGrp="1" noChangeArrowheads="1"/>
          </p:cNvSpPr>
          <p:nvPr>
            <p:ph type="body" idx="4294967295"/>
          </p:nvPr>
        </p:nvSpPr>
        <p:spPr>
          <a:noFill/>
        </p:spPr>
        <p:txBody>
          <a:bodyPr/>
          <a:lstStyle/>
          <a:p>
            <a:r>
              <a:rPr lang="en-US" altLang="zh-CN" smtClean="0"/>
              <a:t>RFID</a:t>
            </a:r>
            <a:r>
              <a:rPr lang="zh-CN" altLang="en-US" smtClean="0"/>
              <a:t>技术利用感应、无线电波或微波能量进行非接触双向通信，以达到识别及数据交换的目的，其关键设备和核心技术包括标签、读写器、天线以及</a:t>
            </a:r>
            <a:r>
              <a:rPr lang="en-US" altLang="zh-CN" smtClean="0"/>
              <a:t>RFID</a:t>
            </a:r>
            <a:r>
              <a:rPr lang="zh-CN" altLang="en-US" smtClean="0"/>
              <a:t>中间件四部分。</a:t>
            </a:r>
          </a:p>
          <a:p>
            <a:r>
              <a:rPr lang="zh-CN" altLang="en-US" smtClean="0"/>
              <a:t>标签的工作频率是其重要特点之一，标签的工作频率决定着</a:t>
            </a:r>
            <a:r>
              <a:rPr lang="en-US" altLang="zh-CN" smtClean="0"/>
              <a:t>RFID</a:t>
            </a:r>
            <a:r>
              <a:rPr lang="zh-CN" altLang="en-US" smtClean="0"/>
              <a:t>系统的工作原理、识别距离。典型的工作频率有：</a:t>
            </a:r>
            <a:r>
              <a:rPr lang="en-US" altLang="zh-CN" smtClean="0"/>
              <a:t>125kHz</a:t>
            </a:r>
            <a:r>
              <a:rPr lang="zh-CN" altLang="en-US" smtClean="0"/>
              <a:t>、</a:t>
            </a:r>
            <a:r>
              <a:rPr lang="en-US" altLang="zh-CN" smtClean="0"/>
              <a:t>134kHz</a:t>
            </a:r>
            <a:r>
              <a:rPr lang="zh-CN" altLang="en-US" smtClean="0"/>
              <a:t>、</a:t>
            </a:r>
            <a:r>
              <a:rPr lang="en-US" altLang="zh-CN" smtClean="0"/>
              <a:t>13.56MHz</a:t>
            </a:r>
            <a:r>
              <a:rPr lang="zh-CN" altLang="en-US" smtClean="0"/>
              <a:t>、</a:t>
            </a:r>
            <a:r>
              <a:rPr lang="en-US" altLang="zh-CN" smtClean="0"/>
              <a:t>27.12MHz</a:t>
            </a:r>
            <a:r>
              <a:rPr lang="zh-CN" altLang="en-US" smtClean="0"/>
              <a:t>、</a:t>
            </a:r>
            <a:r>
              <a:rPr lang="en-US" altLang="zh-CN" smtClean="0"/>
              <a:t>433MHz</a:t>
            </a:r>
            <a:r>
              <a:rPr lang="zh-CN" altLang="en-US" smtClean="0"/>
              <a:t>、</a:t>
            </a:r>
            <a:r>
              <a:rPr lang="en-US" altLang="zh-CN" smtClean="0"/>
              <a:t>900MHz</a:t>
            </a:r>
            <a:r>
              <a:rPr lang="zh-CN" altLang="en-US" smtClean="0"/>
              <a:t>、</a:t>
            </a:r>
            <a:r>
              <a:rPr lang="en-US" altLang="zh-CN" smtClean="0"/>
              <a:t>2.45GHz</a:t>
            </a:r>
            <a:r>
              <a:rPr lang="zh-CN" altLang="en-US" smtClean="0"/>
              <a:t>、</a:t>
            </a:r>
            <a:r>
              <a:rPr lang="en-US" altLang="zh-CN" smtClean="0"/>
              <a:t>5.8GHz</a:t>
            </a:r>
            <a:r>
              <a:rPr lang="zh-CN" altLang="en-US" smtClean="0"/>
              <a:t>等。</a:t>
            </a:r>
          </a:p>
        </p:txBody>
      </p:sp>
    </p:spTree>
  </p:cSld>
  <p:clrMapOvr>
    <a:masterClrMapping/>
  </p:clrMapOvr>
  <p:transition spd="med">
    <p:diamon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8C5DE0AF-2C2A-4D0C-90A3-D793283B28AC}" type="slidenum">
              <a:rPr lang="en-US" sz="1400" b="1">
                <a:solidFill>
                  <a:srgbClr val="FF3300"/>
                </a:solidFill>
                <a:effectLst>
                  <a:outerShdw blurRad="38100" dist="38100" dir="2700000" algn="tl">
                    <a:srgbClr val="C0C0C0"/>
                  </a:outerShdw>
                </a:effectLst>
              </a:rPr>
              <a:pPr algn="r">
                <a:defRPr/>
              </a:pPr>
              <a:t>33</a:t>
            </a:fld>
            <a:endParaRPr lang="en-US" sz="1400" b="1">
              <a:solidFill>
                <a:srgbClr val="FF3300"/>
              </a:solidFill>
              <a:effectLst>
                <a:outerShdw blurRad="38100" dist="38100" dir="2700000" algn="tl">
                  <a:srgbClr val="C0C0C0"/>
                </a:outerShdw>
              </a:effectLst>
            </a:endParaRPr>
          </a:p>
        </p:txBody>
      </p:sp>
      <p:pic>
        <p:nvPicPr>
          <p:cNvPr id="450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367213"/>
            <a:ext cx="4176713"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Grp="1" noChangeArrowheads="1"/>
          </p:cNvSpPr>
          <p:nvPr>
            <p:ph type="title" idx="4294967295"/>
          </p:nvPr>
        </p:nvSpPr>
        <p:spPr/>
        <p:txBody>
          <a:bodyPr/>
          <a:lstStyle/>
          <a:p>
            <a:endParaRPr lang="zh-CN" altLang="zh-CN" smtClean="0"/>
          </a:p>
        </p:txBody>
      </p:sp>
      <p:sp>
        <p:nvSpPr>
          <p:cNvPr id="45061" name="Rectangle 3"/>
          <p:cNvSpPr>
            <a:spLocks noGrp="1" noChangeArrowheads="1"/>
          </p:cNvSpPr>
          <p:nvPr>
            <p:ph type="body" idx="4294967295"/>
          </p:nvPr>
        </p:nvSpPr>
        <p:spPr>
          <a:xfrm>
            <a:off x="381000" y="1412875"/>
            <a:ext cx="8458200" cy="3384550"/>
          </a:xfrm>
          <a:noFill/>
        </p:spPr>
        <p:txBody>
          <a:bodyPr/>
          <a:lstStyle/>
          <a:p>
            <a:pPr>
              <a:lnSpc>
                <a:spcPct val="90000"/>
              </a:lnSpc>
            </a:pPr>
            <a:r>
              <a:rPr lang="zh-CN" altLang="en-US" sz="2400" smtClean="0"/>
              <a:t>低频电子标签（图</a:t>
            </a:r>
            <a:r>
              <a:rPr lang="en-US" altLang="zh-CN" sz="2400" smtClean="0"/>
              <a:t>4-11</a:t>
            </a:r>
            <a:r>
              <a:rPr lang="zh-CN" altLang="en-US" sz="2400" smtClean="0"/>
              <a:t>）的典型工作频率有：</a:t>
            </a:r>
            <a:r>
              <a:rPr lang="en-US" altLang="zh-CN" sz="2400" smtClean="0"/>
              <a:t>125kHz</a:t>
            </a:r>
            <a:r>
              <a:rPr lang="zh-CN" altLang="en-US" sz="2400" smtClean="0"/>
              <a:t>、</a:t>
            </a:r>
            <a:r>
              <a:rPr lang="en-US" altLang="zh-CN" sz="2400" smtClean="0"/>
              <a:t>134kHz</a:t>
            </a:r>
            <a:r>
              <a:rPr lang="zh-CN" altLang="en-US" sz="2400" smtClean="0"/>
              <a:t>。一般为无源标签，其工作原理主要是通过电感耦合方式与阅读器进行通信，阅读距离一般小于</a:t>
            </a:r>
            <a:r>
              <a:rPr lang="en-US" altLang="zh-CN" sz="2400" smtClean="0"/>
              <a:t>1m </a:t>
            </a:r>
            <a:r>
              <a:rPr lang="zh-CN" altLang="en-US" sz="2400" smtClean="0"/>
              <a:t>。</a:t>
            </a:r>
          </a:p>
          <a:p>
            <a:pPr>
              <a:lnSpc>
                <a:spcPct val="90000"/>
              </a:lnSpc>
            </a:pPr>
            <a:r>
              <a:rPr lang="zh-CN" altLang="en-US" sz="2400" smtClean="0"/>
              <a:t>低频标签的典型应用有动物识别、容器识别、工具识别和电子防盗锁等。与低频标签相关的国际标准有：</a:t>
            </a:r>
            <a:r>
              <a:rPr lang="en-US" altLang="zh-CN" sz="2400" smtClean="0"/>
              <a:t>ISO 11784/11785</a:t>
            </a:r>
            <a:r>
              <a:rPr lang="zh-CN" altLang="en-US" sz="2400" smtClean="0"/>
              <a:t>、</a:t>
            </a:r>
            <a:r>
              <a:rPr lang="en-US" altLang="zh-CN" sz="2400" smtClean="0"/>
              <a:t>ISO 18000-2</a:t>
            </a:r>
            <a:r>
              <a:rPr lang="zh-CN" altLang="en-US" sz="2400" smtClean="0"/>
              <a:t>。低频标签的芯片一般采用</a:t>
            </a:r>
            <a:r>
              <a:rPr lang="en-US" altLang="zh-CN" sz="2400" smtClean="0"/>
              <a:t>CMOS</a:t>
            </a:r>
            <a:r>
              <a:rPr lang="zh-CN" altLang="en-US" sz="2400" smtClean="0"/>
              <a:t>工艺，具有省电、廉价的特点，工作频率段不受无线电频率管制约束，可以穿透水、有机物和木材等，适合近距离、低速、数据量较少的应用场景。</a:t>
            </a:r>
          </a:p>
        </p:txBody>
      </p:sp>
    </p:spTree>
  </p:cSld>
  <p:clrMapOvr>
    <a:masterClrMapping/>
  </p:clrMapOvr>
  <p:transition spd="med">
    <p:diamon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3583BCB1-3262-439E-B8A5-0C11F21A366A}" type="slidenum">
              <a:rPr lang="en-US" sz="1400" b="1">
                <a:solidFill>
                  <a:srgbClr val="FF3300"/>
                </a:solidFill>
                <a:effectLst>
                  <a:outerShdw blurRad="38100" dist="38100" dir="2700000" algn="tl">
                    <a:srgbClr val="C0C0C0"/>
                  </a:outerShdw>
                </a:effectLst>
              </a:rPr>
              <a:pPr algn="r">
                <a:defRPr/>
              </a:pPr>
              <a:t>34</a:t>
            </a:fld>
            <a:endParaRPr lang="en-US" sz="1400" b="1">
              <a:solidFill>
                <a:srgbClr val="FF3300"/>
              </a:solidFill>
              <a:effectLst>
                <a:outerShdw blurRad="38100" dist="38100" dir="2700000" algn="tl">
                  <a:srgbClr val="C0C0C0"/>
                </a:outerShdw>
              </a:effectLst>
            </a:endParaRPr>
          </a:p>
        </p:txBody>
      </p:sp>
      <p:sp>
        <p:nvSpPr>
          <p:cNvPr id="46083" name="Rectangle 2"/>
          <p:cNvSpPr>
            <a:spLocks noGrp="1" noChangeArrowheads="1"/>
          </p:cNvSpPr>
          <p:nvPr>
            <p:ph type="title" idx="4294967295"/>
          </p:nvPr>
        </p:nvSpPr>
        <p:spPr/>
        <p:txBody>
          <a:bodyPr/>
          <a:lstStyle/>
          <a:p>
            <a:endParaRPr lang="zh-CN" altLang="zh-CN" smtClean="0"/>
          </a:p>
        </p:txBody>
      </p:sp>
      <p:sp>
        <p:nvSpPr>
          <p:cNvPr id="46084" name="Rectangle 3"/>
          <p:cNvSpPr>
            <a:spLocks noGrp="1" noChangeArrowheads="1"/>
          </p:cNvSpPr>
          <p:nvPr>
            <p:ph type="body" idx="4294967295"/>
          </p:nvPr>
        </p:nvSpPr>
        <p:spPr>
          <a:xfrm>
            <a:off x="381000" y="1412875"/>
            <a:ext cx="8458200" cy="2016125"/>
          </a:xfrm>
          <a:noFill/>
        </p:spPr>
        <p:txBody>
          <a:bodyPr/>
          <a:lstStyle/>
          <a:p>
            <a:pPr>
              <a:lnSpc>
                <a:spcPct val="100000"/>
              </a:lnSpc>
            </a:pPr>
            <a:r>
              <a:rPr lang="zh-CN" altLang="en-US" sz="2400" smtClean="0"/>
              <a:t>中高频电子标签（图</a:t>
            </a:r>
            <a:r>
              <a:rPr lang="en-US" altLang="zh-CN" sz="2400" smtClean="0"/>
              <a:t>4-12</a:t>
            </a:r>
            <a:r>
              <a:rPr lang="zh-CN" altLang="en-US" sz="2400" smtClean="0"/>
              <a:t>）的典型工作频率有：</a:t>
            </a:r>
            <a:r>
              <a:rPr lang="en-US" altLang="zh-CN" sz="2400" smtClean="0"/>
              <a:t>13.56MHz</a:t>
            </a:r>
            <a:r>
              <a:rPr lang="zh-CN" altLang="en-US" sz="2400" smtClean="0"/>
              <a:t>，其工作方式同低频标签一样，也通过电感耦合方式进行。高频标签一般做成卡状，用于电子车票、电子身份证等。相关的国际标准有：</a:t>
            </a:r>
            <a:r>
              <a:rPr lang="en-US" altLang="zh-CN" sz="2400" smtClean="0"/>
              <a:t>ISO 14443</a:t>
            </a:r>
            <a:r>
              <a:rPr lang="zh-CN" altLang="en-US" sz="2400" smtClean="0"/>
              <a:t>、</a:t>
            </a:r>
            <a:r>
              <a:rPr lang="en-US" altLang="zh-CN" sz="2400" smtClean="0"/>
              <a:t>ISO 15693</a:t>
            </a:r>
            <a:r>
              <a:rPr lang="zh-CN" altLang="en-US" sz="2400" smtClean="0"/>
              <a:t>、</a:t>
            </a:r>
            <a:r>
              <a:rPr lang="en-US" altLang="zh-CN" sz="2400" smtClean="0"/>
              <a:t>ISO 18000-3</a:t>
            </a:r>
            <a:r>
              <a:rPr lang="zh-CN" altLang="en-US" sz="2400" smtClean="0"/>
              <a:t>等，适用于较高的数据传输率。</a:t>
            </a:r>
          </a:p>
          <a:p>
            <a:pPr>
              <a:lnSpc>
                <a:spcPct val="100000"/>
              </a:lnSpc>
            </a:pPr>
            <a:endParaRPr lang="zh-CN" altLang="en-US" sz="2400" smtClean="0"/>
          </a:p>
          <a:p>
            <a:pPr>
              <a:lnSpc>
                <a:spcPct val="100000"/>
              </a:lnSpc>
            </a:pPr>
            <a:endParaRPr lang="zh-CN" altLang="en-US" sz="2400" smtClean="0"/>
          </a:p>
        </p:txBody>
      </p:sp>
      <p:pic>
        <p:nvPicPr>
          <p:cNvPr id="460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3500438"/>
            <a:ext cx="4895850"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96F7DB75-B10F-4B01-A5DA-5B0C2A88B386}" type="slidenum">
              <a:rPr lang="en-US" sz="1400" b="1">
                <a:solidFill>
                  <a:srgbClr val="FF3300"/>
                </a:solidFill>
                <a:effectLst>
                  <a:outerShdw blurRad="38100" dist="38100" dir="2700000" algn="tl">
                    <a:srgbClr val="C0C0C0"/>
                  </a:outerShdw>
                </a:effectLst>
              </a:rPr>
              <a:pPr algn="r">
                <a:defRPr/>
              </a:pPr>
              <a:t>35</a:t>
            </a:fld>
            <a:endParaRPr lang="en-US" sz="1400" b="1">
              <a:solidFill>
                <a:srgbClr val="FF3300"/>
              </a:solidFill>
              <a:effectLst>
                <a:outerShdw blurRad="38100" dist="38100" dir="2700000" algn="tl">
                  <a:srgbClr val="C0C0C0"/>
                </a:outerShdw>
              </a:effectLst>
            </a:endParaRPr>
          </a:p>
        </p:txBody>
      </p:sp>
      <p:sp>
        <p:nvSpPr>
          <p:cNvPr id="47107" name="Rectangle 2"/>
          <p:cNvSpPr>
            <a:spLocks noGrp="1" noChangeArrowheads="1"/>
          </p:cNvSpPr>
          <p:nvPr>
            <p:ph type="title" idx="4294967295"/>
          </p:nvPr>
        </p:nvSpPr>
        <p:spPr/>
        <p:txBody>
          <a:bodyPr/>
          <a:lstStyle/>
          <a:p>
            <a:r>
              <a:rPr lang="zh-CN" altLang="en-US" smtClean="0"/>
              <a:t> </a:t>
            </a:r>
            <a:r>
              <a:rPr lang="en-US" altLang="zh-CN" b="0" smtClean="0"/>
              <a:t>RFID</a:t>
            </a:r>
            <a:r>
              <a:rPr lang="zh-CN" altLang="en-US" b="0" smtClean="0"/>
              <a:t>阅读器</a:t>
            </a:r>
          </a:p>
        </p:txBody>
      </p:sp>
      <p:sp>
        <p:nvSpPr>
          <p:cNvPr id="47108" name="Rectangle 3"/>
          <p:cNvSpPr>
            <a:spLocks noGrp="1" noChangeArrowheads="1"/>
          </p:cNvSpPr>
          <p:nvPr>
            <p:ph type="body" idx="4294967295"/>
          </p:nvPr>
        </p:nvSpPr>
        <p:spPr>
          <a:xfrm>
            <a:off x="395288" y="1412875"/>
            <a:ext cx="8458200" cy="2447925"/>
          </a:xfrm>
          <a:noFill/>
        </p:spPr>
        <p:txBody>
          <a:bodyPr/>
          <a:lstStyle/>
          <a:p>
            <a:pPr>
              <a:lnSpc>
                <a:spcPct val="100000"/>
              </a:lnSpc>
            </a:pPr>
            <a:r>
              <a:rPr lang="zh-CN" altLang="en-US" smtClean="0"/>
              <a:t>读写器是</a:t>
            </a:r>
            <a:r>
              <a:rPr lang="en-US" altLang="zh-CN" smtClean="0"/>
              <a:t>RFID</a:t>
            </a:r>
            <a:r>
              <a:rPr lang="zh-CN" altLang="en-US" smtClean="0"/>
              <a:t>系统的重要组成部分，也是标签与后台系统的接口 </a:t>
            </a:r>
          </a:p>
          <a:p>
            <a:pPr>
              <a:lnSpc>
                <a:spcPct val="100000"/>
              </a:lnSpc>
            </a:pPr>
            <a:r>
              <a:rPr lang="zh-CN" altLang="en-US" smtClean="0"/>
              <a:t>读写器利用天线在周围形成电磁场，被动标签从电磁场中接收能量然后将信号发送给读写器，读写器获得标签的产品代码 </a:t>
            </a:r>
          </a:p>
        </p:txBody>
      </p:sp>
      <p:pic>
        <p:nvPicPr>
          <p:cNvPr id="47109"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789363"/>
            <a:ext cx="475297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CBDFA451-11B1-433D-BBF3-5747C11636B6}" type="slidenum">
              <a:rPr lang="en-US" sz="1400" b="1">
                <a:solidFill>
                  <a:srgbClr val="FF3300"/>
                </a:solidFill>
                <a:effectLst>
                  <a:outerShdw blurRad="38100" dist="38100" dir="2700000" algn="tl">
                    <a:srgbClr val="C0C0C0"/>
                  </a:outerShdw>
                </a:effectLst>
              </a:rPr>
              <a:pPr algn="r">
                <a:defRPr/>
              </a:pPr>
              <a:t>36</a:t>
            </a:fld>
            <a:endParaRPr lang="en-US" sz="1400" b="1">
              <a:solidFill>
                <a:srgbClr val="FF3300"/>
              </a:solidFill>
              <a:effectLst>
                <a:outerShdw blurRad="38100" dist="38100" dir="2700000" algn="tl">
                  <a:srgbClr val="C0C0C0"/>
                </a:outerShdw>
              </a:effectLst>
            </a:endParaRPr>
          </a:p>
        </p:txBody>
      </p:sp>
      <p:sp>
        <p:nvSpPr>
          <p:cNvPr id="49155" name="Rectangle 2"/>
          <p:cNvSpPr>
            <a:spLocks noGrp="1" noChangeArrowheads="1"/>
          </p:cNvSpPr>
          <p:nvPr>
            <p:ph type="title" idx="4294967295"/>
          </p:nvPr>
        </p:nvSpPr>
        <p:spPr/>
        <p:txBody>
          <a:bodyPr/>
          <a:lstStyle/>
          <a:p>
            <a:r>
              <a:rPr lang="en-US" altLang="zh-CN" smtClean="0"/>
              <a:t>RFID</a:t>
            </a:r>
            <a:r>
              <a:rPr lang="zh-CN" altLang="en-US" smtClean="0"/>
              <a:t>读写器模拟部分的发送与接收</a:t>
            </a:r>
          </a:p>
        </p:txBody>
      </p:sp>
      <p:sp>
        <p:nvSpPr>
          <p:cNvPr id="49156" name="Rectangle 3"/>
          <p:cNvSpPr>
            <a:spLocks noGrp="1" noChangeArrowheads="1"/>
          </p:cNvSpPr>
          <p:nvPr>
            <p:ph type="body" idx="4294967295"/>
          </p:nvPr>
        </p:nvSpPr>
        <p:spPr/>
        <p:txBody>
          <a:bodyPr/>
          <a:lstStyle/>
          <a:p>
            <a:endParaRPr lang="zh-CN" altLang="zh-CN" smtClean="0"/>
          </a:p>
        </p:txBody>
      </p:sp>
      <p:pic>
        <p:nvPicPr>
          <p:cNvPr id="49157"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773238"/>
            <a:ext cx="8424862"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38069EF7-B731-484C-AEAF-AD4CD4258A78}" type="slidenum">
              <a:rPr lang="en-US" sz="1400" b="1">
                <a:solidFill>
                  <a:srgbClr val="FF3300"/>
                </a:solidFill>
                <a:effectLst>
                  <a:outerShdw blurRad="38100" dist="38100" dir="2700000" algn="tl">
                    <a:srgbClr val="C0C0C0"/>
                  </a:outerShdw>
                </a:effectLst>
              </a:rPr>
              <a:pPr algn="r">
                <a:defRPr/>
              </a:pPr>
              <a:t>37</a:t>
            </a:fld>
            <a:endParaRPr lang="en-US" sz="1400" b="1">
              <a:solidFill>
                <a:srgbClr val="FF3300"/>
              </a:solidFill>
              <a:effectLst>
                <a:outerShdw blurRad="38100" dist="38100" dir="2700000" algn="tl">
                  <a:srgbClr val="C0C0C0"/>
                </a:outerShdw>
              </a:effectLst>
            </a:endParaRPr>
          </a:p>
        </p:txBody>
      </p:sp>
      <p:sp>
        <p:nvSpPr>
          <p:cNvPr id="50179" name="Rectangle 2"/>
          <p:cNvSpPr>
            <a:spLocks noGrp="1" noChangeArrowheads="1"/>
          </p:cNvSpPr>
          <p:nvPr>
            <p:ph type="title" idx="4294967295"/>
          </p:nvPr>
        </p:nvSpPr>
        <p:spPr/>
        <p:txBody>
          <a:bodyPr/>
          <a:lstStyle/>
          <a:p>
            <a:r>
              <a:rPr lang="en-US" altLang="zh-CN" smtClean="0"/>
              <a:t>RFID</a:t>
            </a:r>
            <a:r>
              <a:rPr lang="zh-CN" altLang="en-US" smtClean="0"/>
              <a:t>天线</a:t>
            </a:r>
          </a:p>
        </p:txBody>
      </p:sp>
      <p:sp>
        <p:nvSpPr>
          <p:cNvPr id="50180" name="Rectangle 3"/>
          <p:cNvSpPr>
            <a:spLocks noGrp="1" noChangeArrowheads="1"/>
          </p:cNvSpPr>
          <p:nvPr>
            <p:ph type="body" idx="4294967295"/>
          </p:nvPr>
        </p:nvSpPr>
        <p:spPr>
          <a:noFill/>
        </p:spPr>
        <p:txBody>
          <a:bodyPr/>
          <a:lstStyle/>
          <a:p>
            <a:r>
              <a:rPr lang="en-US" altLang="zh-CN" smtClean="0"/>
              <a:t>RFID</a:t>
            </a:r>
            <a:r>
              <a:rPr lang="zh-CN" altLang="en-US" smtClean="0"/>
              <a:t>主要有线圈型、微带贴片型、偶极子型</a:t>
            </a:r>
            <a:r>
              <a:rPr lang="en-US" altLang="zh-CN" smtClean="0"/>
              <a:t>3</a:t>
            </a:r>
            <a:r>
              <a:rPr lang="zh-CN" altLang="en-US" smtClean="0"/>
              <a:t>种基本形式的天线。 </a:t>
            </a:r>
          </a:p>
        </p:txBody>
      </p:sp>
      <p:pic>
        <p:nvPicPr>
          <p:cNvPr id="501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2852738"/>
            <a:ext cx="65532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7E1D4F86-D75A-48BC-80FD-589224836A66}" type="slidenum">
              <a:rPr lang="en-US" sz="1400" b="1">
                <a:solidFill>
                  <a:srgbClr val="FF3300"/>
                </a:solidFill>
                <a:effectLst>
                  <a:outerShdw blurRad="38100" dist="38100" dir="2700000" algn="tl">
                    <a:srgbClr val="C0C0C0"/>
                  </a:outerShdw>
                </a:effectLst>
              </a:rPr>
              <a:pPr algn="r">
                <a:defRPr/>
              </a:pPr>
              <a:t>38</a:t>
            </a:fld>
            <a:endParaRPr lang="en-US" sz="1400" b="1">
              <a:solidFill>
                <a:srgbClr val="FF3300"/>
              </a:solidFill>
              <a:effectLst>
                <a:outerShdw blurRad="38100" dist="38100" dir="2700000" algn="tl">
                  <a:srgbClr val="C0C0C0"/>
                </a:outerShdw>
              </a:effectLst>
            </a:endParaRPr>
          </a:p>
        </p:txBody>
      </p:sp>
      <p:sp>
        <p:nvSpPr>
          <p:cNvPr id="51203" name="Rectangle 2"/>
          <p:cNvSpPr>
            <a:spLocks noGrp="1" noChangeArrowheads="1"/>
          </p:cNvSpPr>
          <p:nvPr>
            <p:ph type="title" idx="4294967295"/>
          </p:nvPr>
        </p:nvSpPr>
        <p:spPr/>
        <p:txBody>
          <a:bodyPr/>
          <a:lstStyle/>
          <a:p>
            <a:r>
              <a:rPr lang="zh-CN" altLang="en-US" smtClean="0"/>
              <a:t> </a:t>
            </a:r>
            <a:r>
              <a:rPr lang="en-US" altLang="zh-CN" smtClean="0"/>
              <a:t>RFID</a:t>
            </a:r>
            <a:r>
              <a:rPr lang="zh-CN" altLang="en-US" smtClean="0"/>
              <a:t>中间件 </a:t>
            </a:r>
          </a:p>
        </p:txBody>
      </p:sp>
      <p:sp>
        <p:nvSpPr>
          <p:cNvPr id="51204" name="Rectangle 3"/>
          <p:cNvSpPr>
            <a:spLocks noGrp="1" noChangeArrowheads="1"/>
          </p:cNvSpPr>
          <p:nvPr>
            <p:ph type="body" idx="4294967295"/>
          </p:nvPr>
        </p:nvSpPr>
        <p:spPr>
          <a:xfrm>
            <a:off x="381000" y="1412875"/>
            <a:ext cx="2751138" cy="4987925"/>
          </a:xfrm>
          <a:noFill/>
        </p:spPr>
        <p:txBody>
          <a:bodyPr/>
          <a:lstStyle/>
          <a:p>
            <a:pPr>
              <a:lnSpc>
                <a:spcPct val="100000"/>
              </a:lnSpc>
            </a:pPr>
            <a:r>
              <a:rPr lang="en-US" altLang="zh-CN" sz="2000" smtClean="0"/>
              <a:t>RFID</a:t>
            </a:r>
            <a:r>
              <a:rPr lang="zh-CN" altLang="en-US" sz="2000" smtClean="0"/>
              <a:t>中间件系统结构包括阅读器接口、处理模块、应用程序接口三部分。</a:t>
            </a:r>
          </a:p>
          <a:p>
            <a:pPr>
              <a:lnSpc>
                <a:spcPct val="100000"/>
              </a:lnSpc>
            </a:pPr>
            <a:r>
              <a:rPr lang="zh-CN" altLang="en-US" sz="2000" smtClean="0"/>
              <a:t>阅读器接口负责前端和相关硬件的沟通接口；</a:t>
            </a:r>
          </a:p>
          <a:p>
            <a:pPr>
              <a:lnSpc>
                <a:spcPct val="100000"/>
              </a:lnSpc>
            </a:pPr>
            <a:r>
              <a:rPr lang="zh-CN" altLang="en-US" sz="2000" smtClean="0"/>
              <a:t>处理模块包括系统与数据标准处理模块；</a:t>
            </a:r>
          </a:p>
          <a:p>
            <a:pPr>
              <a:lnSpc>
                <a:spcPct val="100000"/>
              </a:lnSpc>
            </a:pPr>
            <a:r>
              <a:rPr lang="zh-CN" altLang="en-US" sz="2000" smtClean="0"/>
              <a:t>应用程序接口负责后端与其他应用软件的沟通接口及使用者自定义的功能模块。</a:t>
            </a:r>
          </a:p>
        </p:txBody>
      </p:sp>
      <p:pic>
        <p:nvPicPr>
          <p:cNvPr id="5120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989138"/>
            <a:ext cx="5832475"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F89ADB23-D206-43FF-9BCE-1DB7E541FAEC}" type="slidenum">
              <a:rPr lang="en-US" sz="1400" b="1">
                <a:solidFill>
                  <a:srgbClr val="FF3300"/>
                </a:solidFill>
                <a:effectLst>
                  <a:outerShdw blurRad="38100" dist="38100" dir="2700000" algn="tl">
                    <a:srgbClr val="C0C0C0"/>
                  </a:outerShdw>
                </a:effectLst>
              </a:rPr>
              <a:pPr algn="r">
                <a:defRPr/>
              </a:pPr>
              <a:t>39</a:t>
            </a:fld>
            <a:endParaRPr lang="en-US" sz="1400" b="1">
              <a:solidFill>
                <a:srgbClr val="FF3300"/>
              </a:solidFill>
              <a:effectLst>
                <a:outerShdw blurRad="38100" dist="38100" dir="2700000" algn="tl">
                  <a:srgbClr val="C0C0C0"/>
                </a:outerShdw>
              </a:effectLst>
            </a:endParaRPr>
          </a:p>
        </p:txBody>
      </p:sp>
      <p:sp>
        <p:nvSpPr>
          <p:cNvPr id="52227" name="Rectangle 2"/>
          <p:cNvSpPr>
            <a:spLocks noGrp="1" noChangeArrowheads="1"/>
          </p:cNvSpPr>
          <p:nvPr>
            <p:ph type="title" idx="4294967295"/>
          </p:nvPr>
        </p:nvSpPr>
        <p:spPr/>
        <p:txBody>
          <a:bodyPr/>
          <a:lstStyle/>
          <a:p>
            <a:r>
              <a:rPr lang="zh-CN" altLang="en-US" smtClean="0"/>
              <a:t> </a:t>
            </a:r>
            <a:r>
              <a:rPr lang="en-US" altLang="zh-CN" smtClean="0"/>
              <a:t>RFID</a:t>
            </a:r>
            <a:r>
              <a:rPr lang="zh-CN" altLang="en-US" smtClean="0"/>
              <a:t>的防碰撞技术</a:t>
            </a:r>
          </a:p>
        </p:txBody>
      </p:sp>
      <p:sp>
        <p:nvSpPr>
          <p:cNvPr id="52228" name="Rectangle 3"/>
          <p:cNvSpPr>
            <a:spLocks noGrp="1" noChangeArrowheads="1"/>
          </p:cNvSpPr>
          <p:nvPr>
            <p:ph type="body" idx="4294967295"/>
          </p:nvPr>
        </p:nvSpPr>
        <p:spPr>
          <a:noFill/>
        </p:spPr>
        <p:txBody>
          <a:bodyPr/>
          <a:lstStyle/>
          <a:p>
            <a:r>
              <a:rPr lang="zh-CN" altLang="en-US" smtClean="0"/>
              <a:t>在</a:t>
            </a:r>
            <a:r>
              <a:rPr lang="en-US" altLang="zh-CN" smtClean="0"/>
              <a:t>RFID</a:t>
            </a:r>
            <a:r>
              <a:rPr lang="zh-CN" altLang="en-US" smtClean="0"/>
              <a:t>射频识别系统数据通信的过程中，数据传输的完整性和正确性是保证系统识别性能的关键技术。</a:t>
            </a:r>
          </a:p>
          <a:p>
            <a:r>
              <a:rPr lang="zh-CN" altLang="en-US" smtClean="0"/>
              <a:t>系统数据传输的完整性和正确性的降低主要是由两个方面的原因导致的：一是周围环境的各种干扰，二是多个标签和多个阅读器同时占用信道发送数据而产生的碰撞。 </a:t>
            </a:r>
          </a:p>
        </p:txBody>
      </p:sp>
    </p:spTree>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762000" y="476250"/>
            <a:ext cx="8382000" cy="892175"/>
          </a:xfrm>
        </p:spPr>
        <p:txBody>
          <a:bodyPr/>
          <a:lstStyle/>
          <a:p>
            <a:r>
              <a:rPr lang="en-US" altLang="zh-CN" smtClean="0"/>
              <a:t>4.1-1 </a:t>
            </a:r>
            <a:r>
              <a:rPr lang="zh-CN" altLang="en-US" smtClean="0"/>
              <a:t>条形码历史</a:t>
            </a:r>
          </a:p>
        </p:txBody>
      </p:sp>
      <p:sp>
        <p:nvSpPr>
          <p:cNvPr id="3" name="矩形 2"/>
          <p:cNvSpPr/>
          <p:nvPr/>
        </p:nvSpPr>
        <p:spPr>
          <a:xfrm>
            <a:off x="190500" y="1268413"/>
            <a:ext cx="8712200" cy="5706177"/>
          </a:xfrm>
          <a:prstGeom prst="rect">
            <a:avLst/>
          </a:prstGeom>
        </p:spPr>
        <p:txBody>
          <a:bodyPr>
            <a:spAutoFit/>
          </a:bodyPr>
          <a:lstStyle/>
          <a:p>
            <a:pPr marL="342900" indent="-342900">
              <a:buFont typeface="Arial" panose="020B0604020202020204" pitchFamily="34" charset="0"/>
              <a:buChar char="•"/>
            </a:pPr>
            <a:r>
              <a:rPr lang="en-US" altLang="zh-CN" dirty="0"/>
              <a:t>1949 </a:t>
            </a:r>
            <a:r>
              <a:rPr lang="zh-CN" altLang="zh-CN" dirty="0"/>
              <a:t>年，美国工程师乔·伍德兰德（</a:t>
            </a:r>
            <a:r>
              <a:rPr lang="en-US" altLang="zh-CN" dirty="0"/>
              <a:t>Joe Wood Land</a:t>
            </a:r>
            <a:r>
              <a:rPr lang="zh-CN" altLang="zh-CN" dirty="0"/>
              <a:t>）和伯尼·西尔沃（</a:t>
            </a:r>
            <a:r>
              <a:rPr lang="en-US" altLang="zh-CN" dirty="0"/>
              <a:t>Berny Silver</a:t>
            </a:r>
            <a:r>
              <a:rPr lang="zh-CN" altLang="zh-CN" dirty="0"/>
              <a:t>）在一个食品项目中开始研发并设计了一种同心圆的特殊编码，被称“公牛眼”，并设计出能够解码的自动识别设备，并因此获得了美国</a:t>
            </a:r>
            <a:r>
              <a:rPr lang="zh-CN" altLang="zh-CN" dirty="0" smtClean="0"/>
              <a:t>专利。</a:t>
            </a:r>
            <a:endParaRPr lang="zh-CN" altLang="zh-CN" dirty="0"/>
          </a:p>
          <a:p>
            <a:pPr marL="342900" indent="-342900">
              <a:buFont typeface="Arial" panose="020B0604020202020204" pitchFamily="34" charset="0"/>
              <a:buChar char="•"/>
            </a:pPr>
            <a:r>
              <a:rPr lang="en-US" altLang="zh-CN" dirty="0" smtClean="0"/>
              <a:t>1970 </a:t>
            </a:r>
            <a:r>
              <a:rPr lang="zh-CN" altLang="zh-CN" dirty="0"/>
              <a:t>年，美国率先对条码实施标准化，选定了当初</a:t>
            </a:r>
            <a:r>
              <a:rPr lang="en-US" altLang="zh-CN" dirty="0"/>
              <a:t>IBM </a:t>
            </a:r>
            <a:r>
              <a:rPr lang="zh-CN" altLang="zh-CN" dirty="0"/>
              <a:t>公司的条码方案，最终成为美国通用商品代码，即</a:t>
            </a:r>
            <a:r>
              <a:rPr lang="en-US" altLang="zh-CN" dirty="0" err="1"/>
              <a:t>UPC</a:t>
            </a:r>
            <a:r>
              <a:rPr lang="en-US" altLang="zh-CN" dirty="0"/>
              <a:t> </a:t>
            </a:r>
            <a:r>
              <a:rPr lang="zh-CN" altLang="zh-CN" dirty="0"/>
              <a:t>码，并在商品零售业中进行推广。</a:t>
            </a:r>
          </a:p>
          <a:p>
            <a:pPr marL="342900" indent="-342900">
              <a:buFont typeface="Arial" panose="020B0604020202020204" pitchFamily="34" charset="0"/>
              <a:buChar char="•"/>
            </a:pPr>
            <a:r>
              <a:rPr lang="en-US" altLang="zh-CN" dirty="0"/>
              <a:t>1976 </a:t>
            </a:r>
            <a:r>
              <a:rPr lang="zh-CN" altLang="zh-CN" dirty="0"/>
              <a:t>年</a:t>
            </a:r>
            <a:r>
              <a:rPr lang="zh-CN" altLang="zh-CN" dirty="0" smtClean="0"/>
              <a:t>，欧洲</a:t>
            </a:r>
            <a:r>
              <a:rPr lang="zh-CN" altLang="zh-CN" dirty="0"/>
              <a:t>的十二个工业国创立了欧洲物品编码协会（</a:t>
            </a:r>
            <a:r>
              <a:rPr lang="en-US" altLang="zh-CN" dirty="0" err="1"/>
              <a:t>EAN</a:t>
            </a:r>
            <a:r>
              <a:rPr lang="zh-CN" altLang="zh-CN" dirty="0"/>
              <a:t>），制订了欧洲物品编码标准，即</a:t>
            </a:r>
            <a:r>
              <a:rPr lang="en-US" altLang="zh-CN" dirty="0" err="1"/>
              <a:t>EAN</a:t>
            </a:r>
            <a:r>
              <a:rPr lang="en-US" altLang="zh-CN" dirty="0"/>
              <a:t>-8 </a:t>
            </a:r>
            <a:r>
              <a:rPr lang="zh-CN" altLang="zh-CN" dirty="0"/>
              <a:t>码和</a:t>
            </a:r>
            <a:r>
              <a:rPr lang="en-US" altLang="zh-CN" dirty="0" err="1"/>
              <a:t>EAN</a:t>
            </a:r>
            <a:r>
              <a:rPr lang="en-US" altLang="zh-CN" dirty="0"/>
              <a:t>-13 </a:t>
            </a:r>
            <a:r>
              <a:rPr lang="zh-CN" altLang="zh-CN" dirty="0"/>
              <a:t>码，推动了商品编码国际化的发展</a:t>
            </a:r>
            <a:r>
              <a:rPr lang="zh-CN" altLang="zh-CN" dirty="0" smtClean="0"/>
              <a:t>。</a:t>
            </a:r>
            <a:endParaRPr lang="en-US" altLang="zh-CN" dirty="0" smtClean="0"/>
          </a:p>
          <a:p>
            <a:pPr marL="342900" indent="-342900">
              <a:buFont typeface="Arial" panose="020B0604020202020204" pitchFamily="34" charset="0"/>
              <a:buChar char="•"/>
            </a:pPr>
            <a:r>
              <a:rPr lang="en-US" altLang="zh-CN" dirty="0" smtClean="0"/>
              <a:t>1994 </a:t>
            </a:r>
            <a:r>
              <a:rPr lang="zh-CN" altLang="en-US" dirty="0" smtClean="0"/>
              <a:t>年，日本电装公司发明了世界上首个二维条码</a:t>
            </a:r>
            <a:r>
              <a:rPr lang="en-US" altLang="zh-CN" dirty="0" err="1" smtClean="0"/>
              <a:t>QR</a:t>
            </a:r>
            <a:r>
              <a:rPr lang="en-US" altLang="zh-CN" dirty="0" smtClean="0"/>
              <a:t> </a:t>
            </a:r>
            <a:r>
              <a:rPr lang="zh-CN" altLang="en-US" dirty="0" smtClean="0"/>
              <a:t>码，应用于汽车零部件追溯系统。</a:t>
            </a:r>
            <a:endParaRPr lang="en-US" altLang="zh-CN" dirty="0" smtClean="0"/>
          </a:p>
          <a:p>
            <a:pPr marL="342900" indent="-342900">
              <a:buFont typeface="Arial" panose="020B0604020202020204" pitchFamily="34" charset="0"/>
              <a:buChar char="•"/>
            </a:pPr>
            <a:r>
              <a:rPr lang="en-US" altLang="zh-CN" dirty="0" smtClean="0"/>
              <a:t>1988 </a:t>
            </a:r>
            <a:r>
              <a:rPr lang="zh-CN" altLang="en-US" dirty="0" smtClean="0"/>
              <a:t>年</a:t>
            </a:r>
            <a:r>
              <a:rPr lang="zh-CN" altLang="en-US" dirty="0"/>
              <a:t>，</a:t>
            </a:r>
            <a:r>
              <a:rPr lang="zh-CN" altLang="en-US" dirty="0" smtClean="0"/>
              <a:t>成立中国物品编码中心，专门负责国内商品的编码分配和日常管理工作。</a:t>
            </a:r>
            <a:endParaRPr lang="zh-CN" altLang="zh-CN" dirty="0"/>
          </a:p>
          <a:p>
            <a:pPr marL="285750" indent="-285750">
              <a:lnSpc>
                <a:spcPct val="120000"/>
              </a:lnSpc>
              <a:buFont typeface="Wingdings" pitchFamily="2" charset="2"/>
              <a:buChar char="Ø"/>
              <a:defRPr/>
            </a:pPr>
            <a:endParaRPr lang="zh-CN" altLang="en-US" dirty="0">
              <a:solidFill>
                <a:srgbClr val="0070C0"/>
              </a:solidFill>
              <a:latin typeface="+mj-lt"/>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5F5BB597-19BF-400B-BEB6-EB6864C27CF0}" type="slidenum">
              <a:rPr lang="en-US" sz="1400" b="1">
                <a:solidFill>
                  <a:srgbClr val="FF3300"/>
                </a:solidFill>
                <a:effectLst>
                  <a:outerShdw blurRad="38100" dist="38100" dir="2700000" algn="tl">
                    <a:srgbClr val="C0C0C0"/>
                  </a:outerShdw>
                </a:effectLst>
              </a:rPr>
              <a:pPr algn="r">
                <a:defRPr/>
              </a:pPr>
              <a:t>40</a:t>
            </a:fld>
            <a:endParaRPr lang="en-US" sz="1400" b="1">
              <a:solidFill>
                <a:srgbClr val="FF3300"/>
              </a:solidFill>
              <a:effectLst>
                <a:outerShdw blurRad="38100" dist="38100" dir="2700000" algn="tl">
                  <a:srgbClr val="C0C0C0"/>
                </a:outerShdw>
              </a:effectLst>
            </a:endParaRPr>
          </a:p>
        </p:txBody>
      </p:sp>
      <p:sp>
        <p:nvSpPr>
          <p:cNvPr id="53251" name="Rectangle 2"/>
          <p:cNvSpPr>
            <a:spLocks noGrp="1" noChangeArrowheads="1"/>
          </p:cNvSpPr>
          <p:nvPr>
            <p:ph type="title" idx="4294967295"/>
          </p:nvPr>
        </p:nvSpPr>
        <p:spPr/>
        <p:txBody>
          <a:bodyPr/>
          <a:lstStyle/>
          <a:p>
            <a:r>
              <a:rPr lang="en-US" altLang="zh-CN" smtClean="0"/>
              <a:t>4.3 </a:t>
            </a:r>
            <a:r>
              <a:rPr lang="zh-CN" altLang="en-US" smtClean="0"/>
              <a:t>定位技术 </a:t>
            </a:r>
          </a:p>
        </p:txBody>
      </p:sp>
      <p:sp>
        <p:nvSpPr>
          <p:cNvPr id="53252" name="Rectangle 3"/>
          <p:cNvSpPr>
            <a:spLocks noGrp="1" noChangeArrowheads="1"/>
          </p:cNvSpPr>
          <p:nvPr>
            <p:ph type="body" idx="4294967295"/>
          </p:nvPr>
        </p:nvSpPr>
        <p:spPr>
          <a:noFill/>
        </p:spPr>
        <p:txBody>
          <a:bodyPr/>
          <a:lstStyle/>
          <a:p>
            <a:pPr>
              <a:lnSpc>
                <a:spcPct val="90000"/>
              </a:lnSpc>
            </a:pPr>
            <a:r>
              <a:rPr lang="zh-CN" altLang="en-US" sz="2400" smtClean="0"/>
              <a:t>定位是通过特定的位置标识与测距技术来确定物体的空间物理位置信息（经纬度坐标）。</a:t>
            </a:r>
          </a:p>
          <a:p>
            <a:pPr>
              <a:lnSpc>
                <a:spcPct val="90000"/>
              </a:lnSpc>
            </a:pPr>
            <a:r>
              <a:rPr lang="zh-CN" altLang="en-US" sz="2400" smtClean="0"/>
              <a:t>常用的定位方法一般分为两种：</a:t>
            </a:r>
          </a:p>
          <a:p>
            <a:pPr lvl="1">
              <a:lnSpc>
                <a:spcPct val="100000"/>
              </a:lnSpc>
            </a:pPr>
            <a:r>
              <a:rPr lang="zh-CN" altLang="en-US" sz="2000" smtClean="0"/>
              <a:t>一种是基于卫星导航的定位；</a:t>
            </a:r>
          </a:p>
          <a:p>
            <a:pPr lvl="1">
              <a:lnSpc>
                <a:spcPct val="100000"/>
              </a:lnSpc>
            </a:pPr>
            <a:r>
              <a:rPr lang="zh-CN" altLang="en-US" sz="2000" smtClean="0"/>
              <a:t>一种是基于参考点的基站定位。</a:t>
            </a:r>
          </a:p>
          <a:p>
            <a:pPr>
              <a:lnSpc>
                <a:spcPct val="90000"/>
              </a:lnSpc>
            </a:pPr>
            <a:r>
              <a:rPr lang="zh-CN" altLang="en-US" sz="2400" smtClean="0"/>
              <a:t>基于卫星导航的定位方式主要是利用设备或终端上的</a:t>
            </a:r>
            <a:r>
              <a:rPr lang="en-US" altLang="zh-CN" sz="2400" smtClean="0"/>
              <a:t>GPS</a:t>
            </a:r>
            <a:r>
              <a:rPr lang="zh-CN" altLang="en-US" sz="2400" smtClean="0"/>
              <a:t>定位模块将自己的位置信号发送到定位后台来实现定位；</a:t>
            </a:r>
          </a:p>
          <a:p>
            <a:pPr>
              <a:lnSpc>
                <a:spcPct val="90000"/>
              </a:lnSpc>
            </a:pPr>
            <a:r>
              <a:rPr lang="zh-CN" altLang="en-US" sz="2400" smtClean="0"/>
              <a:t>基站定位则是利用基站与通信设备之间无线通信和量测技术，计算两者间的距离，并最终确定通信设备位置信息。</a:t>
            </a:r>
          </a:p>
          <a:p>
            <a:pPr>
              <a:lnSpc>
                <a:spcPct val="90000"/>
              </a:lnSpc>
            </a:pPr>
            <a:r>
              <a:rPr lang="zh-CN" altLang="en-US" sz="2400" smtClean="0">
                <a:solidFill>
                  <a:srgbClr val="FF3300"/>
                </a:solidFill>
              </a:rPr>
              <a:t>基站定位</a:t>
            </a:r>
            <a:r>
              <a:rPr lang="zh-CN" altLang="en-US" sz="2400" smtClean="0"/>
              <a:t>不需要设备或终端具有</a:t>
            </a:r>
            <a:r>
              <a:rPr lang="en-US" altLang="zh-CN" sz="2400" smtClean="0"/>
              <a:t>GPS</a:t>
            </a:r>
            <a:r>
              <a:rPr lang="zh-CN" altLang="en-US" sz="2400" smtClean="0"/>
              <a:t>定位功能，但是其定位精度很大程度依赖于基站的分布及覆盖范围的大小，误差较大。目前，蜂窝定位中的大部分方法都是采用基站定位实现的。</a:t>
            </a:r>
          </a:p>
        </p:txBody>
      </p:sp>
    </p:spTree>
  </p:cSld>
  <p:clrMapOvr>
    <a:masterClrMapping/>
  </p:clrMapOvr>
  <p:transition spd="med">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zh-CN" smtClean="0"/>
              <a:t>4.3.1 </a:t>
            </a:r>
            <a:r>
              <a:rPr lang="zh-CN" altLang="en-US" smtClean="0"/>
              <a:t>卫星定位技术</a:t>
            </a:r>
          </a:p>
        </p:txBody>
      </p:sp>
      <p:sp>
        <p:nvSpPr>
          <p:cNvPr id="54275" name="Rectangle 3"/>
          <p:cNvSpPr>
            <a:spLocks noGrp="1" noChangeArrowheads="1"/>
          </p:cNvSpPr>
          <p:nvPr>
            <p:ph type="body" idx="1"/>
          </p:nvPr>
        </p:nvSpPr>
        <p:spPr/>
        <p:txBody>
          <a:bodyPr/>
          <a:lstStyle/>
          <a:p>
            <a:r>
              <a:rPr lang="zh-CN" altLang="en-US" smtClean="0"/>
              <a:t>卫星定位导航系统是利用卫星来测量物体位置的系统。由于对科技水平要求较高且耗资巨大，所以世界上只有少数的几个国家能够自主研制卫星定位导航系统。目前已投入运行的主要包括：</a:t>
            </a:r>
          </a:p>
          <a:p>
            <a:pPr lvl="1"/>
            <a:r>
              <a:rPr lang="en-US" altLang="zh-CN" smtClean="0"/>
              <a:t>1</a:t>
            </a:r>
            <a:r>
              <a:rPr lang="zh-CN" altLang="en-US" smtClean="0"/>
              <a:t>）美国的全球定位系统（</a:t>
            </a:r>
            <a:r>
              <a:rPr lang="en-US" altLang="zh-CN" smtClean="0"/>
              <a:t>GPS</a:t>
            </a:r>
            <a:r>
              <a:rPr lang="zh-CN" altLang="en-US" smtClean="0"/>
              <a:t>），目前唯一覆盖全球的卫星定位导航系统。</a:t>
            </a:r>
          </a:p>
          <a:p>
            <a:pPr lvl="1"/>
            <a:r>
              <a:rPr lang="en-US" altLang="zh-CN" smtClean="0"/>
              <a:t>2</a:t>
            </a:r>
            <a:r>
              <a:rPr lang="zh-CN" altLang="en-US" smtClean="0"/>
              <a:t>）俄罗斯的格洛纳斯系统（</a:t>
            </a:r>
            <a:r>
              <a:rPr lang="en-US" altLang="zh-CN" smtClean="0"/>
              <a:t>GLONASS</a:t>
            </a:r>
            <a:r>
              <a:rPr lang="zh-CN" altLang="en-US" smtClean="0"/>
              <a:t>），目前只覆盖俄罗斯境内。</a:t>
            </a:r>
          </a:p>
          <a:p>
            <a:pPr lvl="1"/>
            <a:r>
              <a:rPr lang="en-US" altLang="zh-CN" smtClean="0"/>
              <a:t>3</a:t>
            </a:r>
            <a:r>
              <a:rPr lang="zh-CN" altLang="en-US" smtClean="0"/>
              <a:t>）中国的北斗导航系统（</a:t>
            </a:r>
            <a:r>
              <a:rPr lang="en-US" altLang="zh-CN" smtClean="0"/>
              <a:t>COMPASS</a:t>
            </a:r>
            <a:r>
              <a:rPr lang="zh-CN" altLang="en-US" smtClean="0"/>
              <a:t>），目前只覆盖我国境内。</a:t>
            </a:r>
          </a:p>
        </p:txBody>
      </p:sp>
    </p:spTree>
  </p:cSld>
  <p:clrMapOvr>
    <a:masterClrMapping/>
  </p:clrMapOvr>
  <p:transition spd="med">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zh-CN" smtClean="0"/>
              <a:t>1</a:t>
            </a:r>
            <a:r>
              <a:rPr lang="zh-CN" altLang="en-US" smtClean="0"/>
              <a:t>．</a:t>
            </a:r>
            <a:r>
              <a:rPr lang="en-US" altLang="zh-CN" smtClean="0"/>
              <a:t>GPS</a:t>
            </a:r>
            <a:r>
              <a:rPr lang="zh-CN" altLang="en-US" smtClean="0"/>
              <a:t>系统的发展</a:t>
            </a:r>
          </a:p>
        </p:txBody>
      </p:sp>
      <p:sp>
        <p:nvSpPr>
          <p:cNvPr id="55299" name="Rectangle 3"/>
          <p:cNvSpPr>
            <a:spLocks noGrp="1" noChangeArrowheads="1"/>
          </p:cNvSpPr>
          <p:nvPr>
            <p:ph type="body" idx="1"/>
          </p:nvPr>
        </p:nvSpPr>
        <p:spPr/>
        <p:txBody>
          <a:bodyPr/>
          <a:lstStyle/>
          <a:p>
            <a:pPr>
              <a:lnSpc>
                <a:spcPct val="100000"/>
              </a:lnSpc>
            </a:pPr>
            <a:r>
              <a:rPr lang="en-US" altLang="zh-CN" sz="2000" smtClean="0"/>
              <a:t>20</a:t>
            </a:r>
            <a:r>
              <a:rPr lang="zh-CN" altLang="en-US" sz="2000" smtClean="0"/>
              <a:t>世纪</a:t>
            </a:r>
            <a:r>
              <a:rPr lang="en-US" altLang="zh-CN" sz="2000" smtClean="0"/>
              <a:t>70</a:t>
            </a:r>
            <a:r>
              <a:rPr lang="zh-CN" altLang="en-US" sz="2000" smtClean="0"/>
              <a:t>年代，由于人们对连续实时三维导航的需求日渐增强，美国国防部开始研究和建立新一代空间卫星导航定位系统。主要目的是为陆、海、空三大领域提供实时、全天候和全球性的导航服务。</a:t>
            </a:r>
          </a:p>
          <a:p>
            <a:pPr>
              <a:lnSpc>
                <a:spcPct val="100000"/>
              </a:lnSpc>
            </a:pPr>
            <a:r>
              <a:rPr lang="zh-CN" altLang="en-US" sz="2000" smtClean="0"/>
              <a:t>经过</a:t>
            </a:r>
            <a:r>
              <a:rPr lang="en-US" altLang="zh-CN" sz="2000" smtClean="0"/>
              <a:t>20</a:t>
            </a:r>
            <a:r>
              <a:rPr lang="zh-CN" altLang="en-US" sz="2000" smtClean="0"/>
              <a:t>余年的研究实验，耗资近</a:t>
            </a:r>
            <a:r>
              <a:rPr lang="en-US" altLang="zh-CN" sz="2000" smtClean="0"/>
              <a:t>300</a:t>
            </a:r>
            <a:r>
              <a:rPr lang="zh-CN" altLang="en-US" sz="2000" smtClean="0"/>
              <a:t>亿美元，到</a:t>
            </a:r>
            <a:r>
              <a:rPr lang="en-US" altLang="zh-CN" sz="2000" smtClean="0"/>
              <a:t>1994</a:t>
            </a:r>
            <a:r>
              <a:rPr lang="zh-CN" altLang="en-US" sz="2000" smtClean="0"/>
              <a:t>年</a:t>
            </a:r>
            <a:r>
              <a:rPr lang="en-US" altLang="zh-CN" sz="2000" smtClean="0"/>
              <a:t>3</a:t>
            </a:r>
            <a:r>
              <a:rPr lang="zh-CN" altLang="en-US" sz="2000" smtClean="0"/>
              <a:t>月，一个由</a:t>
            </a:r>
            <a:r>
              <a:rPr lang="en-US" altLang="zh-CN" sz="2000" smtClean="0"/>
              <a:t>24</a:t>
            </a:r>
            <a:r>
              <a:rPr lang="zh-CN" altLang="en-US" sz="2000" smtClean="0"/>
              <a:t>颗卫星组成，全球覆盖率达</a:t>
            </a:r>
            <a:r>
              <a:rPr lang="en-US" altLang="zh-CN" sz="2000" smtClean="0"/>
              <a:t>98%</a:t>
            </a:r>
            <a:r>
              <a:rPr lang="zh-CN" altLang="en-US" sz="2000" smtClean="0"/>
              <a:t>的卫星导航系统终于布设完成，该系统被称为</a:t>
            </a:r>
            <a:r>
              <a:rPr lang="en-US" altLang="zh-CN" sz="2000" smtClean="0"/>
              <a:t>GPS</a:t>
            </a:r>
            <a:r>
              <a:rPr lang="zh-CN" altLang="en-US" sz="2000" smtClean="0"/>
              <a:t>，是继阿波罗登月、航天飞机之后的第三大空间工程。</a:t>
            </a:r>
          </a:p>
          <a:p>
            <a:pPr>
              <a:lnSpc>
                <a:spcPct val="100000"/>
              </a:lnSpc>
            </a:pPr>
            <a:r>
              <a:rPr lang="en-US" altLang="zh-CN" sz="2000" smtClean="0"/>
              <a:t>GPS</a:t>
            </a:r>
            <a:r>
              <a:rPr lang="zh-CN" altLang="en-US" sz="2000" smtClean="0"/>
              <a:t>（</a:t>
            </a:r>
            <a:r>
              <a:rPr lang="en-US" altLang="zh-CN" sz="2000" smtClean="0"/>
              <a:t>Global Position System</a:t>
            </a:r>
            <a:r>
              <a:rPr lang="zh-CN" altLang="en-US" sz="2000" smtClean="0"/>
              <a:t>，全球定位系统），全称是“</a:t>
            </a:r>
            <a:r>
              <a:rPr lang="en-US" altLang="zh-CN" sz="2000" smtClean="0"/>
              <a:t>Navigation Satellite Timing And Ranging / Global Position System</a:t>
            </a:r>
            <a:r>
              <a:rPr lang="zh-CN" altLang="en-US" sz="2000" smtClean="0"/>
              <a:t>，</a:t>
            </a:r>
            <a:r>
              <a:rPr lang="en-US" altLang="zh-CN" sz="2000" smtClean="0"/>
              <a:t>NAVSTAR/GPS”</a:t>
            </a:r>
            <a:r>
              <a:rPr lang="zh-CN" altLang="en-US" sz="2000" smtClean="0"/>
              <a:t>，其意为“导航卫星测时与测距</a:t>
            </a:r>
            <a:r>
              <a:rPr lang="en-US" altLang="zh-CN" sz="2000" smtClean="0"/>
              <a:t>/</a:t>
            </a:r>
            <a:r>
              <a:rPr lang="zh-CN" altLang="en-US" sz="2000" smtClean="0"/>
              <a:t>全球定位系统”。</a:t>
            </a:r>
          </a:p>
          <a:p>
            <a:pPr>
              <a:lnSpc>
                <a:spcPct val="100000"/>
              </a:lnSpc>
            </a:pPr>
            <a:r>
              <a:rPr lang="zh-CN" altLang="en-US" sz="2000" smtClean="0"/>
              <a:t>该系统以卫星的无线电导航技术为基础，可实现授时和测距的空间交会定点的定位导航，为全球用户提供连续、实时、高精度的三维位置、三维速度和时间等相关信息。</a:t>
            </a:r>
          </a:p>
        </p:txBody>
      </p:sp>
    </p:spTree>
  </p:cSld>
  <p:clrMapOvr>
    <a:masterClrMapping/>
  </p:clrMapOvr>
  <p:transition spd="med">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zh-CN" smtClean="0"/>
              <a:t>2</a:t>
            </a:r>
            <a:r>
              <a:rPr lang="zh-CN" altLang="en-US" smtClean="0"/>
              <a:t>．</a:t>
            </a:r>
            <a:r>
              <a:rPr lang="en-US" altLang="zh-CN" smtClean="0"/>
              <a:t>GPS</a:t>
            </a:r>
            <a:r>
              <a:rPr lang="zh-CN" altLang="en-US" smtClean="0"/>
              <a:t>系统的组成</a:t>
            </a:r>
          </a:p>
        </p:txBody>
      </p:sp>
      <p:sp>
        <p:nvSpPr>
          <p:cNvPr id="56323" name="Rectangle 3"/>
          <p:cNvSpPr>
            <a:spLocks noGrp="1" noChangeArrowheads="1"/>
          </p:cNvSpPr>
          <p:nvPr>
            <p:ph type="body" idx="1"/>
          </p:nvPr>
        </p:nvSpPr>
        <p:spPr>
          <a:xfrm>
            <a:off x="381000" y="1412875"/>
            <a:ext cx="8458200" cy="936625"/>
          </a:xfrm>
        </p:spPr>
        <p:txBody>
          <a:bodyPr/>
          <a:lstStyle/>
          <a:p>
            <a:r>
              <a:rPr lang="en-US" altLang="zh-CN" sz="2400" smtClean="0"/>
              <a:t>GPS</a:t>
            </a:r>
            <a:r>
              <a:rPr lang="zh-CN" altLang="en-US" sz="2400" smtClean="0"/>
              <a:t>系统主要由空间部分、地面控制部分和用户接收设备三部分构成</a:t>
            </a:r>
          </a:p>
        </p:txBody>
      </p:sp>
      <p:pic>
        <p:nvPicPr>
          <p:cNvPr id="56324" name="Picture 4" descr="wps_clip_image-216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060575"/>
            <a:ext cx="479107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endParaRPr lang="zh-CN" altLang="en-US" smtClean="0"/>
          </a:p>
        </p:txBody>
      </p:sp>
      <p:sp>
        <p:nvSpPr>
          <p:cNvPr id="57347" name="Rectangle 3"/>
          <p:cNvSpPr>
            <a:spLocks noGrp="1" noChangeArrowheads="1"/>
          </p:cNvSpPr>
          <p:nvPr>
            <p:ph type="body" idx="1"/>
          </p:nvPr>
        </p:nvSpPr>
        <p:spPr/>
        <p:txBody>
          <a:bodyPr/>
          <a:lstStyle/>
          <a:p>
            <a:r>
              <a:rPr lang="zh-CN" altLang="en-US" smtClean="0"/>
              <a:t>用户设备主要是指各种型号的</a:t>
            </a:r>
            <a:r>
              <a:rPr lang="en-US" altLang="zh-CN" smtClean="0"/>
              <a:t>GPS</a:t>
            </a:r>
            <a:r>
              <a:rPr lang="zh-CN" altLang="en-US" smtClean="0"/>
              <a:t>信号接收机，由</a:t>
            </a:r>
            <a:r>
              <a:rPr lang="en-US" altLang="zh-CN" smtClean="0"/>
              <a:t>GPS</a:t>
            </a:r>
            <a:r>
              <a:rPr lang="zh-CN" altLang="en-US" smtClean="0"/>
              <a:t>接收机天线、</a:t>
            </a:r>
            <a:r>
              <a:rPr lang="en-US" altLang="zh-CN" smtClean="0"/>
              <a:t>GPS</a:t>
            </a:r>
            <a:r>
              <a:rPr lang="zh-CN" altLang="en-US" smtClean="0"/>
              <a:t>接收机主机和天线组成。其主要任务是捕获按一定卫星截止角所选择的待测卫星，并跟踪这些卫星的运行。</a:t>
            </a:r>
          </a:p>
        </p:txBody>
      </p:sp>
      <p:pic>
        <p:nvPicPr>
          <p:cNvPr id="57348" name="Picture 4" descr="wps_clip_image-21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3644900"/>
            <a:ext cx="3455988"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zh-CN" smtClean="0"/>
              <a:t>GPS</a:t>
            </a:r>
            <a:r>
              <a:rPr lang="zh-CN" altLang="en-US" smtClean="0"/>
              <a:t>定位原理</a:t>
            </a:r>
          </a:p>
        </p:txBody>
      </p:sp>
      <p:sp>
        <p:nvSpPr>
          <p:cNvPr id="58371" name="Rectangle 3"/>
          <p:cNvSpPr>
            <a:spLocks noGrp="1" noChangeArrowheads="1"/>
          </p:cNvSpPr>
          <p:nvPr>
            <p:ph type="body" idx="1"/>
          </p:nvPr>
        </p:nvSpPr>
        <p:spPr/>
        <p:txBody>
          <a:bodyPr/>
          <a:lstStyle/>
          <a:p>
            <a:r>
              <a:rPr lang="en-US" altLang="zh-CN" sz="2400" smtClean="0"/>
              <a:t>GPS</a:t>
            </a:r>
            <a:r>
              <a:rPr lang="zh-CN" altLang="en-US" sz="2400" smtClean="0"/>
              <a:t>导航系统的基本原理是测量出已知位置的卫星到用户接收机之间的距离，然后综合多颗卫星的数据就可知道接收机的具体位置。要达到这一目的，卫星的位置可以根据星载时钟所记录的时间在卫星星历中查出。</a:t>
            </a:r>
          </a:p>
          <a:p>
            <a:r>
              <a:rPr lang="zh-CN" altLang="en-US" sz="2400" smtClean="0"/>
              <a:t>而用户到卫星的距离则通过纪录卫星信号传播到用户所经历的时间，再将其乘以光速得到（由于大气层电离层的干扰，这一距离并不是用户与卫星之间的真实距离，而是伪距（</a:t>
            </a:r>
            <a:r>
              <a:rPr lang="en-US" altLang="zh-CN" sz="2400" smtClean="0"/>
              <a:t>PR</a:t>
            </a:r>
            <a:r>
              <a:rPr lang="zh-CN" altLang="en-US" sz="2400" smtClean="0"/>
              <a:t>）：当</a:t>
            </a:r>
            <a:r>
              <a:rPr lang="en-US" altLang="zh-CN" sz="2400" smtClean="0"/>
              <a:t>GPS</a:t>
            </a:r>
            <a:r>
              <a:rPr lang="zh-CN" altLang="en-US" sz="2400" smtClean="0"/>
              <a:t>卫星正常工作时，会不断地用</a:t>
            </a:r>
            <a:r>
              <a:rPr lang="en-US" altLang="zh-CN" sz="2400" smtClean="0"/>
              <a:t>1</a:t>
            </a:r>
            <a:r>
              <a:rPr lang="zh-CN" altLang="en-US" sz="2400" smtClean="0"/>
              <a:t>和</a:t>
            </a:r>
            <a:r>
              <a:rPr lang="en-US" altLang="zh-CN" sz="2400" smtClean="0"/>
              <a:t>0</a:t>
            </a:r>
            <a:r>
              <a:rPr lang="zh-CN" altLang="en-US" sz="2400" smtClean="0"/>
              <a:t>二进制码元组成的伪随机码（简称伪码）发射导航电文。</a:t>
            </a:r>
          </a:p>
          <a:p>
            <a:r>
              <a:rPr lang="en-US" altLang="zh-CN" sz="2400" smtClean="0"/>
              <a:t>GPS</a:t>
            </a:r>
            <a:r>
              <a:rPr lang="zh-CN" altLang="en-US" sz="2400" smtClean="0"/>
              <a:t>系统使用的伪码一共有两种，分别是民用的</a:t>
            </a:r>
            <a:r>
              <a:rPr lang="en-US" altLang="zh-CN" sz="2400" smtClean="0"/>
              <a:t>C/A</a:t>
            </a:r>
            <a:r>
              <a:rPr lang="zh-CN" altLang="en-US" sz="2400" smtClean="0"/>
              <a:t>码和军用的</a:t>
            </a:r>
            <a:r>
              <a:rPr lang="en-US" altLang="zh-CN" sz="2400" smtClean="0"/>
              <a:t>P(Y</a:t>
            </a:r>
            <a:r>
              <a:rPr lang="zh-CN" altLang="en-US" sz="2400" smtClean="0"/>
              <a:t>）码。</a:t>
            </a:r>
          </a:p>
        </p:txBody>
      </p:sp>
    </p:spTree>
  </p:cSld>
  <p:clrMapOvr>
    <a:masterClrMapping/>
  </p:clrMapOvr>
  <p:transition spd="med">
    <p:diamon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zh-CN" altLang="en-US" smtClean="0"/>
          </a:p>
        </p:txBody>
      </p:sp>
      <p:pic>
        <p:nvPicPr>
          <p:cNvPr id="59395" name="Picture 3" descr="GPS计算"/>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1268413"/>
            <a:ext cx="5040312" cy="4673600"/>
          </a:xfrm>
          <a:noFill/>
        </p:spPr>
      </p:pic>
    </p:spTree>
  </p:cSld>
  <p:clrMapOvr>
    <a:masterClrMapping/>
  </p:clrMapOvr>
  <p:transition spd="med">
    <p:diamon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zh-CN" altLang="en-US" smtClean="0"/>
              <a:t>GPS原理</a:t>
            </a:r>
          </a:p>
        </p:txBody>
      </p:sp>
      <p:sp>
        <p:nvSpPr>
          <p:cNvPr id="60419" name="Rectangle 3"/>
          <p:cNvSpPr>
            <a:spLocks noGrp="1" noChangeArrowheads="1"/>
          </p:cNvSpPr>
          <p:nvPr>
            <p:ph type="body" idx="1"/>
          </p:nvPr>
        </p:nvSpPr>
        <p:spPr/>
        <p:txBody>
          <a:bodyPr/>
          <a:lstStyle/>
          <a:p>
            <a:r>
              <a:rPr lang="en-US" altLang="zh-CN" sz="2000" smtClean="0"/>
              <a:t>C/A</a:t>
            </a:r>
            <a:r>
              <a:rPr lang="zh-CN" altLang="en-US" sz="2000" smtClean="0"/>
              <a:t>码频率</a:t>
            </a:r>
            <a:r>
              <a:rPr lang="en-US" altLang="zh-CN" sz="2000" smtClean="0"/>
              <a:t>1.023MHz</a:t>
            </a:r>
            <a:r>
              <a:rPr lang="zh-CN" altLang="en-US" sz="2000" smtClean="0"/>
              <a:t>，重复周期一毫秒，码间距</a:t>
            </a:r>
            <a:r>
              <a:rPr lang="en-US" altLang="zh-CN" sz="2000" smtClean="0"/>
              <a:t>1</a:t>
            </a:r>
            <a:r>
              <a:rPr lang="zh-CN" altLang="en-US" sz="2000" smtClean="0"/>
              <a:t>微秒，相当于</a:t>
            </a:r>
            <a:r>
              <a:rPr lang="en-US" altLang="zh-CN" sz="2000" smtClean="0"/>
              <a:t>300m</a:t>
            </a:r>
            <a:r>
              <a:rPr lang="zh-CN" altLang="en-US" sz="2000" smtClean="0"/>
              <a:t>；</a:t>
            </a:r>
            <a:r>
              <a:rPr lang="en-US" altLang="zh-CN" sz="2000" smtClean="0"/>
              <a:t>P</a:t>
            </a:r>
            <a:r>
              <a:rPr lang="zh-CN" altLang="en-US" sz="2000" smtClean="0"/>
              <a:t>码频率</a:t>
            </a:r>
            <a:r>
              <a:rPr lang="en-US" altLang="zh-CN" sz="2000" smtClean="0"/>
              <a:t>10.23MHz</a:t>
            </a:r>
            <a:r>
              <a:rPr lang="zh-CN" altLang="en-US" sz="2000" smtClean="0"/>
              <a:t>，重复周期</a:t>
            </a:r>
            <a:r>
              <a:rPr lang="en-US" altLang="zh-CN" sz="2000" smtClean="0"/>
              <a:t>266.4</a:t>
            </a:r>
            <a:r>
              <a:rPr lang="zh-CN" altLang="en-US" sz="2000" smtClean="0"/>
              <a:t>天，码间距</a:t>
            </a:r>
            <a:r>
              <a:rPr lang="en-US" altLang="zh-CN" sz="2000" smtClean="0"/>
              <a:t>0.1</a:t>
            </a:r>
            <a:r>
              <a:rPr lang="zh-CN" altLang="en-US" sz="2000" smtClean="0"/>
              <a:t>微秒，相当于</a:t>
            </a:r>
            <a:r>
              <a:rPr lang="en-US" altLang="zh-CN" sz="2000" smtClean="0"/>
              <a:t>30m</a:t>
            </a:r>
            <a:r>
              <a:rPr lang="zh-CN" altLang="en-US" sz="2000" smtClean="0"/>
              <a:t>。而</a:t>
            </a:r>
            <a:r>
              <a:rPr lang="en-US" altLang="zh-CN" sz="2000" smtClean="0"/>
              <a:t>Y</a:t>
            </a:r>
            <a:r>
              <a:rPr lang="zh-CN" altLang="en-US" sz="2000" smtClean="0"/>
              <a:t>码是在</a:t>
            </a:r>
            <a:r>
              <a:rPr lang="en-US" altLang="zh-CN" sz="2000" smtClean="0"/>
              <a:t>P</a:t>
            </a:r>
            <a:r>
              <a:rPr lang="zh-CN" altLang="en-US" sz="2000" smtClean="0"/>
              <a:t>码的基础上形成的，保密性能更佳。</a:t>
            </a:r>
          </a:p>
          <a:p>
            <a:r>
              <a:rPr lang="zh-CN" altLang="en-US" sz="2000" smtClean="0"/>
              <a:t>导航电文包括卫星星历、工作状况、时钟改正、电离层时延修正、大气折射修正等信息。它是从卫星信号中解调制出来，以</a:t>
            </a:r>
            <a:r>
              <a:rPr lang="en-US" altLang="zh-CN" sz="2000" smtClean="0"/>
              <a:t>50b/s</a:t>
            </a:r>
            <a:r>
              <a:rPr lang="zh-CN" altLang="en-US" sz="2000" smtClean="0"/>
              <a:t>调制在载频上发射的。</a:t>
            </a:r>
          </a:p>
          <a:p>
            <a:r>
              <a:rPr lang="zh-CN" altLang="en-US" sz="2000" smtClean="0"/>
              <a:t>导航电文每个主帧中包含</a:t>
            </a:r>
            <a:r>
              <a:rPr lang="en-US" altLang="zh-CN" sz="2000" smtClean="0"/>
              <a:t>5</a:t>
            </a:r>
            <a:r>
              <a:rPr lang="zh-CN" altLang="en-US" sz="2000" smtClean="0"/>
              <a:t>个子帧每帧长</a:t>
            </a:r>
            <a:r>
              <a:rPr lang="en-US" altLang="zh-CN" sz="2000" smtClean="0"/>
              <a:t>6s</a:t>
            </a:r>
            <a:r>
              <a:rPr lang="zh-CN" altLang="en-US" sz="2000" smtClean="0"/>
              <a:t>。前三帧各</a:t>
            </a:r>
            <a:r>
              <a:rPr lang="en-US" altLang="zh-CN" sz="2000" smtClean="0"/>
              <a:t>10</a:t>
            </a:r>
            <a:r>
              <a:rPr lang="zh-CN" altLang="en-US" sz="2000" smtClean="0"/>
              <a:t>个字码；每三十秒重复一次，每小时更新一次。后两帧共</a:t>
            </a:r>
            <a:r>
              <a:rPr lang="en-US" altLang="zh-CN" sz="2000" smtClean="0"/>
              <a:t>15000b</a:t>
            </a:r>
            <a:r>
              <a:rPr lang="zh-CN" altLang="en-US" sz="2000" smtClean="0"/>
              <a:t>。导航电文中的内容主要有遥测码、转换码、第</a:t>
            </a:r>
            <a:r>
              <a:rPr lang="en-US" altLang="zh-CN" sz="2000" smtClean="0"/>
              <a:t>1</a:t>
            </a:r>
            <a:r>
              <a:rPr lang="zh-CN" altLang="en-US" sz="2000" smtClean="0"/>
              <a:t>、</a:t>
            </a:r>
            <a:r>
              <a:rPr lang="en-US" altLang="zh-CN" sz="2000" smtClean="0"/>
              <a:t>2</a:t>
            </a:r>
            <a:r>
              <a:rPr lang="zh-CN" altLang="en-US" sz="2000" smtClean="0"/>
              <a:t>、</a:t>
            </a:r>
            <a:r>
              <a:rPr lang="en-US" altLang="zh-CN" sz="2000" smtClean="0"/>
              <a:t>3</a:t>
            </a:r>
            <a:r>
              <a:rPr lang="zh-CN" altLang="en-US" sz="2000" smtClean="0"/>
              <a:t>数据块，其中最重要的则为星历数据。</a:t>
            </a:r>
          </a:p>
          <a:p>
            <a:r>
              <a:rPr lang="zh-CN" altLang="en-US" sz="2000" smtClean="0"/>
              <a:t>当用户接受到导航电文时，提取出卫星时间并将其与自己的时钟做对比便可得知卫星与用户的距离，再利用导航电文中的卫星星历数据推算出卫星发射电文时所处位置，用户在</a:t>
            </a:r>
            <a:r>
              <a:rPr lang="en-US" altLang="zh-CN" sz="2000" smtClean="0"/>
              <a:t>WGS-84</a:t>
            </a:r>
            <a:r>
              <a:rPr lang="zh-CN" altLang="en-US" sz="2000" smtClean="0"/>
              <a:t>大地坐标系中的位置速度等信息便可得知。</a:t>
            </a:r>
          </a:p>
        </p:txBody>
      </p:sp>
    </p:spTree>
  </p:cSld>
  <p:clrMapOvr>
    <a:masterClrMapping/>
  </p:clrMapOvr>
  <p:transition spd="med">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zh-CN" altLang="en-US" smtClean="0"/>
              <a:t>GPS原理</a:t>
            </a:r>
          </a:p>
        </p:txBody>
      </p:sp>
      <p:sp>
        <p:nvSpPr>
          <p:cNvPr id="61443" name="Rectangle 3"/>
          <p:cNvSpPr>
            <a:spLocks noGrp="1" noChangeArrowheads="1"/>
          </p:cNvSpPr>
          <p:nvPr>
            <p:ph type="body" idx="1"/>
          </p:nvPr>
        </p:nvSpPr>
        <p:spPr/>
        <p:txBody>
          <a:bodyPr/>
          <a:lstStyle/>
          <a:p>
            <a:r>
              <a:rPr lang="zh-CN" altLang="en-US" smtClean="0"/>
              <a:t>可见</a:t>
            </a:r>
            <a:r>
              <a:rPr lang="en-US" altLang="zh-CN" smtClean="0"/>
              <a:t>GPS</a:t>
            </a:r>
            <a:r>
              <a:rPr lang="zh-CN" altLang="en-US" smtClean="0"/>
              <a:t>导航系统卫星部分的作用就是不断地发射导航电文。</a:t>
            </a:r>
          </a:p>
          <a:p>
            <a:r>
              <a:rPr lang="zh-CN" altLang="en-US" smtClean="0"/>
              <a:t>然而，</a:t>
            </a:r>
            <a:r>
              <a:rPr lang="zh-CN" altLang="en-US" smtClean="0">
                <a:solidFill>
                  <a:schemeClr val="accent2"/>
                </a:solidFill>
              </a:rPr>
              <a:t>由于用户接受机使用的时钟与卫星星载时钟不可能总是同步</a:t>
            </a:r>
            <a:r>
              <a:rPr lang="zh-CN" altLang="en-US" smtClean="0"/>
              <a:t>，所以除了用户的三维坐标</a:t>
            </a:r>
            <a:r>
              <a:rPr lang="en-US" altLang="zh-CN" smtClean="0"/>
              <a:t>x</a:t>
            </a:r>
            <a:r>
              <a:rPr lang="zh-CN" altLang="en-US" smtClean="0"/>
              <a:t>、</a:t>
            </a:r>
            <a:r>
              <a:rPr lang="en-US" altLang="zh-CN" smtClean="0"/>
              <a:t>y</a:t>
            </a:r>
            <a:r>
              <a:rPr lang="zh-CN" altLang="en-US" smtClean="0"/>
              <a:t>、</a:t>
            </a:r>
            <a:r>
              <a:rPr lang="en-US" altLang="zh-CN" smtClean="0"/>
              <a:t>z</a:t>
            </a:r>
            <a:r>
              <a:rPr lang="zh-CN" altLang="en-US" smtClean="0"/>
              <a:t>外，还要引进一个</a:t>
            </a:r>
            <a:r>
              <a:rPr lang="en-US" altLang="zh-CN" smtClean="0"/>
              <a:t>Δt</a:t>
            </a:r>
            <a:r>
              <a:rPr lang="zh-CN" altLang="en-US" smtClean="0"/>
              <a:t>即卫星与接收机之间的时间差作为未知数，然后用</a:t>
            </a:r>
            <a:r>
              <a:rPr lang="en-US" altLang="zh-CN" smtClean="0"/>
              <a:t>4</a:t>
            </a:r>
            <a:r>
              <a:rPr lang="zh-CN" altLang="en-US" smtClean="0"/>
              <a:t>个方程将这</a:t>
            </a:r>
            <a:r>
              <a:rPr lang="en-US" altLang="zh-CN" smtClean="0"/>
              <a:t>4</a:t>
            </a:r>
            <a:r>
              <a:rPr lang="zh-CN" altLang="en-US" smtClean="0"/>
              <a:t>个未知数解出来。所以如果想知道接收机所处的位置，至少要能接收到</a:t>
            </a:r>
            <a:r>
              <a:rPr lang="en-US" altLang="zh-CN" smtClean="0"/>
              <a:t>4</a:t>
            </a:r>
            <a:r>
              <a:rPr lang="zh-CN" altLang="en-US" smtClean="0"/>
              <a:t>个卫星的信号。</a:t>
            </a:r>
          </a:p>
        </p:txBody>
      </p:sp>
    </p:spTree>
  </p:cSld>
  <p:clrMapOvr>
    <a:masterClrMapping/>
  </p:clrMapOvr>
  <p:transition spd="med">
    <p:diamon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zh-CN" altLang="en-US" smtClean="0"/>
              <a:t>GPS卫星</a:t>
            </a:r>
          </a:p>
        </p:txBody>
      </p:sp>
      <p:pic>
        <p:nvPicPr>
          <p:cNvPr id="62467" name="Picture 3" descr="GPS"/>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268413"/>
            <a:ext cx="5400675" cy="5292725"/>
          </a:xfrm>
          <a:noFill/>
        </p:spPr>
      </p:pic>
    </p:spTree>
  </p:cSld>
  <p:clrMapOvr>
    <a:masterClrMapping/>
  </p:clrMapOvr>
  <p:transition spd="med">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a:solidFill>
                  <a:srgbClr val="FF3300"/>
                </a:solidFill>
                <a:effectLst>
                  <a:outerShdw blurRad="38100" dist="38100" dir="2700000" algn="tl">
                    <a:srgbClr val="C0C0C0"/>
                  </a:outerShdw>
                </a:effectLst>
              </a:rPr>
              <a:t>桂小林 </a:t>
            </a:r>
            <a:fld id="{3B3E00DD-2379-4F89-90D4-C42CADE36C44}" type="slidenum">
              <a:rPr lang="en-US" sz="1400" b="1">
                <a:solidFill>
                  <a:srgbClr val="FF3300"/>
                </a:solidFill>
                <a:effectLst>
                  <a:outerShdw blurRad="38100" dist="38100" dir="2700000" algn="tl">
                    <a:srgbClr val="C0C0C0"/>
                  </a:outerShdw>
                </a:effectLst>
              </a:rPr>
              <a:pPr algn="r">
                <a:defRPr/>
              </a:pPr>
              <a:t>5</a:t>
            </a:fld>
            <a:endParaRPr lang="en-US" sz="1400" b="1">
              <a:solidFill>
                <a:srgbClr val="FF3300"/>
              </a:solidFill>
              <a:effectLst>
                <a:outerShdw blurRad="38100" dist="38100" dir="2700000" algn="tl">
                  <a:srgbClr val="C0C0C0"/>
                </a:outerShdw>
              </a:effectLst>
            </a:endParaRPr>
          </a:p>
        </p:txBody>
      </p:sp>
      <p:sp>
        <p:nvSpPr>
          <p:cNvPr id="16387" name="Rectangle 2"/>
          <p:cNvSpPr>
            <a:spLocks noGrp="1" noChangeArrowheads="1"/>
          </p:cNvSpPr>
          <p:nvPr>
            <p:ph type="title" idx="4294967295"/>
          </p:nvPr>
        </p:nvSpPr>
        <p:spPr/>
        <p:txBody>
          <a:bodyPr/>
          <a:lstStyle/>
          <a:p>
            <a:r>
              <a:rPr lang="en-US" altLang="zh-CN" smtClean="0"/>
              <a:t>4.1.2 </a:t>
            </a:r>
            <a:r>
              <a:rPr lang="zh-CN" altLang="en-US" smtClean="0"/>
              <a:t>一维条形码技术</a:t>
            </a:r>
          </a:p>
        </p:txBody>
      </p:sp>
      <p:sp>
        <p:nvSpPr>
          <p:cNvPr id="16388" name="Rectangle 3"/>
          <p:cNvSpPr>
            <a:spLocks noGrp="1" noChangeArrowheads="1"/>
          </p:cNvSpPr>
          <p:nvPr>
            <p:ph type="body" idx="4294967295"/>
          </p:nvPr>
        </p:nvSpPr>
        <p:spPr>
          <a:xfrm>
            <a:off x="381000" y="2133600"/>
            <a:ext cx="8458200" cy="4267200"/>
          </a:xfrm>
          <a:noFill/>
        </p:spPr>
        <p:txBody>
          <a:bodyPr/>
          <a:lstStyle/>
          <a:p>
            <a:r>
              <a:rPr lang="zh-CN" altLang="en-US" smtClean="0"/>
              <a:t>常用的一维条形码 </a:t>
            </a:r>
          </a:p>
        </p:txBody>
      </p:sp>
      <p:pic>
        <p:nvPicPr>
          <p:cNvPr id="16389" name="Picture 4" descr="新建 Microsoft Visio 绘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8353425"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2924175"/>
            <a:ext cx="8351837"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zh-CN" altLang="en-US" smtClean="0"/>
              <a:t>GPS应用</a:t>
            </a:r>
          </a:p>
        </p:txBody>
      </p:sp>
      <p:pic>
        <p:nvPicPr>
          <p:cNvPr id="63491" name="Picture 3" descr="GPS"/>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4925" y="3644900"/>
            <a:ext cx="3206750" cy="2819400"/>
          </a:xfrm>
          <a:noFill/>
        </p:spPr>
      </p:pic>
      <p:pic>
        <p:nvPicPr>
          <p:cNvPr id="63492" name="Picture 4" descr="车辆跟踪"/>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19325" y="1196975"/>
            <a:ext cx="6943725" cy="3095625"/>
          </a:xfrm>
          <a:noFill/>
        </p:spPr>
      </p:pic>
    </p:spTree>
  </p:cSld>
  <p:clrMapOvr>
    <a:masterClrMapping/>
  </p:clrMapOvr>
  <p:transition spd="med">
    <p:diamon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zh-CN" altLang="en-US" smtClean="0"/>
              <a:t>GPS差分定位</a:t>
            </a:r>
          </a:p>
        </p:txBody>
      </p:sp>
      <p:pic>
        <p:nvPicPr>
          <p:cNvPr id="64515" name="Picture 3" descr="GPS差分"/>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1196975"/>
            <a:ext cx="6935787" cy="3960813"/>
          </a:xfrm>
          <a:noFill/>
        </p:spPr>
      </p:pic>
    </p:spTree>
  </p:cSld>
  <p:clrMapOvr>
    <a:masterClrMapping/>
  </p:clrMapOvr>
  <p:transition spd="med">
    <p:diamon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zh-CN" altLang="en-US" smtClean="0"/>
              <a:t>GPS手机定位</a:t>
            </a:r>
          </a:p>
        </p:txBody>
      </p:sp>
      <p:pic>
        <p:nvPicPr>
          <p:cNvPr id="65539" name="Picture 3" descr="GPS手机定位"/>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11413" y="1196975"/>
            <a:ext cx="3960812" cy="5276850"/>
          </a:xfrm>
          <a:noFill/>
        </p:spPr>
      </p:pic>
    </p:spTree>
  </p:cSld>
  <p:clrMapOvr>
    <a:masterClrMapping/>
  </p:clrMapOvr>
  <p:transition spd="med">
    <p:diamon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zh-CN" smtClean="0"/>
              <a:t>4.3.2 </a:t>
            </a:r>
            <a:r>
              <a:rPr lang="zh-CN" altLang="en-US" smtClean="0"/>
              <a:t>蜂窝定位技术</a:t>
            </a:r>
          </a:p>
        </p:txBody>
      </p:sp>
      <p:sp>
        <p:nvSpPr>
          <p:cNvPr id="66563" name="Rectangle 3"/>
          <p:cNvSpPr>
            <a:spLocks noGrp="1" noChangeArrowheads="1"/>
          </p:cNvSpPr>
          <p:nvPr>
            <p:ph type="body" idx="1"/>
          </p:nvPr>
        </p:nvSpPr>
        <p:spPr/>
        <p:txBody>
          <a:bodyPr/>
          <a:lstStyle/>
          <a:p>
            <a:r>
              <a:rPr lang="zh-CN" altLang="en-US" smtClean="0"/>
              <a:t>蜂窝定位一般采用基于参考点的基站定位技术。</a:t>
            </a:r>
          </a:p>
          <a:p>
            <a:r>
              <a:rPr lang="zh-CN" altLang="en-US" smtClean="0"/>
              <a:t>利用移动运营商的移动通信网络，通过手机与多个固定位置收发信机之间的传播信号的特征参数来计算出目标手机的几何位置，同时，结合地理信息系统（</a:t>
            </a:r>
            <a:r>
              <a:rPr lang="en-US" altLang="zh-CN" smtClean="0"/>
              <a:t>Geographic Information System</a:t>
            </a:r>
            <a:r>
              <a:rPr lang="zh-CN" altLang="en-US" smtClean="0"/>
              <a:t>，</a:t>
            </a:r>
            <a:r>
              <a:rPr lang="en-US" altLang="zh-CN" smtClean="0"/>
              <a:t>GIS</a:t>
            </a:r>
            <a:r>
              <a:rPr lang="zh-CN" altLang="en-US" smtClean="0"/>
              <a:t>），为移动用户提供位置查询等服务。</a:t>
            </a:r>
          </a:p>
          <a:p>
            <a:r>
              <a:rPr lang="zh-CN" altLang="en-US" smtClean="0"/>
              <a:t>蜂窝定位的常用方法主要包括以下几种： </a:t>
            </a:r>
          </a:p>
        </p:txBody>
      </p:sp>
    </p:spTree>
  </p:cSld>
  <p:clrMapOvr>
    <a:masterClrMapping/>
  </p:clrMapOvr>
  <p:transition spd="med">
    <p:diamon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endParaRPr lang="zh-CN" altLang="en-US" smtClean="0"/>
          </a:p>
        </p:txBody>
      </p:sp>
      <p:pic>
        <p:nvPicPr>
          <p:cNvPr id="67587" name="Picture 3" descr="3G定位"/>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1196975"/>
            <a:ext cx="7345363" cy="5511800"/>
          </a:xfrm>
          <a:noFill/>
        </p:spPr>
      </p:pic>
    </p:spTree>
  </p:cSld>
  <p:clrMapOvr>
    <a:masterClrMapping/>
  </p:clrMapOvr>
  <p:transition spd="med">
    <p:diamon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zh-CN" b="0" smtClean="0"/>
              <a:t>1.</a:t>
            </a:r>
            <a:r>
              <a:rPr lang="en-US" altLang="zh-CN" smtClean="0"/>
              <a:t> </a:t>
            </a:r>
            <a:r>
              <a:rPr lang="en-US" altLang="zh-CN" b="0" smtClean="0"/>
              <a:t>COO</a:t>
            </a:r>
            <a:r>
              <a:rPr lang="zh-CN" altLang="en-US" b="0" smtClean="0"/>
              <a:t>（</a:t>
            </a:r>
            <a:r>
              <a:rPr lang="en-US" altLang="zh-CN" b="0" smtClean="0"/>
              <a:t>Cell of Origin</a:t>
            </a:r>
            <a:r>
              <a:rPr lang="zh-CN" altLang="en-US" b="0" smtClean="0"/>
              <a:t>）定位</a:t>
            </a:r>
            <a:endParaRPr lang="zh-CN" altLang="en-US" smtClean="0"/>
          </a:p>
        </p:txBody>
      </p:sp>
      <p:sp>
        <p:nvSpPr>
          <p:cNvPr id="68611" name="Rectangle 3"/>
          <p:cNvSpPr>
            <a:spLocks noGrp="1" noChangeArrowheads="1"/>
          </p:cNvSpPr>
          <p:nvPr>
            <p:ph type="body" idx="1"/>
          </p:nvPr>
        </p:nvSpPr>
        <p:spPr>
          <a:xfrm>
            <a:off x="381000" y="1412875"/>
            <a:ext cx="5630863" cy="3455988"/>
          </a:xfrm>
        </p:spPr>
        <p:txBody>
          <a:bodyPr/>
          <a:lstStyle/>
          <a:p>
            <a:pPr>
              <a:lnSpc>
                <a:spcPct val="90000"/>
              </a:lnSpc>
            </a:pPr>
            <a:r>
              <a:rPr lang="en-US" altLang="zh-CN" sz="2000" smtClean="0"/>
              <a:t>COO</a:t>
            </a:r>
            <a:r>
              <a:rPr lang="zh-CN" altLang="en-US" sz="2000" smtClean="0"/>
              <a:t>（蜂窝小区）定位是一种单基站定位，是通过手机当前连接的蜂窝基站的位置进行定位的。</a:t>
            </a:r>
          </a:p>
          <a:p>
            <a:pPr>
              <a:lnSpc>
                <a:spcPct val="90000"/>
              </a:lnSpc>
            </a:pPr>
            <a:r>
              <a:rPr lang="zh-CN" altLang="en-US" sz="2000" smtClean="0"/>
              <a:t>该技术根据手机所处的小区</a:t>
            </a:r>
            <a:r>
              <a:rPr lang="en-US" altLang="zh-CN" sz="2000" smtClean="0"/>
              <a:t>ID</a:t>
            </a:r>
            <a:r>
              <a:rPr lang="zh-CN" altLang="en-US" sz="2000" smtClean="0"/>
              <a:t>号来确定用户的位置，手机所处的小区</a:t>
            </a:r>
            <a:r>
              <a:rPr lang="en-US" altLang="zh-CN" sz="2000" smtClean="0"/>
              <a:t>ID</a:t>
            </a:r>
            <a:r>
              <a:rPr lang="zh-CN" altLang="en-US" sz="2000" smtClean="0"/>
              <a:t>号是网络中已有的信息，手机在当前小区注册后，系统的数据库中就会将该手机与该小区</a:t>
            </a:r>
            <a:r>
              <a:rPr lang="en-US" altLang="zh-CN" sz="2000" smtClean="0"/>
              <a:t>ID</a:t>
            </a:r>
            <a:r>
              <a:rPr lang="zh-CN" altLang="en-US" sz="2000" smtClean="0"/>
              <a:t>号对应起来，根据小区基站的覆盖范围，确定手机的大致位置（见图</a:t>
            </a:r>
            <a:r>
              <a:rPr lang="en-US" altLang="zh-CN" sz="2000" smtClean="0"/>
              <a:t>6</a:t>
            </a:r>
            <a:r>
              <a:rPr lang="zh-CN" altLang="en-US" sz="2000" smtClean="0"/>
              <a:t>）。</a:t>
            </a:r>
          </a:p>
          <a:p>
            <a:pPr>
              <a:lnSpc>
                <a:spcPct val="90000"/>
              </a:lnSpc>
            </a:pPr>
            <a:r>
              <a:rPr lang="zh-CN" altLang="en-US" sz="2000" smtClean="0"/>
              <a:t>所以，该方法的定位精度与小区基站的分布密度密切相关。在基站密度较高的区域，这种定位方式精度可以达到</a:t>
            </a:r>
            <a:r>
              <a:rPr lang="en-US" altLang="zh-CN" sz="2000" smtClean="0"/>
              <a:t>100-150</a:t>
            </a:r>
            <a:r>
              <a:rPr lang="zh-CN" altLang="en-US" sz="2000" smtClean="0"/>
              <a:t>米左右，在基站密度较低的区域（如农村、山区），精度降到</a:t>
            </a:r>
            <a:r>
              <a:rPr lang="en-US" altLang="zh-CN" sz="2000" smtClean="0"/>
              <a:t>1-2</a:t>
            </a:r>
            <a:r>
              <a:rPr lang="zh-CN" altLang="en-US" sz="2000" smtClean="0"/>
              <a:t>公里左右。</a:t>
            </a:r>
          </a:p>
          <a:p>
            <a:pPr>
              <a:lnSpc>
                <a:spcPct val="90000"/>
              </a:lnSpc>
            </a:pPr>
            <a:r>
              <a:rPr lang="zh-CN" altLang="en-US" sz="2000" smtClean="0"/>
              <a:t>该方法的优点是定位时间短、对现有网络或手机不需要特殊要求就能够实现定位，缺点是定位精度取决于小区半径。</a:t>
            </a:r>
          </a:p>
        </p:txBody>
      </p:sp>
      <p:pic>
        <p:nvPicPr>
          <p:cNvPr id="68612" name="Picture 4" descr="wps_clip_image-227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2205038"/>
            <a:ext cx="275272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zh-CN" b="0" smtClean="0"/>
              <a:t>2. TOA</a:t>
            </a:r>
            <a:r>
              <a:rPr lang="zh-CN" altLang="en-US" b="0" smtClean="0"/>
              <a:t>（</a:t>
            </a:r>
            <a:r>
              <a:rPr lang="en-US" altLang="zh-CN" b="0" smtClean="0"/>
              <a:t>Time of Arrival</a:t>
            </a:r>
            <a:r>
              <a:rPr lang="zh-CN" altLang="en-US" b="0" smtClean="0"/>
              <a:t>）定位</a:t>
            </a:r>
            <a:endParaRPr lang="zh-CN" altLang="en-US" smtClean="0"/>
          </a:p>
        </p:txBody>
      </p:sp>
      <p:sp>
        <p:nvSpPr>
          <p:cNvPr id="69635" name="Rectangle 3"/>
          <p:cNvSpPr>
            <a:spLocks noGrp="1" noChangeArrowheads="1"/>
          </p:cNvSpPr>
          <p:nvPr>
            <p:ph type="body" idx="1"/>
          </p:nvPr>
        </p:nvSpPr>
        <p:spPr>
          <a:xfrm>
            <a:off x="395288" y="2205038"/>
            <a:ext cx="4191000" cy="2160587"/>
          </a:xfrm>
        </p:spPr>
        <p:txBody>
          <a:bodyPr/>
          <a:lstStyle/>
          <a:p>
            <a:r>
              <a:rPr lang="zh-CN" altLang="en-US" sz="1800" smtClean="0"/>
              <a:t>基于电波传播时间</a:t>
            </a:r>
            <a:r>
              <a:rPr lang="en-US" altLang="zh-CN" sz="1800" smtClean="0"/>
              <a:t>(TOA)</a:t>
            </a:r>
            <a:r>
              <a:rPr lang="zh-CN" altLang="en-US" sz="1800" smtClean="0"/>
              <a:t>的定位是以一种三基站定位方法。该定位方法以电波的传播时间为基础，利用手机与三个基站之间的电波传播时延，通过计算得出手机的位置信息。如图</a:t>
            </a:r>
            <a:r>
              <a:rPr lang="en-US" altLang="zh-CN" sz="1800" smtClean="0"/>
              <a:t>7</a:t>
            </a:r>
            <a:r>
              <a:rPr lang="zh-CN" altLang="en-US" sz="1800" smtClean="0"/>
              <a:t>所示，手机与三个基站间的距离 为：</a:t>
            </a:r>
          </a:p>
        </p:txBody>
      </p:sp>
      <p:pic>
        <p:nvPicPr>
          <p:cNvPr id="696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292600"/>
            <a:ext cx="7775575"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descr="wps_clip_image-230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1196975"/>
            <a:ext cx="3313113"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zh-CN" smtClean="0"/>
              <a:t>3</a:t>
            </a:r>
            <a:r>
              <a:rPr lang="zh-CN" altLang="en-US" smtClean="0"/>
              <a:t>．</a:t>
            </a:r>
            <a:r>
              <a:rPr lang="en-US" altLang="zh-CN" smtClean="0"/>
              <a:t>TDOA</a:t>
            </a:r>
            <a:r>
              <a:rPr lang="zh-CN" altLang="en-US" smtClean="0"/>
              <a:t>（</a:t>
            </a:r>
            <a:r>
              <a:rPr lang="en-US" altLang="zh-CN" smtClean="0"/>
              <a:t>Time Difference of Arrival</a:t>
            </a:r>
            <a:r>
              <a:rPr lang="zh-CN" altLang="en-US" smtClean="0"/>
              <a:t>）定位</a:t>
            </a:r>
          </a:p>
        </p:txBody>
      </p:sp>
      <p:sp>
        <p:nvSpPr>
          <p:cNvPr id="70659" name="Rectangle 3"/>
          <p:cNvSpPr>
            <a:spLocks noGrp="1" noChangeArrowheads="1"/>
          </p:cNvSpPr>
          <p:nvPr>
            <p:ph type="body" idx="1"/>
          </p:nvPr>
        </p:nvSpPr>
        <p:spPr>
          <a:xfrm>
            <a:off x="381000" y="1412875"/>
            <a:ext cx="4983163" cy="1944688"/>
          </a:xfrm>
        </p:spPr>
        <p:txBody>
          <a:bodyPr/>
          <a:lstStyle/>
          <a:p>
            <a:pPr>
              <a:lnSpc>
                <a:spcPct val="100000"/>
              </a:lnSpc>
            </a:pPr>
            <a:r>
              <a:rPr lang="zh-CN" altLang="en-US" sz="2000" smtClean="0"/>
              <a:t>基于电波到达时差（</a:t>
            </a:r>
            <a:r>
              <a:rPr lang="en-US" altLang="zh-CN" sz="2000" smtClean="0"/>
              <a:t>TDOA</a:t>
            </a:r>
            <a:r>
              <a:rPr lang="zh-CN" altLang="en-US" sz="2000" smtClean="0"/>
              <a:t>）定位与</a:t>
            </a:r>
            <a:r>
              <a:rPr lang="en-US" altLang="zh-CN" sz="2000" smtClean="0"/>
              <a:t>TOA</a:t>
            </a:r>
            <a:r>
              <a:rPr lang="zh-CN" altLang="en-US" sz="2000" smtClean="0"/>
              <a:t>定位类似，也是一种三基站定位方法。该方法是利用手机收到不同基站的信号的时差，计算手机的位置信息。如图</a:t>
            </a:r>
            <a:r>
              <a:rPr lang="en-US" altLang="zh-CN" sz="2000" smtClean="0"/>
              <a:t>8</a:t>
            </a:r>
            <a:r>
              <a:rPr lang="zh-CN" altLang="en-US" sz="2000" smtClean="0"/>
              <a:t>所示，如果手机收到相邻基站 和 的信号的时间差为 ，此时手机的位置在一条双曲线上，</a:t>
            </a:r>
          </a:p>
          <a:p>
            <a:pPr>
              <a:lnSpc>
                <a:spcPct val="100000"/>
              </a:lnSpc>
            </a:pPr>
            <a:endParaRPr lang="zh-CN" altLang="en-US" sz="2000" smtClean="0"/>
          </a:p>
          <a:p>
            <a:pPr>
              <a:lnSpc>
                <a:spcPct val="100000"/>
              </a:lnSpc>
            </a:pPr>
            <a:endParaRPr lang="zh-CN" altLang="en-US" sz="2000" smtClean="0"/>
          </a:p>
        </p:txBody>
      </p:sp>
      <p:pic>
        <p:nvPicPr>
          <p:cNvPr id="70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789363"/>
            <a:ext cx="80645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descr="wps_clip_image-24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836613"/>
            <a:ext cx="31337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zh-CN" smtClean="0"/>
              <a:t>4</a:t>
            </a:r>
            <a:r>
              <a:rPr lang="zh-CN" altLang="en-US" smtClean="0"/>
              <a:t>．</a:t>
            </a:r>
            <a:r>
              <a:rPr lang="en-US" altLang="zh-CN" smtClean="0"/>
              <a:t>AOA</a:t>
            </a:r>
            <a:r>
              <a:rPr lang="zh-CN" altLang="en-US" smtClean="0"/>
              <a:t>定位</a:t>
            </a:r>
          </a:p>
        </p:txBody>
      </p:sp>
      <p:pic>
        <p:nvPicPr>
          <p:cNvPr id="71683" name="Picture 3" descr="wps_clip_image-24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502025"/>
            <a:ext cx="313372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1684" name="Object 4"/>
          <p:cNvGraphicFramePr>
            <a:graphicFrameLocks noChangeAspect="1"/>
          </p:cNvGraphicFramePr>
          <p:nvPr>
            <p:ph idx="1"/>
          </p:nvPr>
        </p:nvGraphicFramePr>
        <p:xfrm>
          <a:off x="468313" y="1196975"/>
          <a:ext cx="8558212" cy="1584325"/>
        </p:xfrm>
        <a:graphic>
          <a:graphicData uri="http://schemas.openxmlformats.org/presentationml/2006/ole">
            <mc:AlternateContent xmlns:mc="http://schemas.openxmlformats.org/markup-compatibility/2006">
              <mc:Choice xmlns:v="urn:schemas-microsoft-com:vml" Requires="v">
                <p:oleObj spid="_x0000_s71687" r:id="rId4" imgW="6340390" imgH="1173582" progId="Paint.Picture">
                  <p:embed/>
                </p:oleObj>
              </mc:Choice>
              <mc:Fallback>
                <p:oleObj r:id="rId4" imgW="6340390" imgH="1173582"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196975"/>
                        <a:ext cx="85582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diamon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zh-CN" smtClean="0"/>
              <a:t>5. A-GPS</a:t>
            </a:r>
            <a:r>
              <a:rPr lang="zh-CN" altLang="en-US" smtClean="0"/>
              <a:t>定位</a:t>
            </a:r>
          </a:p>
        </p:txBody>
      </p:sp>
      <p:sp>
        <p:nvSpPr>
          <p:cNvPr id="72707" name="Rectangle 3"/>
          <p:cNvSpPr>
            <a:spLocks noGrp="1" noChangeArrowheads="1"/>
          </p:cNvSpPr>
          <p:nvPr>
            <p:ph type="body" idx="1"/>
          </p:nvPr>
        </p:nvSpPr>
        <p:spPr>
          <a:xfrm>
            <a:off x="381000" y="1412875"/>
            <a:ext cx="8458200" cy="3889375"/>
          </a:xfrm>
        </p:spPr>
        <p:txBody>
          <a:bodyPr/>
          <a:lstStyle/>
          <a:p>
            <a:r>
              <a:rPr lang="en-US" altLang="zh-CN" sz="2400" smtClean="0"/>
              <a:t>A-GPS</a:t>
            </a:r>
            <a:r>
              <a:rPr lang="zh-CN" altLang="en-US" sz="2400" smtClean="0"/>
              <a:t>（</a:t>
            </a:r>
            <a:r>
              <a:rPr lang="en-US" altLang="zh-CN" sz="2400" smtClean="0"/>
              <a:t>Assisted  GPS</a:t>
            </a:r>
            <a:r>
              <a:rPr lang="zh-CN" altLang="en-US" sz="2400" smtClean="0"/>
              <a:t>）网络辅助</a:t>
            </a:r>
            <a:r>
              <a:rPr lang="en-US" altLang="zh-CN" sz="2400" smtClean="0"/>
              <a:t>GPS</a:t>
            </a:r>
            <a:r>
              <a:rPr lang="zh-CN" altLang="en-US" sz="2400" smtClean="0"/>
              <a:t>定位是一种结合网络基站信息和</a:t>
            </a:r>
            <a:r>
              <a:rPr lang="en-US" altLang="zh-CN" sz="2400" smtClean="0"/>
              <a:t>GPS</a:t>
            </a:r>
            <a:r>
              <a:rPr lang="zh-CN" altLang="en-US" sz="2400" smtClean="0"/>
              <a:t>信息对手机进行定位的技术，该技术需要在手机内增加</a:t>
            </a:r>
            <a:r>
              <a:rPr lang="en-US" altLang="zh-CN" sz="2400" smtClean="0"/>
              <a:t>GPS</a:t>
            </a:r>
            <a:r>
              <a:rPr lang="zh-CN" altLang="en-US" sz="2400" smtClean="0"/>
              <a:t>接收机模块，并改造手机天线，同时要在移动网络上加建位置服务器、差分</a:t>
            </a:r>
            <a:r>
              <a:rPr lang="en-US" altLang="zh-CN" sz="2400" smtClean="0"/>
              <a:t>GPS</a:t>
            </a:r>
            <a:r>
              <a:rPr lang="zh-CN" altLang="en-US" sz="2400" smtClean="0"/>
              <a:t>基准站等设备。</a:t>
            </a:r>
          </a:p>
          <a:p>
            <a:r>
              <a:rPr lang="zh-CN" altLang="en-US" sz="2400" smtClean="0"/>
              <a:t>这种定位方法一方面通过</a:t>
            </a:r>
            <a:r>
              <a:rPr lang="en-US" altLang="zh-CN" sz="2400" smtClean="0"/>
              <a:t>GPS</a:t>
            </a:r>
            <a:r>
              <a:rPr lang="zh-CN" altLang="en-US" sz="2400" smtClean="0"/>
              <a:t>信号的获取，提高了定位的精度，误差可到</a:t>
            </a:r>
            <a:r>
              <a:rPr lang="en-US" altLang="zh-CN" sz="2400" smtClean="0"/>
              <a:t>10m</a:t>
            </a:r>
            <a:r>
              <a:rPr lang="zh-CN" altLang="en-US" sz="2400" smtClean="0"/>
              <a:t>左右；另一方面，通过基站网络可以获取到室内定位信号。</a:t>
            </a:r>
          </a:p>
          <a:p>
            <a:r>
              <a:rPr lang="zh-CN" altLang="en-US" sz="2400" smtClean="0"/>
              <a:t>不足之处就是手机需要增加相应的模块，成本较高。</a:t>
            </a:r>
          </a:p>
        </p:txBody>
      </p:sp>
    </p:spTree>
  </p:cSld>
  <p:clrMapOvr>
    <a:masterClrMapping/>
  </p:clrMapOvr>
  <p:transition spd="med">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直接连接符 38"/>
          <p:cNvCxnSpPr>
            <a:endCxn id="17412" idx="1"/>
          </p:cNvCxnSpPr>
          <p:nvPr/>
        </p:nvCxnSpPr>
        <p:spPr>
          <a:xfrm>
            <a:off x="0" y="404813"/>
            <a:ext cx="2693988"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278563" y="404813"/>
            <a:ext cx="2820987" cy="0"/>
          </a:xfrm>
          <a:prstGeom prst="line">
            <a:avLst/>
          </a:prstGeom>
          <a:ln w="25400">
            <a:solidFill>
              <a:srgbClr val="5482A3"/>
            </a:solidFill>
          </a:ln>
        </p:spPr>
        <p:style>
          <a:lnRef idx="1">
            <a:schemeClr val="accent1"/>
          </a:lnRef>
          <a:fillRef idx="0">
            <a:schemeClr val="accent1"/>
          </a:fillRef>
          <a:effectRef idx="0">
            <a:schemeClr val="accent1"/>
          </a:effectRef>
          <a:fontRef idx="minor">
            <a:schemeClr val="tx1"/>
          </a:fontRef>
        </p:style>
      </p:cxnSp>
      <p:sp>
        <p:nvSpPr>
          <p:cNvPr id="17412" name="标题 1"/>
          <p:cNvSpPr txBox="1">
            <a:spLocks/>
          </p:cNvSpPr>
          <p:nvPr/>
        </p:nvSpPr>
        <p:spPr bwMode="auto">
          <a:xfrm>
            <a:off x="2693988" y="158750"/>
            <a:ext cx="3738562" cy="493713"/>
          </a:xfrm>
          <a:prstGeom prst="rect">
            <a:avLst/>
          </a:prstGeom>
          <a:solidFill>
            <a:srgbClr val="5482A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eaLnBrk="1" hangingPunct="1">
              <a:lnSpc>
                <a:spcPct val="90000"/>
              </a:lnSpc>
            </a:pPr>
            <a:r>
              <a:rPr lang="zh-CN" altLang="en-US" sz="3200">
                <a:solidFill>
                  <a:srgbClr val="FFFFFF"/>
                </a:solidFill>
                <a:latin typeface="隶书" pitchFamily="49" charset="-122"/>
                <a:ea typeface="隶书" pitchFamily="49" charset="-122"/>
              </a:rPr>
              <a:t>一维条码的结构</a:t>
            </a:r>
          </a:p>
        </p:txBody>
      </p:sp>
      <p:sp>
        <p:nvSpPr>
          <p:cNvPr id="6" name="矩形 5"/>
          <p:cNvSpPr/>
          <p:nvPr/>
        </p:nvSpPr>
        <p:spPr>
          <a:xfrm>
            <a:off x="53975" y="744538"/>
            <a:ext cx="9090025" cy="1949450"/>
          </a:xfrm>
          <a:prstGeom prst="rect">
            <a:avLst/>
          </a:prstGeom>
        </p:spPr>
        <p:txBody>
          <a:bodyPr>
            <a:spAutoFit/>
          </a:bodyPr>
          <a:lstStyle/>
          <a:p>
            <a:pPr marL="457200" indent="-457200" algn="just" fontAlgn="auto">
              <a:lnSpc>
                <a:spcPct val="150000"/>
              </a:lnSpc>
              <a:spcBef>
                <a:spcPts val="0"/>
              </a:spcBef>
              <a:spcAft>
                <a:spcPts val="0"/>
              </a:spcAft>
              <a:buClr>
                <a:srgbClr val="002060"/>
              </a:buClr>
              <a:buFont typeface="Wingdings" panose="05000000000000000000" pitchFamily="2" charset="2"/>
              <a:buChar char="p"/>
              <a:defRPr/>
            </a:pPr>
            <a:r>
              <a:rPr lang="zh-CN" altLang="en-US" sz="2800" b="1" kern="0" dirty="0">
                <a:solidFill>
                  <a:srgbClr val="000000"/>
                </a:solidFill>
                <a:latin typeface="Tahoma"/>
                <a:ea typeface="黑体"/>
              </a:rPr>
              <a:t>一个完整的条码的组成次序依次为：</a:t>
            </a:r>
            <a:r>
              <a:rPr lang="zh-CN" altLang="en-US" sz="2800" b="1" kern="0" dirty="0">
                <a:solidFill>
                  <a:srgbClr val="FF0000"/>
                </a:solidFill>
                <a:latin typeface="Tahoma"/>
                <a:ea typeface="黑体"/>
              </a:rPr>
              <a:t>静区</a:t>
            </a:r>
            <a:r>
              <a:rPr lang="zh-CN" altLang="en-US" sz="2800" b="1" kern="0" dirty="0">
                <a:solidFill>
                  <a:srgbClr val="000000"/>
                </a:solidFill>
                <a:latin typeface="Tahoma"/>
                <a:ea typeface="黑体"/>
              </a:rPr>
              <a:t>（前）、</a:t>
            </a:r>
            <a:r>
              <a:rPr lang="zh-CN" altLang="en-US" sz="2800" b="1" kern="0" dirty="0">
                <a:solidFill>
                  <a:srgbClr val="FF0000"/>
                </a:solidFill>
                <a:latin typeface="Tahoma"/>
                <a:ea typeface="黑体"/>
              </a:rPr>
              <a:t>起始符</a:t>
            </a:r>
            <a:r>
              <a:rPr lang="zh-CN" altLang="en-US" sz="2800" b="1" kern="0" dirty="0">
                <a:solidFill>
                  <a:srgbClr val="000000"/>
                </a:solidFill>
                <a:latin typeface="Tahoma"/>
                <a:ea typeface="黑体"/>
              </a:rPr>
              <a:t>、</a:t>
            </a:r>
            <a:r>
              <a:rPr lang="zh-CN" altLang="en-US" sz="2800" b="1" kern="0" dirty="0">
                <a:solidFill>
                  <a:srgbClr val="FF0000"/>
                </a:solidFill>
                <a:latin typeface="Tahoma"/>
                <a:ea typeface="黑体"/>
              </a:rPr>
              <a:t>数据符</a:t>
            </a:r>
            <a:r>
              <a:rPr lang="zh-CN" altLang="en-US" sz="2800" b="1" kern="0" dirty="0">
                <a:solidFill>
                  <a:srgbClr val="000000"/>
                </a:solidFill>
                <a:latin typeface="Tahoma"/>
                <a:ea typeface="黑体"/>
              </a:rPr>
              <a:t>、（中间分隔符，主要用于</a:t>
            </a:r>
            <a:r>
              <a:rPr lang="en-US" altLang="zh-CN" sz="2800" b="1" kern="0" dirty="0">
                <a:solidFill>
                  <a:srgbClr val="000000"/>
                </a:solidFill>
                <a:latin typeface="Tahoma"/>
                <a:ea typeface="黑体"/>
              </a:rPr>
              <a:t>EAN</a:t>
            </a:r>
            <a:r>
              <a:rPr lang="zh-CN" altLang="en-US" sz="2800" b="1" kern="0" dirty="0">
                <a:solidFill>
                  <a:srgbClr val="000000"/>
                </a:solidFill>
                <a:latin typeface="Tahoma"/>
                <a:ea typeface="黑体"/>
              </a:rPr>
              <a:t>码）、</a:t>
            </a:r>
            <a:r>
              <a:rPr lang="zh-CN" altLang="en-US" sz="2800" b="1" kern="0" dirty="0">
                <a:solidFill>
                  <a:srgbClr val="FF0000"/>
                </a:solidFill>
                <a:latin typeface="Tahoma"/>
                <a:ea typeface="黑体"/>
              </a:rPr>
              <a:t>校验符</a:t>
            </a:r>
            <a:r>
              <a:rPr lang="zh-CN" altLang="en-US" sz="2800" b="1" kern="0" dirty="0">
                <a:solidFill>
                  <a:srgbClr val="000000"/>
                </a:solidFill>
                <a:latin typeface="Tahoma"/>
                <a:ea typeface="黑体"/>
              </a:rPr>
              <a:t>、</a:t>
            </a:r>
            <a:r>
              <a:rPr lang="zh-CN" altLang="en-US" sz="2800" b="1" kern="0" dirty="0">
                <a:solidFill>
                  <a:srgbClr val="FF0000"/>
                </a:solidFill>
                <a:latin typeface="Tahoma"/>
                <a:ea typeface="黑体"/>
              </a:rPr>
              <a:t>终止符</a:t>
            </a:r>
            <a:r>
              <a:rPr lang="zh-CN" altLang="en-US" sz="2800" b="1" kern="0" dirty="0">
                <a:solidFill>
                  <a:srgbClr val="000000"/>
                </a:solidFill>
                <a:latin typeface="Tahoma"/>
                <a:ea typeface="黑体"/>
              </a:rPr>
              <a:t>、</a:t>
            </a:r>
            <a:r>
              <a:rPr lang="zh-CN" altLang="en-US" sz="2800" b="1" kern="0" dirty="0">
                <a:solidFill>
                  <a:srgbClr val="FF0000"/>
                </a:solidFill>
                <a:latin typeface="Tahoma"/>
                <a:ea typeface="黑体"/>
              </a:rPr>
              <a:t>静区</a:t>
            </a:r>
            <a:r>
              <a:rPr lang="zh-CN" altLang="en-US" sz="2800" b="1" kern="0" dirty="0">
                <a:solidFill>
                  <a:srgbClr val="000000"/>
                </a:solidFill>
                <a:latin typeface="Tahoma"/>
                <a:ea typeface="黑体"/>
              </a:rPr>
              <a:t>（后）</a:t>
            </a:r>
            <a:endParaRPr lang="zh-CN" altLang="en-US" sz="1600" kern="0" dirty="0">
              <a:solidFill>
                <a:sysClr val="windowText" lastClr="000000"/>
              </a:solidFill>
              <a:latin typeface="微软雅黑"/>
              <a:ea typeface="微软雅黑"/>
            </a:endParaRPr>
          </a:p>
        </p:txBody>
      </p:sp>
      <p:pic>
        <p:nvPicPr>
          <p:cNvPr id="17414"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2959100"/>
            <a:ext cx="9056687"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amon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zh-CN" altLang="en-US" smtClean="0"/>
              <a:t>A-GPS</a:t>
            </a:r>
          </a:p>
        </p:txBody>
      </p:sp>
      <p:pic>
        <p:nvPicPr>
          <p:cNvPr id="73731" name="Picture 3" descr="AGPS3"/>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196975"/>
            <a:ext cx="7127875" cy="5348288"/>
          </a:xfrm>
          <a:noFill/>
        </p:spPr>
      </p:pic>
    </p:spTree>
  </p:cSld>
  <p:clrMapOvr>
    <a:masterClrMapping/>
  </p:clrMapOvr>
  <p:transition spd="med">
    <p:diamon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zh-CN" altLang="en-US" smtClean="0"/>
              <a:t>本章小结</a:t>
            </a:r>
          </a:p>
        </p:txBody>
      </p:sp>
      <p:sp>
        <p:nvSpPr>
          <p:cNvPr id="74755" name="Rectangle 3"/>
          <p:cNvSpPr>
            <a:spLocks noGrp="1" noChangeArrowheads="1"/>
          </p:cNvSpPr>
          <p:nvPr>
            <p:ph type="body" idx="1"/>
          </p:nvPr>
        </p:nvSpPr>
        <p:spPr/>
        <p:txBody>
          <a:bodyPr/>
          <a:lstStyle/>
          <a:p>
            <a:r>
              <a:rPr lang="zh-CN" altLang="en-US" smtClean="0"/>
              <a:t>本章对物联网的标识、定位技术进行了讲述。</a:t>
            </a:r>
          </a:p>
          <a:p>
            <a:r>
              <a:rPr lang="zh-CN" altLang="en-US" smtClean="0"/>
              <a:t>包括：</a:t>
            </a:r>
          </a:p>
          <a:p>
            <a:pPr lvl="1"/>
            <a:r>
              <a:rPr lang="zh-CN" altLang="en-US" smtClean="0"/>
              <a:t>条形码技术</a:t>
            </a:r>
          </a:p>
          <a:p>
            <a:pPr lvl="1"/>
            <a:r>
              <a:rPr lang="en-US" altLang="zh-CN" smtClean="0"/>
              <a:t>RFID</a:t>
            </a:r>
            <a:r>
              <a:rPr lang="zh-CN" altLang="en-US" smtClean="0"/>
              <a:t>技术</a:t>
            </a:r>
          </a:p>
          <a:p>
            <a:pPr lvl="1"/>
            <a:r>
              <a:rPr lang="en-US" altLang="zh-CN" smtClean="0"/>
              <a:t>WIFI</a:t>
            </a:r>
            <a:r>
              <a:rPr lang="zh-CN" altLang="en-US" smtClean="0"/>
              <a:t>定位技术</a:t>
            </a:r>
          </a:p>
          <a:p>
            <a:pPr lvl="1"/>
            <a:r>
              <a:rPr lang="en-US" altLang="zh-CN" smtClean="0"/>
              <a:t>GPS</a:t>
            </a:r>
            <a:r>
              <a:rPr lang="zh-CN" altLang="en-US" smtClean="0"/>
              <a:t>定位技术</a:t>
            </a:r>
          </a:p>
        </p:txBody>
      </p:sp>
    </p:spTree>
  </p:cSld>
  <p:clrMapOvr>
    <a:masterClrMapping/>
  </p:clrMapOvr>
  <p:transition spd="med">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
          <p:cNvSpPr>
            <a:spLocks noChangeArrowheads="1"/>
          </p:cNvSpPr>
          <p:nvPr/>
        </p:nvSpPr>
        <p:spPr bwMode="auto">
          <a:xfrm>
            <a:off x="539750" y="1389063"/>
            <a:ext cx="7413625"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lnSpc>
                <a:spcPct val="125000"/>
              </a:lnSpc>
            </a:pPr>
            <a:endParaRPr lang="zh-CN" altLang="en-US"/>
          </a:p>
          <a:p>
            <a:pPr eaLnBrk="1" hangingPunct="1">
              <a:lnSpc>
                <a:spcPct val="125000"/>
              </a:lnSpc>
            </a:pPr>
            <a:r>
              <a:rPr lang="zh-CN" altLang="en-US" sz="2000">
                <a:ea typeface="黑体" pitchFamily="49" charset="-122"/>
              </a:rPr>
              <a:t>    构成条码的基本单位是模块，模块是指条码中最窄的条或空，模块的宽度通常以</a:t>
            </a:r>
            <a:r>
              <a:rPr lang="en-US" altLang="zh-CN" sz="2000">
                <a:ea typeface="黑体" pitchFamily="49" charset="-122"/>
              </a:rPr>
              <a:t>mm</a:t>
            </a:r>
            <a:r>
              <a:rPr lang="zh-CN" altLang="en-US" sz="2000">
                <a:ea typeface="黑体" pitchFamily="49" charset="-122"/>
              </a:rPr>
              <a:t>或</a:t>
            </a:r>
            <a:r>
              <a:rPr lang="en-US" altLang="zh-CN" sz="2000">
                <a:ea typeface="黑体" pitchFamily="49" charset="-122"/>
              </a:rPr>
              <a:t>mil</a:t>
            </a:r>
            <a:r>
              <a:rPr lang="zh-CN" altLang="en-US" sz="2000">
                <a:ea typeface="黑体" pitchFamily="49" charset="-122"/>
              </a:rPr>
              <a:t>（千分之一英寸）为单位。构成条码的一个条或空称为一个单元，一个单元包含的模块数是由编码方式决定的</a:t>
            </a:r>
          </a:p>
          <a:p>
            <a:pPr eaLnBrk="1" hangingPunct="1">
              <a:lnSpc>
                <a:spcPct val="125000"/>
              </a:lnSpc>
            </a:pPr>
            <a:endParaRPr lang="en-US" altLang="zh-CN" sz="2000">
              <a:ea typeface="黑体" pitchFamily="49" charset="-122"/>
            </a:endParaRPr>
          </a:p>
          <a:p>
            <a:pPr eaLnBrk="1" hangingPunct="1">
              <a:lnSpc>
                <a:spcPct val="125000"/>
              </a:lnSpc>
            </a:pPr>
            <a:r>
              <a:rPr lang="en-US" altLang="zh-CN" sz="2000">
                <a:ea typeface="黑体" pitchFamily="49" charset="-122"/>
              </a:rPr>
              <a:t>   </a:t>
            </a:r>
            <a:r>
              <a:rPr lang="zh-CN" altLang="en-US" sz="2000">
                <a:ea typeface="黑体" pitchFamily="49" charset="-122"/>
              </a:rPr>
              <a:t>有些码制中，如</a:t>
            </a:r>
            <a:r>
              <a:rPr lang="en-US" altLang="zh-CN" sz="2000">
                <a:ea typeface="黑体" pitchFamily="49" charset="-122"/>
              </a:rPr>
              <a:t>EAN</a:t>
            </a:r>
            <a:r>
              <a:rPr lang="zh-CN" altLang="en-US" sz="2000">
                <a:ea typeface="黑体" pitchFamily="49" charset="-122"/>
              </a:rPr>
              <a:t>码，所有单元由一个或多个模块组成；而另一些码制，如</a:t>
            </a:r>
            <a:r>
              <a:rPr lang="en-US" altLang="zh-CN" sz="2000">
                <a:ea typeface="黑体" pitchFamily="49" charset="-122"/>
              </a:rPr>
              <a:t>39</a:t>
            </a:r>
            <a:r>
              <a:rPr lang="zh-CN" altLang="en-US" sz="2000">
                <a:ea typeface="黑体" pitchFamily="49" charset="-122"/>
              </a:rPr>
              <a:t>码中，所有单元只有两种宽度，即宽单元和窄单元，其中的窄单元即为一个模块。</a:t>
            </a:r>
          </a:p>
        </p:txBody>
      </p:sp>
      <p:sp>
        <p:nvSpPr>
          <p:cNvPr id="18435" name="矩形 2"/>
          <p:cNvSpPr>
            <a:spLocks noChangeArrowheads="1"/>
          </p:cNvSpPr>
          <p:nvPr/>
        </p:nvSpPr>
        <p:spPr bwMode="auto">
          <a:xfrm>
            <a:off x="693738" y="642938"/>
            <a:ext cx="698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r>
              <a:rPr lang="zh-CN" altLang="en-US" sz="4000" b="1">
                <a:solidFill>
                  <a:srgbClr val="FF0000"/>
                </a:solidFill>
                <a:latin typeface="幼圆" pitchFamily="49" charset="-122"/>
                <a:ea typeface="幼圆" pitchFamily="49" charset="-122"/>
              </a:rPr>
              <a:t>模</a:t>
            </a:r>
            <a:endParaRPr lang="en-US" altLang="zh-CN" sz="4000" b="1">
              <a:solidFill>
                <a:srgbClr val="FF0000"/>
              </a:solidFill>
              <a:latin typeface="幼圆" pitchFamily="49" charset="-122"/>
              <a:ea typeface="幼圆" pitchFamily="49" charset="-122"/>
            </a:endParaRPr>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1350963"/>
            <a:ext cx="3810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 y="692150"/>
            <a:ext cx="8516938" cy="465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765175"/>
            <a:ext cx="9158288" cy="433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diamond/>
  </p:transition>
</p:sld>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TotalTime>
  <Pages>0</Pages>
  <Words>3905</Words>
  <Characters>0</Characters>
  <Application>Microsoft Office PowerPoint</Application>
  <DocSecurity>0</DocSecurity>
  <PresentationFormat>全屏显示(4:3)</PresentationFormat>
  <Lines>0</Lines>
  <Paragraphs>240</Paragraphs>
  <Slides>61</Slides>
  <Notes>5</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61</vt:i4>
      </vt:variant>
    </vt:vector>
  </HeadingPairs>
  <TitlesOfParts>
    <vt:vector size="74" baseType="lpstr">
      <vt:lpstr>Times New Roman</vt:lpstr>
      <vt:lpstr>宋体</vt:lpstr>
      <vt:lpstr>Arial</vt:lpstr>
      <vt:lpstr>幼圆</vt:lpstr>
      <vt:lpstr>Arial Black</vt:lpstr>
      <vt:lpstr>黑体</vt:lpstr>
      <vt:lpstr>楷体_GB2312</vt:lpstr>
      <vt:lpstr>Wingdings</vt:lpstr>
      <vt:lpstr>微软雅黑</vt:lpstr>
      <vt:lpstr>隶书</vt:lpstr>
      <vt:lpstr>Tahoma</vt:lpstr>
      <vt:lpstr>默认设计模板</vt:lpstr>
      <vt:lpstr>位图图像</vt:lpstr>
      <vt:lpstr>PowerPoint 演示文稿</vt:lpstr>
      <vt:lpstr>本章内容</vt:lpstr>
      <vt:lpstr>4.1 条形码技术</vt:lpstr>
      <vt:lpstr>4.1-1 条形码历史</vt:lpstr>
      <vt:lpstr>4.1.2 一维条形码技术</vt:lpstr>
      <vt:lpstr>PowerPoint 演示文稿</vt:lpstr>
      <vt:lpstr>PowerPoint 演示文稿</vt:lpstr>
      <vt:lpstr>PowerPoint 演示文稿</vt:lpstr>
      <vt:lpstr>PowerPoint 演示文稿</vt:lpstr>
      <vt:lpstr>UPC-A</vt:lpstr>
      <vt:lpstr>UPC-A编码</vt:lpstr>
      <vt:lpstr>EAN码</vt:lpstr>
      <vt:lpstr>EAN-13标准码</vt:lpstr>
      <vt:lpstr>EAN-13</vt:lpstr>
      <vt:lpstr>PowerPoint 演示文稿</vt:lpstr>
      <vt:lpstr>PowerPoint 演示文稿</vt:lpstr>
      <vt:lpstr>PowerPoint 演示文稿</vt:lpstr>
      <vt:lpstr>PowerPoint 演示文稿</vt:lpstr>
      <vt:lpstr>PowerPoint 演示文稿</vt:lpstr>
      <vt:lpstr> ISBN码</vt:lpstr>
      <vt:lpstr>ISSN码</vt:lpstr>
      <vt:lpstr>4.1.2 二维条形码技术</vt:lpstr>
      <vt:lpstr>PowerPoint 演示文稿</vt:lpstr>
      <vt:lpstr>PDF417</vt:lpstr>
      <vt:lpstr>PowerPoint 演示文稿</vt:lpstr>
      <vt:lpstr>QR二维码</vt:lpstr>
      <vt:lpstr>二维条形码的识别</vt:lpstr>
      <vt:lpstr>PowerPoint 演示文稿</vt:lpstr>
      <vt:lpstr>4.1.3 三维条形码技术</vt:lpstr>
      <vt:lpstr>4.2 RFID技术</vt:lpstr>
      <vt:lpstr>RFID系统的组成及工作原理 </vt:lpstr>
      <vt:lpstr>4.2.2 RFID核心技术</vt:lpstr>
      <vt:lpstr>PowerPoint 演示文稿</vt:lpstr>
      <vt:lpstr>PowerPoint 演示文稿</vt:lpstr>
      <vt:lpstr> RFID阅读器</vt:lpstr>
      <vt:lpstr>RFID读写器模拟部分的发送与接收</vt:lpstr>
      <vt:lpstr>RFID天线</vt:lpstr>
      <vt:lpstr> RFID中间件 </vt:lpstr>
      <vt:lpstr> RFID的防碰撞技术</vt:lpstr>
      <vt:lpstr>4.3 定位技术 </vt:lpstr>
      <vt:lpstr>4.3.1 卫星定位技术</vt:lpstr>
      <vt:lpstr>1．GPS系统的发展</vt:lpstr>
      <vt:lpstr>2．GPS系统的组成</vt:lpstr>
      <vt:lpstr>PowerPoint 演示文稿</vt:lpstr>
      <vt:lpstr>GPS定位原理</vt:lpstr>
      <vt:lpstr>PowerPoint 演示文稿</vt:lpstr>
      <vt:lpstr>GPS原理</vt:lpstr>
      <vt:lpstr>GPS原理</vt:lpstr>
      <vt:lpstr>GPS卫星</vt:lpstr>
      <vt:lpstr>GPS应用</vt:lpstr>
      <vt:lpstr>GPS差分定位</vt:lpstr>
      <vt:lpstr>GPS手机定位</vt:lpstr>
      <vt:lpstr>4.3.2 蜂窝定位技术</vt:lpstr>
      <vt:lpstr>PowerPoint 演示文稿</vt:lpstr>
      <vt:lpstr>1. COO（Cell of Origin）定位</vt:lpstr>
      <vt:lpstr>2. TOA（Time of Arrival）定位</vt:lpstr>
      <vt:lpstr>3．TDOA（Time Difference of Arrival）定位</vt:lpstr>
      <vt:lpstr>4．AOA定位</vt:lpstr>
      <vt:lpstr>5. A-GPS定位</vt:lpstr>
      <vt:lpstr>A-GPS</vt:lpstr>
      <vt:lpstr>本章小结</vt:lpstr>
    </vt:vector>
  </TitlesOfParts>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GUI XL</cp:lastModifiedBy>
  <cp:revision>483</cp:revision>
  <dcterms:created xsi:type="dcterms:W3CDTF">2004-05-18T02:59:53Z</dcterms:created>
  <dcterms:modified xsi:type="dcterms:W3CDTF">2021-06-20T03:07:40Z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