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776" r:id="rId3"/>
    <p:sldId id="522" r:id="rId4"/>
    <p:sldId id="911" r:id="rId5"/>
    <p:sldId id="900" r:id="rId6"/>
    <p:sldId id="893" r:id="rId7"/>
    <p:sldId id="894" r:id="rId8"/>
    <p:sldId id="897" r:id="rId9"/>
    <p:sldId id="898" r:id="rId10"/>
    <p:sldId id="758" r:id="rId11"/>
    <p:sldId id="759" r:id="rId12"/>
    <p:sldId id="761" r:id="rId13"/>
    <p:sldId id="773" r:id="rId14"/>
    <p:sldId id="762" r:id="rId15"/>
    <p:sldId id="763" r:id="rId16"/>
    <p:sldId id="903" r:id="rId17"/>
    <p:sldId id="904" r:id="rId18"/>
    <p:sldId id="764" r:id="rId19"/>
    <p:sldId id="907" r:id="rId20"/>
    <p:sldId id="775" r:id="rId21"/>
    <p:sldId id="905" r:id="rId22"/>
    <p:sldId id="906" r:id="rId23"/>
    <p:sldId id="765" r:id="rId24"/>
    <p:sldId id="910" r:id="rId25"/>
    <p:sldId id="774" r:id="rId26"/>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隶书" pitchFamily="49" charset="-122"/>
        <a:cs typeface="+mn-cs"/>
      </a:defRPr>
    </a:lvl1pPr>
    <a:lvl2pPr marL="457200" algn="l" rtl="0" fontAlgn="base">
      <a:spcBef>
        <a:spcPct val="0"/>
      </a:spcBef>
      <a:spcAft>
        <a:spcPct val="0"/>
      </a:spcAft>
      <a:defRPr sz="2400" kern="1200">
        <a:solidFill>
          <a:schemeClr val="tx1"/>
        </a:solidFill>
        <a:latin typeface="Times New Roman" pitchFamily="18" charset="0"/>
        <a:ea typeface="隶书" pitchFamily="49" charset="-122"/>
        <a:cs typeface="+mn-cs"/>
      </a:defRPr>
    </a:lvl2pPr>
    <a:lvl3pPr marL="914400" algn="l" rtl="0" fontAlgn="base">
      <a:spcBef>
        <a:spcPct val="0"/>
      </a:spcBef>
      <a:spcAft>
        <a:spcPct val="0"/>
      </a:spcAft>
      <a:defRPr sz="2400" kern="1200">
        <a:solidFill>
          <a:schemeClr val="tx1"/>
        </a:solidFill>
        <a:latin typeface="Times New Roman" pitchFamily="18" charset="0"/>
        <a:ea typeface="隶书" pitchFamily="49" charset="-122"/>
        <a:cs typeface="+mn-cs"/>
      </a:defRPr>
    </a:lvl3pPr>
    <a:lvl4pPr marL="1371600" algn="l" rtl="0" fontAlgn="base">
      <a:spcBef>
        <a:spcPct val="0"/>
      </a:spcBef>
      <a:spcAft>
        <a:spcPct val="0"/>
      </a:spcAft>
      <a:defRPr sz="2400" kern="1200">
        <a:solidFill>
          <a:schemeClr val="tx1"/>
        </a:solidFill>
        <a:latin typeface="Times New Roman" pitchFamily="18" charset="0"/>
        <a:ea typeface="隶书" pitchFamily="49" charset="-122"/>
        <a:cs typeface="+mn-cs"/>
      </a:defRPr>
    </a:lvl4pPr>
    <a:lvl5pPr marL="1828800" algn="l" rtl="0" fontAlgn="base">
      <a:spcBef>
        <a:spcPct val="0"/>
      </a:spcBef>
      <a:spcAft>
        <a:spcPct val="0"/>
      </a:spcAft>
      <a:defRPr sz="2400" kern="1200">
        <a:solidFill>
          <a:schemeClr val="tx1"/>
        </a:solidFill>
        <a:latin typeface="Times New Roman" pitchFamily="18" charset="0"/>
        <a:ea typeface="隶书" pitchFamily="49" charset="-122"/>
        <a:cs typeface="+mn-cs"/>
      </a:defRPr>
    </a:lvl5pPr>
    <a:lvl6pPr marL="2286000" algn="l" defTabSz="914400" rtl="0" eaLnBrk="1" latinLnBrk="0" hangingPunct="1">
      <a:defRPr sz="2400" kern="1200">
        <a:solidFill>
          <a:schemeClr val="tx1"/>
        </a:solidFill>
        <a:latin typeface="Times New Roman" pitchFamily="18" charset="0"/>
        <a:ea typeface="隶书" pitchFamily="49" charset="-122"/>
        <a:cs typeface="+mn-cs"/>
      </a:defRPr>
    </a:lvl6pPr>
    <a:lvl7pPr marL="2743200" algn="l" defTabSz="914400" rtl="0" eaLnBrk="1" latinLnBrk="0" hangingPunct="1">
      <a:defRPr sz="2400" kern="1200">
        <a:solidFill>
          <a:schemeClr val="tx1"/>
        </a:solidFill>
        <a:latin typeface="Times New Roman" pitchFamily="18" charset="0"/>
        <a:ea typeface="隶书" pitchFamily="49" charset="-122"/>
        <a:cs typeface="+mn-cs"/>
      </a:defRPr>
    </a:lvl7pPr>
    <a:lvl8pPr marL="3200400" algn="l" defTabSz="914400" rtl="0" eaLnBrk="1" latinLnBrk="0" hangingPunct="1">
      <a:defRPr sz="2400" kern="1200">
        <a:solidFill>
          <a:schemeClr val="tx1"/>
        </a:solidFill>
        <a:latin typeface="Times New Roman" pitchFamily="18" charset="0"/>
        <a:ea typeface="隶书" pitchFamily="49" charset="-122"/>
        <a:cs typeface="+mn-cs"/>
      </a:defRPr>
    </a:lvl8pPr>
    <a:lvl9pPr marL="3657600" algn="l" defTabSz="914400" rtl="0" eaLnBrk="1" latinLnBrk="0" hangingPunct="1">
      <a:defRPr sz="2400" kern="1200">
        <a:solidFill>
          <a:schemeClr val="tx1"/>
        </a:solidFill>
        <a:latin typeface="Times New Roman" pitchFamily="18" charset="0"/>
        <a:ea typeface="隶书"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2" d="100"/>
          <a:sy n="72" d="100"/>
        </p:scale>
        <p:origin x="-828" y="2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30724"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B2BC60C4-2F0C-461C-AC66-AF8EC9BCC24C}" type="slidenum">
              <a:rPr lang="en-US"/>
              <a:pPr>
                <a:defRPr/>
              </a:pPr>
              <a:t>‹#›</a:t>
            </a:fld>
            <a:endParaRPr lang="en-US"/>
          </a:p>
        </p:txBody>
      </p:sp>
    </p:spTree>
    <p:extLst>
      <p:ext uri="{BB962C8B-B14F-4D97-AF65-F5344CB8AC3E}">
        <p14:creationId xmlns:p14="http://schemas.microsoft.com/office/powerpoint/2010/main" val="339544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6FDE5291-CB8A-4837-8B11-6B51BC5AAB4A}" type="slidenum">
              <a:rPr lang="en-US"/>
              <a:pPr>
                <a:defRPr/>
              </a:pPr>
              <a:t>‹#›</a:t>
            </a:fld>
            <a:endParaRPr lang="en-US"/>
          </a:p>
        </p:txBody>
      </p:sp>
    </p:spTree>
    <p:extLst>
      <p:ext uri="{BB962C8B-B14F-4D97-AF65-F5344CB8AC3E}">
        <p14:creationId xmlns:p14="http://schemas.microsoft.com/office/powerpoint/2010/main" val="1279417283"/>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58FCF077-A9B2-452C-8814-7D883BFE0720}" type="slidenum">
              <a:rPr lang="en-US"/>
              <a:pPr>
                <a:defRPr/>
              </a:pPr>
              <a:t>‹#›</a:t>
            </a:fld>
            <a:endParaRPr lang="en-US"/>
          </a:p>
        </p:txBody>
      </p:sp>
    </p:spTree>
    <p:extLst>
      <p:ext uri="{BB962C8B-B14F-4D97-AF65-F5344CB8AC3E}">
        <p14:creationId xmlns:p14="http://schemas.microsoft.com/office/powerpoint/2010/main" val="3724836853"/>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65BB204-929D-441F-A134-A3ADEBBF4716}" type="slidenum">
              <a:rPr lang="en-US"/>
              <a:pPr>
                <a:defRPr/>
              </a:pPr>
              <a:t>‹#›</a:t>
            </a:fld>
            <a:endParaRPr lang="en-US"/>
          </a:p>
        </p:txBody>
      </p:sp>
    </p:spTree>
    <p:extLst>
      <p:ext uri="{BB962C8B-B14F-4D97-AF65-F5344CB8AC3E}">
        <p14:creationId xmlns:p14="http://schemas.microsoft.com/office/powerpoint/2010/main" val="3400509134"/>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E859033E-0C30-4BA8-88CB-CD9E83C4E1F1}" type="slidenum">
              <a:rPr lang="en-US"/>
              <a:pPr>
                <a:defRPr/>
              </a:pPr>
              <a:t>‹#›</a:t>
            </a:fld>
            <a:endParaRPr lang="en-US"/>
          </a:p>
        </p:txBody>
      </p:sp>
    </p:spTree>
    <p:extLst>
      <p:ext uri="{BB962C8B-B14F-4D97-AF65-F5344CB8AC3E}">
        <p14:creationId xmlns:p14="http://schemas.microsoft.com/office/powerpoint/2010/main" val="1741935149"/>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74004C24-9B20-48C0-A1AB-0C2206EEF197}" type="slidenum">
              <a:rPr lang="en-US"/>
              <a:pPr>
                <a:defRPr/>
              </a:pPr>
              <a:t>‹#›</a:t>
            </a:fld>
            <a:endParaRPr lang="en-US"/>
          </a:p>
        </p:txBody>
      </p:sp>
    </p:spTree>
    <p:extLst>
      <p:ext uri="{BB962C8B-B14F-4D97-AF65-F5344CB8AC3E}">
        <p14:creationId xmlns:p14="http://schemas.microsoft.com/office/powerpoint/2010/main" val="3561228887"/>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60F304F5-A268-4357-BDB5-440F18C4CF6E}" type="slidenum">
              <a:rPr lang="en-US"/>
              <a:pPr>
                <a:defRPr/>
              </a:pPr>
              <a:t>‹#›</a:t>
            </a:fld>
            <a:endParaRPr lang="en-US"/>
          </a:p>
        </p:txBody>
      </p:sp>
    </p:spTree>
    <p:extLst>
      <p:ext uri="{BB962C8B-B14F-4D97-AF65-F5344CB8AC3E}">
        <p14:creationId xmlns:p14="http://schemas.microsoft.com/office/powerpoint/2010/main" val="1799430400"/>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416024B5-A1CC-43F9-8DE2-1D922D8076C6}" type="slidenum">
              <a:rPr lang="en-US"/>
              <a:pPr>
                <a:defRPr/>
              </a:pPr>
              <a:t>‹#›</a:t>
            </a:fld>
            <a:endParaRPr lang="en-US"/>
          </a:p>
        </p:txBody>
      </p:sp>
    </p:spTree>
    <p:extLst>
      <p:ext uri="{BB962C8B-B14F-4D97-AF65-F5344CB8AC3E}">
        <p14:creationId xmlns:p14="http://schemas.microsoft.com/office/powerpoint/2010/main" val="470323821"/>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2F5A2A1E-46FD-40B0-A22B-FD44FE50903D}" type="slidenum">
              <a:rPr lang="en-US"/>
              <a:pPr>
                <a:defRPr/>
              </a:pPr>
              <a:t>‹#›</a:t>
            </a:fld>
            <a:endParaRPr lang="en-US"/>
          </a:p>
        </p:txBody>
      </p:sp>
    </p:spTree>
    <p:extLst>
      <p:ext uri="{BB962C8B-B14F-4D97-AF65-F5344CB8AC3E}">
        <p14:creationId xmlns:p14="http://schemas.microsoft.com/office/powerpoint/2010/main" val="1942372252"/>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A99AF580-7CE6-4FA5-9EDB-27A46DD82414}" type="slidenum">
              <a:rPr lang="en-US"/>
              <a:pPr>
                <a:defRPr/>
              </a:pPr>
              <a:t>‹#›</a:t>
            </a:fld>
            <a:endParaRPr lang="en-US"/>
          </a:p>
        </p:txBody>
      </p:sp>
    </p:spTree>
    <p:extLst>
      <p:ext uri="{BB962C8B-B14F-4D97-AF65-F5344CB8AC3E}">
        <p14:creationId xmlns:p14="http://schemas.microsoft.com/office/powerpoint/2010/main" val="3885513517"/>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DCBA6A74-4D3D-4A90-BF0A-8F98EBAC2CEB}" type="slidenum">
              <a:rPr lang="en-US"/>
              <a:pPr>
                <a:defRPr/>
              </a:pPr>
              <a:t>‹#›</a:t>
            </a:fld>
            <a:endParaRPr lang="en-US"/>
          </a:p>
        </p:txBody>
      </p:sp>
    </p:spTree>
    <p:extLst>
      <p:ext uri="{BB962C8B-B14F-4D97-AF65-F5344CB8AC3E}">
        <p14:creationId xmlns:p14="http://schemas.microsoft.com/office/powerpoint/2010/main" val="3040836460"/>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8B12354E-55C5-4281-B0DA-6CE58ECA8B68}" type="slidenum">
              <a:rPr lang="en-US"/>
              <a:pPr>
                <a:defRPr/>
              </a:pPr>
              <a:t>‹#›</a:t>
            </a:fld>
            <a:endParaRPr lang="en-US"/>
          </a:p>
        </p:txBody>
      </p:sp>
    </p:spTree>
    <p:extLst>
      <p:ext uri="{BB962C8B-B14F-4D97-AF65-F5344CB8AC3E}">
        <p14:creationId xmlns:p14="http://schemas.microsoft.com/office/powerpoint/2010/main" val="2443336065"/>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6BB331B6-8474-46FC-AAA8-884015E8939B}" type="slidenum">
              <a:rPr lang="en-US"/>
              <a:pPr>
                <a:defRPr/>
              </a:pPr>
              <a:t>‹#›</a:t>
            </a:fld>
            <a:endParaRPr lang="en-US"/>
          </a:p>
        </p:txBody>
      </p:sp>
    </p:spTree>
    <p:extLst>
      <p:ext uri="{BB962C8B-B14F-4D97-AF65-F5344CB8AC3E}">
        <p14:creationId xmlns:p14="http://schemas.microsoft.com/office/powerpoint/2010/main" val="1225784260"/>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w="9525">
            <a:noFill/>
            <a:miter lim="800000"/>
            <a:headEnd/>
            <a:tailEnd/>
          </a:ln>
        </p:spPr>
        <p:txBody>
          <a:bodyPr wrap="none" anchor="ctr"/>
          <a:lstStyle/>
          <a:p>
            <a:pPr>
              <a:defRPr/>
            </a:pPr>
            <a:endParaRPr lang="zh-CN" altLang="en-US" sz="2800">
              <a:ea typeface="宋体" pitchFamily="2" charset="-122"/>
            </a:endParaRPr>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w="9525">
            <a:noFill/>
            <a:miter lim="800000"/>
            <a:headEnd/>
            <a:tailEnd/>
          </a:ln>
        </p:spPr>
        <p:txBody>
          <a:bodyPr wrap="none" anchor="ctr"/>
          <a:lstStyle/>
          <a:p>
            <a:pPr>
              <a:defRPr/>
            </a:pPr>
            <a:endParaRPr lang="zh-CN" altLang="en-US" sz="2800">
              <a:ea typeface="宋体" pitchFamily="2" charset="-122"/>
            </a:endParaRPr>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a:t>桂小林 </a:t>
            </a:r>
            <a:fld id="{F5ECF978-BC8C-4BCD-8C03-D31911955077}" type="slidenum">
              <a:rPr lang="en-US"/>
              <a:pPr>
                <a:defRPr/>
              </a:pPr>
              <a:t>‹#›</a:t>
            </a:fld>
            <a:endParaRPr lang="en-US"/>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矩形 8"/>
          <p:cNvSpPr>
            <a:spLocks noChangeArrowheads="1"/>
          </p:cNvSpPr>
          <p:nvPr userDrawn="1"/>
        </p:nvSpPr>
        <p:spPr bwMode="auto">
          <a:xfrm>
            <a:off x="3563938" y="0"/>
            <a:ext cx="5580062" cy="304800"/>
          </a:xfrm>
          <a:prstGeom prst="rect">
            <a:avLst/>
          </a:prstGeom>
          <a:noFill/>
          <a:ln w="9525">
            <a:noFill/>
            <a:miter lim="800000"/>
            <a:headEnd/>
            <a:tailEnd/>
          </a:ln>
        </p:spPr>
        <p:txBody>
          <a:bodyPr>
            <a:spAutoFit/>
          </a:bodyPr>
          <a:lstStyle/>
          <a:p>
            <a:pPr algn="ctr">
              <a:defRPr/>
            </a:pPr>
            <a:r>
              <a:rPr lang="en-US" altLang="zh-CN" sz="1400" b="1">
                <a:effectLst>
                  <a:outerShdw blurRad="38100" dist="38100" dir="2700000" algn="tl">
                    <a:srgbClr val="C0C0C0"/>
                  </a:outerShdw>
                </a:effectLst>
                <a:latin typeface="楷体" pitchFamily="49" charset="-122"/>
                <a:ea typeface="楷体" pitchFamily="49" charset="-122"/>
              </a:rPr>
              <a:t>(</a:t>
            </a:r>
            <a:r>
              <a:rPr lang="zh-CN" altLang="en-US" sz="1400" b="1">
                <a:effectLst>
                  <a:outerShdw blurRad="38100" dist="38100" dir="2700000" algn="tl">
                    <a:srgbClr val="C0C0C0"/>
                  </a:outerShdw>
                </a:effectLst>
                <a:latin typeface="楷体" pitchFamily="49" charset="-122"/>
                <a:ea typeface="楷体" pitchFamily="49" charset="-122"/>
              </a:rPr>
              <a:t>推荐阅读清华大学出版社桂小林主编的</a:t>
            </a:r>
            <a:r>
              <a:rPr lang="en-US" altLang="zh-CN" sz="1400" b="1">
                <a:effectLst>
                  <a:outerShdw blurRad="38100" dist="38100" dir="2700000" algn="tl">
                    <a:srgbClr val="C0C0C0"/>
                  </a:outerShdw>
                </a:effectLst>
                <a:latin typeface="楷体" pitchFamily="49" charset="-122"/>
                <a:ea typeface="楷体" pitchFamily="49" charset="-122"/>
              </a:rPr>
              <a:t>《</a:t>
            </a:r>
            <a:r>
              <a:rPr lang="zh-CN" altLang="en-US" sz="1400" b="1">
                <a:effectLst>
                  <a:outerShdw blurRad="38100" dist="38100" dir="2700000" algn="tl">
                    <a:srgbClr val="C0C0C0"/>
                  </a:outerShdw>
                </a:effectLst>
                <a:latin typeface="楷体" pitchFamily="49" charset="-122"/>
                <a:ea typeface="楷体" pitchFamily="49" charset="-122"/>
              </a:rPr>
              <a:t>物联网技术导论</a:t>
            </a:r>
            <a:r>
              <a:rPr lang="en-US" altLang="zh-CN" sz="1400" b="1">
                <a:effectLst>
                  <a:outerShdw blurRad="38100" dist="38100" dir="2700000" algn="tl">
                    <a:srgbClr val="C0C0C0"/>
                  </a:outerShdw>
                </a:effectLst>
                <a:latin typeface="楷体" pitchFamily="49" charset="-122"/>
                <a:ea typeface="楷体" pitchFamily="49" charset="-122"/>
              </a:rPr>
              <a:t>》</a:t>
            </a:r>
            <a:endParaRPr lang="zh-CN" altLang="en-US" sz="1400" b="1">
              <a:effectLst>
                <a:outerShdw blurRad="38100" dist="38100" dir="2700000" algn="tl">
                  <a:srgbClr val="C0C0C0"/>
                </a:outerShdw>
              </a:effectLst>
              <a:latin typeface="楷体" pitchFamily="49" charset="-122"/>
              <a:ea typeface="楷体"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baike.baidu.com/view/387066.htm" TargetMode="External"/><Relationship Id="rId13" Type="http://schemas.openxmlformats.org/officeDocument/2006/relationships/hyperlink" Target="http://baike.baidu.com/view/68450.htm" TargetMode="External"/><Relationship Id="rId3" Type="http://schemas.openxmlformats.org/officeDocument/2006/relationships/hyperlink" Target="http://baike.baidu.com/view/1175233.htm" TargetMode="External"/><Relationship Id="rId7" Type="http://schemas.openxmlformats.org/officeDocument/2006/relationships/hyperlink" Target="http://baike.baidu.com/view/1937.htm" TargetMode="External"/><Relationship Id="rId12" Type="http://schemas.openxmlformats.org/officeDocument/2006/relationships/hyperlink" Target="http://baike.baidu.com/view/25302.htm" TargetMode="External"/><Relationship Id="rId17" Type="http://schemas.openxmlformats.org/officeDocument/2006/relationships/hyperlink" Target="http://baike.baidu.com/view/29.htm" TargetMode="External"/><Relationship Id="rId2" Type="http://schemas.openxmlformats.org/officeDocument/2006/relationships/hyperlink" Target="http://baike.baidu.com/view/68348.htm" TargetMode="External"/><Relationship Id="rId16" Type="http://schemas.openxmlformats.org/officeDocument/2006/relationships/hyperlink" Target="http://baike.baidu.com/view/137314.htm" TargetMode="External"/><Relationship Id="rId1" Type="http://schemas.openxmlformats.org/officeDocument/2006/relationships/slideLayout" Target="../slideLayouts/slideLayout2.xml"/><Relationship Id="rId6" Type="http://schemas.openxmlformats.org/officeDocument/2006/relationships/hyperlink" Target="http://baike.baidu.com/view/8211.htm" TargetMode="External"/><Relationship Id="rId11" Type="http://schemas.openxmlformats.org/officeDocument/2006/relationships/hyperlink" Target="http://baike.baidu.com/view/68308.htm" TargetMode="External"/><Relationship Id="rId5" Type="http://schemas.openxmlformats.org/officeDocument/2006/relationships/hyperlink" Target="http://baike.baidu.com/view/15020.htm" TargetMode="External"/><Relationship Id="rId15" Type="http://schemas.openxmlformats.org/officeDocument/2006/relationships/hyperlink" Target="http://baike.baidu.com/view/63.htm" TargetMode="External"/><Relationship Id="rId10" Type="http://schemas.openxmlformats.org/officeDocument/2006/relationships/hyperlink" Target="http://baike.baidu.com/view/1007.htm" TargetMode="External"/><Relationship Id="rId4" Type="http://schemas.openxmlformats.org/officeDocument/2006/relationships/hyperlink" Target="http://baike.baidu.com/view/9793.htm" TargetMode="External"/><Relationship Id="rId9" Type="http://schemas.openxmlformats.org/officeDocument/2006/relationships/hyperlink" Target="http://baike.baidu.com/view/185282.htm" TargetMode="External"/><Relationship Id="rId14" Type="http://schemas.openxmlformats.org/officeDocument/2006/relationships/hyperlink" Target="http://baike.baidu.com/view/863075.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baike.baidu.com/view/8392286.htm" TargetMode="External"/><Relationship Id="rId3" Type="http://schemas.openxmlformats.org/officeDocument/2006/relationships/hyperlink" Target="http://baike.baidu.com/view/128511.htm" TargetMode="External"/><Relationship Id="rId7" Type="http://schemas.openxmlformats.org/officeDocument/2006/relationships/hyperlink" Target="http://baike.baidu.com/view/7809.htm" TargetMode="External"/><Relationship Id="rId2" Type="http://schemas.openxmlformats.org/officeDocument/2006/relationships/hyperlink" Target="http://baike.baidu.com/view/68348.htm" TargetMode="External"/><Relationship Id="rId1" Type="http://schemas.openxmlformats.org/officeDocument/2006/relationships/slideLayout" Target="../slideLayouts/slideLayout2.xml"/><Relationship Id="rId6" Type="http://schemas.openxmlformats.org/officeDocument/2006/relationships/hyperlink" Target="http://baike.baidu.com/view/9900.htm" TargetMode="External"/><Relationship Id="rId5" Type="http://schemas.openxmlformats.org/officeDocument/2006/relationships/hyperlink" Target="http://baike.baidu.com/view/3542225.htm" TargetMode="External"/><Relationship Id="rId4" Type="http://schemas.openxmlformats.org/officeDocument/2006/relationships/hyperlink" Target="http://baike.baidu.com/view/549699.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aike.baidu.com/view/6825.htm" TargetMode="External"/><Relationship Id="rId2" Type="http://schemas.openxmlformats.org/officeDocument/2006/relationships/hyperlink" Target="http://baike.baidu.com/view/1931.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0"/>
          </p:nvPr>
        </p:nvSpPr>
        <p:spPr/>
        <p:txBody>
          <a:bodyPr/>
          <a:lstStyle/>
          <a:p>
            <a:pPr>
              <a:defRPr/>
            </a:pPr>
            <a:r>
              <a:rPr lang="zh-CN" altLang="en-US" dirty="0"/>
              <a:t>桂小林 </a:t>
            </a:r>
            <a:fld id="{1787EA35-D866-4EAE-AE5D-216D31A5005C}" type="slidenum">
              <a:rPr lang="en-US"/>
              <a:pPr>
                <a:defRPr/>
              </a:pPr>
              <a:t>1</a:t>
            </a:fld>
            <a:endParaRPr lang="en-US" dirty="0"/>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ea typeface="宋体" pitchFamily="2" charset="-122"/>
              </a:rPr>
              <a:t>桂小林 </a:t>
            </a:r>
            <a:fld id="{6F0A61D8-99FD-4A28-98C5-88FCA816E8AE}" type="slidenum">
              <a:rPr lang="en-US" sz="1400" b="1">
                <a:solidFill>
                  <a:srgbClr val="FF3300"/>
                </a:solidFill>
                <a:effectLst>
                  <a:outerShdw blurRad="38100" dist="38100" dir="2700000" algn="tl">
                    <a:srgbClr val="C0C0C0"/>
                  </a:outerShdw>
                </a:effectLst>
                <a:ea typeface="宋体" pitchFamily="2" charset="-122"/>
              </a:rPr>
              <a:pPr algn="r">
                <a:defRPr/>
              </a:pPr>
              <a:t>1</a:t>
            </a:fld>
            <a:endParaRPr lang="en-US" sz="1400" b="1" dirty="0">
              <a:solidFill>
                <a:srgbClr val="FF3300"/>
              </a:solidFill>
              <a:effectLst>
                <a:outerShdw blurRad="38100" dist="38100" dir="2700000" algn="tl">
                  <a:srgbClr val="C0C0C0"/>
                </a:outerShdw>
              </a:effectLst>
              <a:ea typeface="宋体" pitchFamily="2" charset="-122"/>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81D6D47E-66C8-4894-B120-A1D7945D6DA5}" type="slidenum">
              <a:rPr lang="en-US" sz="1400" b="1">
                <a:solidFill>
                  <a:srgbClr val="FF3300"/>
                </a:solidFill>
                <a:effectLst>
                  <a:outerShdw blurRad="38100" dist="38100" dir="2700000" algn="tl">
                    <a:srgbClr val="C0C0C0"/>
                  </a:outerShdw>
                </a:effectLst>
                <a:ea typeface="宋体" pitchFamily="2" charset="-122"/>
              </a:rPr>
              <a:pPr algn="r">
                <a:defRPr/>
              </a:pPr>
              <a:t>1</a:t>
            </a:fld>
            <a:endParaRPr lang="en-US" sz="1400" b="1">
              <a:solidFill>
                <a:srgbClr val="FF3300"/>
              </a:solidFill>
              <a:effectLst>
                <a:outerShdw blurRad="38100" dist="38100" dir="2700000" algn="tl">
                  <a:srgbClr val="C0C0C0"/>
                </a:outerShdw>
              </a:effectLst>
              <a:ea typeface="宋体" pitchFamily="2" charset="-122"/>
            </a:endParaRPr>
          </a:p>
        </p:txBody>
      </p:sp>
      <p:grpSp>
        <p:nvGrpSpPr>
          <p:cNvPr id="2053" name="Group 4"/>
          <p:cNvGrpSpPr>
            <a:grpSpLocks/>
          </p:cNvGrpSpPr>
          <p:nvPr/>
        </p:nvGrpSpPr>
        <p:grpSpPr bwMode="auto">
          <a:xfrm>
            <a:off x="684213" y="2276475"/>
            <a:ext cx="7785100" cy="1658938"/>
            <a:chOff x="0" y="0"/>
            <a:chExt cx="4904" cy="1045"/>
          </a:xfrm>
        </p:grpSpPr>
        <p:pic>
          <p:nvPicPr>
            <p:cNvPr id="2056"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ln/>
          </p:spPr>
          <p:style>
            <a:lnRef idx="2">
              <a:schemeClr val="accent6"/>
            </a:lnRef>
            <a:fillRef idx="1">
              <a:schemeClr val="lt1"/>
            </a:fillRef>
            <a:effectRef idx="0">
              <a:schemeClr val="accent6"/>
            </a:effectRef>
            <a:fontRef idx="minor">
              <a:schemeClr val="dk1"/>
            </a:fontRef>
          </p:style>
        </p:pic>
        <p:sp>
          <p:nvSpPr>
            <p:cNvPr id="8201" name="Text Box 6"/>
            <p:cNvSpPr txBox="1">
              <a:spLocks noChangeArrowheads="1"/>
            </p:cNvSpPr>
            <p:nvPr/>
          </p:nvSpPr>
          <p:spPr bwMode="auto">
            <a:xfrm>
              <a:off x="2" y="4"/>
              <a:ext cx="4897" cy="10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5400" b="1" dirty="0">
                  <a:solidFill>
                    <a:schemeClr val="accent2"/>
                  </a:solidFill>
                  <a:effectLst>
                    <a:outerShdw blurRad="38100" dist="38100" dir="2700000" algn="tl">
                      <a:srgbClr val="C0C0C0"/>
                    </a:outerShdw>
                  </a:effectLst>
                  <a:ea typeface="宋体" pitchFamily="2" charset="-122"/>
                </a:rPr>
                <a:t>物联网技术概论</a:t>
              </a:r>
            </a:p>
            <a:p>
              <a:pPr algn="ctr">
                <a:defRPr/>
              </a:pPr>
              <a:r>
                <a:rPr lang="en-US" altLang="zh-C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a:t>
              </a:r>
              <a:r>
                <a:rPr lang="zh-CN"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第</a:t>
              </a:r>
              <a:r>
                <a:rPr lang="en-US" altLang="zh-CN"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6</a:t>
              </a:r>
              <a:r>
                <a:rPr lang="zh-CN"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章 物联网数据管理</a:t>
              </a:r>
              <a:r>
                <a:rPr lang="en-US" altLang="zh-C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a:t>
              </a:r>
              <a:endParaRPr lang="en-US" altLang="zh-CN" sz="4000" b="1" dirty="0">
                <a:solidFill>
                  <a:schemeClr val="accent2"/>
                </a:solidFill>
                <a:effectLst>
                  <a:outerShdw blurRad="38100" dist="38100" dir="2700000" algn="tl">
                    <a:srgbClr val="C0C0C0"/>
                  </a:outerShdw>
                </a:effectLst>
                <a:latin typeface="楷体" panose="02010609060101010101" pitchFamily="49" charset="-122"/>
                <a:ea typeface="楷体" panose="02010609060101010101" pitchFamily="49" charset="-122"/>
              </a:endParaRPr>
            </a:p>
          </p:txBody>
        </p:sp>
      </p:grpSp>
      <p:sp>
        <p:nvSpPr>
          <p:cNvPr id="3079" name="Text Box 6"/>
          <p:cNvSpPr txBox="1">
            <a:spLocks noChangeArrowheads="1"/>
          </p:cNvSpPr>
          <p:nvPr/>
        </p:nvSpPr>
        <p:spPr bwMode="auto">
          <a:xfrm>
            <a:off x="539750" y="1125538"/>
            <a:ext cx="7775575" cy="1098550"/>
          </a:xfrm>
          <a:prstGeom prst="rect">
            <a:avLst/>
          </a:prstGeom>
          <a:noFill/>
          <a:ln w="9525">
            <a:noFill/>
            <a:miter lim="800000"/>
            <a:headEnd/>
            <a:tailEnd/>
          </a:ln>
        </p:spPr>
        <p:txBody>
          <a:bodyPr>
            <a:spAutoFit/>
          </a:bodyPr>
          <a:lstStyle/>
          <a:p>
            <a:pPr algn="ctr">
              <a:spcBef>
                <a:spcPct val="50000"/>
              </a:spcBef>
              <a:defRPr/>
            </a:pPr>
            <a:r>
              <a:rPr lang="zh-CN" altLang="en-US" sz="3600" dirty="0">
                <a:solidFill>
                  <a:srgbClr val="008000"/>
                </a:solidFill>
                <a:ea typeface="宋体" pitchFamily="2" charset="-122"/>
              </a:rPr>
              <a:t>西安交通大学</a:t>
            </a: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西安交通大学电子与信息工程学院</a:t>
            </a:r>
          </a:p>
          <a:p>
            <a:pPr marL="0" indent="0" algn="ctr" eaLnBrk="1" hangingPunct="1">
              <a:lnSpc>
                <a:spcPct val="90000"/>
              </a:lnSpc>
              <a:buFontTx/>
              <a:buNone/>
              <a:defRPr/>
            </a:pPr>
            <a:r>
              <a:rPr lang="zh-CN" altLang="en-US" sz="2400" b="1" dirty="0" smtClean="0"/>
              <a:t>计算机科学与技术系</a:t>
            </a:r>
          </a:p>
          <a:p>
            <a:pPr marL="0" indent="0" algn="ctr" eaLnBrk="1" hangingPunct="1">
              <a:lnSpc>
                <a:spcPct val="90000"/>
              </a:lnSpc>
              <a:buFontTx/>
              <a:buNone/>
              <a:defRPr/>
            </a:pPr>
            <a:r>
              <a:rPr lang="en-US" altLang="zh-CN" sz="2400" b="1" dirty="0" smtClean="0"/>
              <a:t>2020.05.16</a:t>
            </a:r>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ADEDFCF4-015C-4157-915A-F7E4BCAD0798}" type="slidenum">
              <a:rPr lang="en-US"/>
              <a:pPr>
                <a:defRPr/>
              </a:pPr>
              <a:t>10</a:t>
            </a:fld>
            <a:endParaRPr lang="en-US"/>
          </a:p>
        </p:txBody>
      </p:sp>
      <p:sp>
        <p:nvSpPr>
          <p:cNvPr id="14339" name="Rectangle 2"/>
          <p:cNvSpPr>
            <a:spLocks noGrp="1" noChangeArrowheads="1"/>
          </p:cNvSpPr>
          <p:nvPr>
            <p:ph type="title"/>
          </p:nvPr>
        </p:nvSpPr>
        <p:spPr/>
        <p:txBody>
          <a:bodyPr/>
          <a:lstStyle/>
          <a:p>
            <a:r>
              <a:rPr lang="en-US" altLang="zh-CN" smtClean="0"/>
              <a:t>6.2 </a:t>
            </a:r>
            <a:r>
              <a:rPr lang="zh-CN" altLang="en-US" smtClean="0"/>
              <a:t>海量感知数据的挖掘与分析</a:t>
            </a:r>
          </a:p>
        </p:txBody>
      </p:sp>
      <p:sp>
        <p:nvSpPr>
          <p:cNvPr id="14340" name="Rectangle 3"/>
          <p:cNvSpPr>
            <a:spLocks noGrp="1" noChangeArrowheads="1"/>
          </p:cNvSpPr>
          <p:nvPr>
            <p:ph type="body" idx="1"/>
          </p:nvPr>
        </p:nvSpPr>
        <p:spPr/>
        <p:txBody>
          <a:bodyPr/>
          <a:lstStyle/>
          <a:p>
            <a:r>
              <a:rPr lang="zh-CN" altLang="en-US" smtClean="0"/>
              <a:t>数据管理层是位于感知识别和网络构建层之上、应用层之下，体现物联网智慧的关键一层。</a:t>
            </a:r>
          </a:p>
          <a:p>
            <a:pPr lvl="1"/>
            <a:r>
              <a:rPr lang="zh-CN" altLang="en-US" smtClean="0"/>
              <a:t>如智能电网、智能交通、智能医疗等。</a:t>
            </a:r>
          </a:p>
          <a:p>
            <a:r>
              <a:rPr lang="en-US" altLang="zh-CN" smtClean="0"/>
              <a:t> </a:t>
            </a:r>
            <a:r>
              <a:rPr lang="zh-CN" altLang="en-US" smtClean="0"/>
              <a:t>这一层主要解决数据的储存、数据检索、数据使用、数据安全和隐私保护等主要问题。</a:t>
            </a:r>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6731298D-4219-4D31-B675-CBBC12647CDF}" type="slidenum">
              <a:rPr lang="en-US"/>
              <a:pPr>
                <a:defRPr/>
              </a:pPr>
              <a:t>11</a:t>
            </a:fld>
            <a:endParaRPr lang="en-US"/>
          </a:p>
        </p:txBody>
      </p:sp>
      <p:sp>
        <p:nvSpPr>
          <p:cNvPr id="15363" name="Rectangle 2"/>
          <p:cNvSpPr>
            <a:spLocks noGrp="1" noChangeArrowheads="1"/>
          </p:cNvSpPr>
          <p:nvPr>
            <p:ph type="title"/>
          </p:nvPr>
        </p:nvSpPr>
        <p:spPr/>
        <p:txBody>
          <a:bodyPr/>
          <a:lstStyle/>
          <a:p>
            <a:r>
              <a:rPr lang="en-US" altLang="zh-CN" smtClean="0"/>
              <a:t>6.3 </a:t>
            </a:r>
            <a:r>
              <a:rPr lang="zh-CN" altLang="en-US" smtClean="0"/>
              <a:t>海量数据存储</a:t>
            </a:r>
          </a:p>
        </p:txBody>
      </p:sp>
      <p:sp>
        <p:nvSpPr>
          <p:cNvPr id="15364" name="Rectangle 3"/>
          <p:cNvSpPr>
            <a:spLocks noGrp="1" noChangeArrowheads="1"/>
          </p:cNvSpPr>
          <p:nvPr>
            <p:ph type="body" idx="1"/>
          </p:nvPr>
        </p:nvSpPr>
        <p:spPr/>
        <p:txBody>
          <a:bodyPr/>
          <a:lstStyle/>
          <a:p>
            <a:r>
              <a:rPr lang="zh-CN" altLang="en-US" smtClean="0"/>
              <a:t>海量数据存储是物联网技术的一个重要组成部分。</a:t>
            </a:r>
          </a:p>
          <a:p>
            <a:r>
              <a:rPr lang="zh-CN" altLang="en-US" smtClean="0"/>
              <a:t>本节将主要从基于文件的存储和基于记录的存储两方面介绍物联网系统中的海量数据存储技术。</a:t>
            </a: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84F41FFF-DE43-47DA-980A-29D0DC083166}" type="slidenum">
              <a:rPr lang="en-US"/>
              <a:pPr>
                <a:defRPr/>
              </a:pPr>
              <a:t>12</a:t>
            </a:fld>
            <a:endParaRPr lang="en-US"/>
          </a:p>
        </p:txBody>
      </p:sp>
      <p:sp>
        <p:nvSpPr>
          <p:cNvPr id="16387" name="Rectangle 2"/>
          <p:cNvSpPr>
            <a:spLocks noGrp="1" noChangeArrowheads="1"/>
          </p:cNvSpPr>
          <p:nvPr>
            <p:ph type="title"/>
          </p:nvPr>
        </p:nvSpPr>
        <p:spPr/>
        <p:txBody>
          <a:bodyPr/>
          <a:lstStyle/>
          <a:p>
            <a:r>
              <a:rPr lang="en-US" altLang="zh-CN" smtClean="0"/>
              <a:t>6.3.1 </a:t>
            </a:r>
            <a:r>
              <a:rPr lang="zh-CN" altLang="en-US" smtClean="0"/>
              <a:t>基于文件的数据存储技术</a:t>
            </a:r>
          </a:p>
        </p:txBody>
      </p:sp>
      <p:sp>
        <p:nvSpPr>
          <p:cNvPr id="16388" name="Rectangle 3"/>
          <p:cNvSpPr>
            <a:spLocks noGrp="1" noChangeArrowheads="1"/>
          </p:cNvSpPr>
          <p:nvPr>
            <p:ph type="body" idx="1"/>
          </p:nvPr>
        </p:nvSpPr>
        <p:spPr/>
        <p:txBody>
          <a:bodyPr/>
          <a:lstStyle/>
          <a:p>
            <a:r>
              <a:rPr lang="en-US" altLang="zh-CN" smtClean="0"/>
              <a:t>MapReduce</a:t>
            </a:r>
            <a:r>
              <a:rPr lang="zh-CN" altLang="en-US" smtClean="0"/>
              <a:t>是</a:t>
            </a:r>
            <a:r>
              <a:rPr lang="en-US" altLang="zh-CN" smtClean="0"/>
              <a:t>Google</a:t>
            </a:r>
            <a:r>
              <a:rPr lang="zh-CN" altLang="en-US" smtClean="0"/>
              <a:t>公司工程师</a:t>
            </a:r>
            <a:r>
              <a:rPr lang="en-US" altLang="zh-CN" smtClean="0"/>
              <a:t>Jeffrey Dean</a:t>
            </a:r>
            <a:r>
              <a:rPr lang="zh-CN" altLang="en-US" smtClean="0"/>
              <a:t>提出的处理大规模数据集（大于</a:t>
            </a:r>
            <a:r>
              <a:rPr lang="en-US" altLang="zh-CN" smtClean="0"/>
              <a:t>1TB</a:t>
            </a:r>
            <a:r>
              <a:rPr lang="zh-CN" altLang="en-US" smtClean="0"/>
              <a:t>）的分布式并行计算编程模型，是</a:t>
            </a:r>
            <a:r>
              <a:rPr lang="en-US" altLang="zh-CN" smtClean="0"/>
              <a:t>Google</a:t>
            </a:r>
            <a:r>
              <a:rPr lang="zh-CN" altLang="en-US" smtClean="0"/>
              <a:t>云计算的核心技术 </a:t>
            </a:r>
          </a:p>
          <a:p>
            <a:r>
              <a:rPr lang="en-US" altLang="zh-CN" smtClean="0"/>
              <a:t>HDFS</a:t>
            </a:r>
            <a:r>
              <a:rPr lang="zh-CN" altLang="en-US" smtClean="0"/>
              <a:t>（</a:t>
            </a:r>
            <a:r>
              <a:rPr lang="en-US" altLang="zh-CN" smtClean="0"/>
              <a:t>Hadoop Distributed File System</a:t>
            </a:r>
            <a:r>
              <a:rPr lang="zh-CN" altLang="en-US" smtClean="0"/>
              <a:t>）是一种高度容错的分布式文件系统模型，由</a:t>
            </a:r>
            <a:r>
              <a:rPr lang="en-US" altLang="zh-CN" smtClean="0"/>
              <a:t>Java</a:t>
            </a:r>
            <a:r>
              <a:rPr lang="zh-CN" altLang="en-US" smtClean="0"/>
              <a:t>语言开发实现。</a:t>
            </a:r>
            <a:r>
              <a:rPr lang="en-US" altLang="zh-CN" smtClean="0"/>
              <a:t>HDFS</a:t>
            </a:r>
            <a:r>
              <a:rPr lang="zh-CN" altLang="en-US" smtClean="0"/>
              <a:t>可以部署在任何支持</a:t>
            </a:r>
            <a:r>
              <a:rPr lang="en-US" altLang="zh-CN" smtClean="0"/>
              <a:t>Java</a:t>
            </a:r>
            <a:r>
              <a:rPr lang="zh-CN" altLang="en-US" smtClean="0"/>
              <a:t>运行环境的普通机器或虚拟机上，而且能够提供高吞入量的数据访问。</a:t>
            </a:r>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9560AC24-2E3B-4F04-B9F7-0A73A668F822}" type="slidenum">
              <a:rPr lang="en-US"/>
              <a:pPr>
                <a:defRPr/>
              </a:pPr>
              <a:t>13</a:t>
            </a:fld>
            <a:endParaRPr lang="en-US"/>
          </a:p>
        </p:txBody>
      </p:sp>
      <p:sp>
        <p:nvSpPr>
          <p:cNvPr id="17411" name="Rectangle 2"/>
          <p:cNvSpPr>
            <a:spLocks noGrp="1" noChangeArrowheads="1"/>
          </p:cNvSpPr>
          <p:nvPr>
            <p:ph type="title"/>
          </p:nvPr>
        </p:nvSpPr>
        <p:spPr/>
        <p:txBody>
          <a:bodyPr/>
          <a:lstStyle/>
          <a:p>
            <a:r>
              <a:rPr lang="en-US" altLang="zh-CN" smtClean="0"/>
              <a:t>HDFS</a:t>
            </a:r>
          </a:p>
        </p:txBody>
      </p:sp>
      <p:sp>
        <p:nvSpPr>
          <p:cNvPr id="17412" name="Rectangle 3"/>
          <p:cNvSpPr>
            <a:spLocks noGrp="1" noChangeArrowheads="1"/>
          </p:cNvSpPr>
          <p:nvPr>
            <p:ph type="body" idx="1"/>
          </p:nvPr>
        </p:nvSpPr>
        <p:spPr/>
        <p:txBody>
          <a:bodyPr/>
          <a:lstStyle/>
          <a:p>
            <a:endParaRPr lang="zh-CN" altLang="en-US" smtClean="0"/>
          </a:p>
        </p:txBody>
      </p:sp>
      <p:pic>
        <p:nvPicPr>
          <p:cNvPr id="17413"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16113"/>
            <a:ext cx="68405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B9D3268A-D39C-40BE-A300-37D74D505C7B}" type="slidenum">
              <a:rPr lang="en-US"/>
              <a:pPr>
                <a:defRPr/>
              </a:pPr>
              <a:t>14</a:t>
            </a:fld>
            <a:endParaRPr lang="en-US"/>
          </a:p>
        </p:txBody>
      </p:sp>
      <p:sp>
        <p:nvSpPr>
          <p:cNvPr id="18435" name="Rectangle 2"/>
          <p:cNvSpPr>
            <a:spLocks noGrp="1" noChangeArrowheads="1"/>
          </p:cNvSpPr>
          <p:nvPr>
            <p:ph type="title"/>
          </p:nvPr>
        </p:nvSpPr>
        <p:spPr/>
        <p:txBody>
          <a:bodyPr/>
          <a:lstStyle/>
          <a:p>
            <a:endParaRPr lang="zh-CN" altLang="en-US" smtClean="0"/>
          </a:p>
        </p:txBody>
      </p:sp>
      <p:sp>
        <p:nvSpPr>
          <p:cNvPr id="18436" name="Rectangle 3"/>
          <p:cNvSpPr>
            <a:spLocks noGrp="1" noChangeArrowheads="1"/>
          </p:cNvSpPr>
          <p:nvPr>
            <p:ph type="body" idx="1"/>
          </p:nvPr>
        </p:nvSpPr>
        <p:spPr/>
        <p:txBody>
          <a:bodyPr/>
          <a:lstStyle/>
          <a:p>
            <a:r>
              <a:rPr lang="en-US" altLang="zh-CN" smtClean="0"/>
              <a:t>HDFS</a:t>
            </a:r>
            <a:r>
              <a:rPr lang="zh-CN" altLang="en-US" smtClean="0"/>
              <a:t>尽量读取客户机距离最近的节点副本，以降低读取时延。</a:t>
            </a:r>
          </a:p>
          <a:p>
            <a:r>
              <a:rPr lang="zh-CN" altLang="en-US" smtClean="0"/>
              <a:t>数据副本策略：</a:t>
            </a:r>
          </a:p>
        </p:txBody>
      </p:sp>
      <p:pic>
        <p:nvPicPr>
          <p:cNvPr id="18437"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349500"/>
            <a:ext cx="5041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p>
            <a:pPr>
              <a:defRPr/>
            </a:pPr>
            <a:r>
              <a:rPr lang="zh-CN" altLang="en-US"/>
              <a:t>桂小林 </a:t>
            </a:r>
            <a:fld id="{F8BC2366-8822-4635-8992-E1A0B91E5D1A}" type="slidenum">
              <a:rPr lang="en-US"/>
              <a:pPr>
                <a:defRPr/>
              </a:pPr>
              <a:t>15</a:t>
            </a:fld>
            <a:endParaRPr lang="en-US"/>
          </a:p>
        </p:txBody>
      </p:sp>
      <p:sp>
        <p:nvSpPr>
          <p:cNvPr id="19459" name="Rectangle 2"/>
          <p:cNvSpPr>
            <a:spLocks noGrp="1" noChangeArrowheads="1"/>
          </p:cNvSpPr>
          <p:nvPr>
            <p:ph type="title"/>
          </p:nvPr>
        </p:nvSpPr>
        <p:spPr/>
        <p:txBody>
          <a:bodyPr/>
          <a:lstStyle/>
          <a:p>
            <a:r>
              <a:rPr lang="en-US" altLang="zh-CN" b="0" smtClean="0"/>
              <a:t>Map/Reduce</a:t>
            </a:r>
            <a:r>
              <a:rPr lang="zh-CN" altLang="en-US" b="0" smtClean="0"/>
              <a:t>计算模型</a:t>
            </a:r>
          </a:p>
        </p:txBody>
      </p:sp>
      <p:sp>
        <p:nvSpPr>
          <p:cNvPr id="19460" name="Rectangle 3"/>
          <p:cNvSpPr>
            <a:spLocks noGrp="1" noChangeArrowheads="1"/>
          </p:cNvSpPr>
          <p:nvPr>
            <p:ph type="body" idx="1"/>
          </p:nvPr>
        </p:nvSpPr>
        <p:spPr>
          <a:xfrm>
            <a:off x="381000" y="4652963"/>
            <a:ext cx="8458200" cy="1747837"/>
          </a:xfrm>
        </p:spPr>
        <p:txBody>
          <a:bodyPr/>
          <a:lstStyle/>
          <a:p>
            <a:pPr>
              <a:lnSpc>
                <a:spcPct val="100000"/>
              </a:lnSpc>
            </a:pPr>
            <a:r>
              <a:rPr lang="en-US" altLang="zh-CN" sz="2000" smtClean="0">
                <a:solidFill>
                  <a:srgbClr val="000099"/>
                </a:solidFill>
              </a:rPr>
              <a:t>Map/Reduce</a:t>
            </a:r>
            <a:r>
              <a:rPr lang="zh-CN" altLang="en-US" sz="2000" smtClean="0">
                <a:solidFill>
                  <a:srgbClr val="000099"/>
                </a:solidFill>
              </a:rPr>
              <a:t>是</a:t>
            </a:r>
            <a:r>
              <a:rPr lang="en-US" altLang="zh-CN" sz="2000" smtClean="0">
                <a:solidFill>
                  <a:srgbClr val="000099"/>
                </a:solidFill>
              </a:rPr>
              <a:t>Google</a:t>
            </a:r>
            <a:r>
              <a:rPr lang="zh-CN" altLang="en-US" sz="2000" smtClean="0">
                <a:solidFill>
                  <a:srgbClr val="000099"/>
                </a:solidFill>
              </a:rPr>
              <a:t>公司工程师</a:t>
            </a:r>
            <a:r>
              <a:rPr lang="en-US" altLang="zh-CN" sz="2000" smtClean="0">
                <a:solidFill>
                  <a:srgbClr val="000099"/>
                </a:solidFill>
              </a:rPr>
              <a:t>Jeffrey Dean</a:t>
            </a:r>
            <a:r>
              <a:rPr lang="zh-CN" altLang="en-US" sz="2000" smtClean="0">
                <a:solidFill>
                  <a:srgbClr val="000099"/>
                </a:solidFill>
              </a:rPr>
              <a:t>提出的处理大规模数据集（大于</a:t>
            </a:r>
            <a:r>
              <a:rPr lang="en-US" altLang="zh-CN" sz="2000" smtClean="0">
                <a:solidFill>
                  <a:srgbClr val="000099"/>
                </a:solidFill>
              </a:rPr>
              <a:t>1TB</a:t>
            </a:r>
            <a:r>
              <a:rPr lang="zh-CN" altLang="en-US" sz="2000" smtClean="0">
                <a:solidFill>
                  <a:srgbClr val="000099"/>
                </a:solidFill>
              </a:rPr>
              <a:t>）的分布式并行计算编程模型，是</a:t>
            </a:r>
            <a:r>
              <a:rPr lang="en-US" altLang="zh-CN" sz="2000" smtClean="0">
                <a:solidFill>
                  <a:srgbClr val="000099"/>
                </a:solidFill>
              </a:rPr>
              <a:t>Google</a:t>
            </a:r>
            <a:r>
              <a:rPr lang="zh-CN" altLang="en-US" sz="2000" smtClean="0">
                <a:solidFill>
                  <a:srgbClr val="000099"/>
                </a:solidFill>
              </a:rPr>
              <a:t>云计算的核心技术，概念</a:t>
            </a:r>
            <a:r>
              <a:rPr lang="zh-CN" altLang="en-US" sz="2000" smtClean="0"/>
              <a:t>“</a:t>
            </a:r>
            <a:r>
              <a:rPr lang="en-US" altLang="zh-CN" sz="2000" smtClean="0"/>
              <a:t>Map</a:t>
            </a:r>
            <a:r>
              <a:rPr lang="zh-CN" altLang="en-US" sz="2000" smtClean="0"/>
              <a:t>（映射）</a:t>
            </a:r>
            <a:r>
              <a:rPr lang="zh-CN" altLang="en-US" sz="2000" smtClean="0">
                <a:solidFill>
                  <a:srgbClr val="000099"/>
                </a:solidFill>
              </a:rPr>
              <a:t>”、</a:t>
            </a:r>
            <a:r>
              <a:rPr lang="zh-CN" altLang="en-US" sz="2000" smtClean="0"/>
              <a:t>“</a:t>
            </a:r>
            <a:r>
              <a:rPr lang="en-US" altLang="zh-CN" sz="2000" smtClean="0"/>
              <a:t>Reduce</a:t>
            </a:r>
            <a:r>
              <a:rPr lang="zh-CN" altLang="en-US" sz="2000" smtClean="0"/>
              <a:t>（规约）</a:t>
            </a:r>
            <a:r>
              <a:rPr lang="zh-CN" altLang="en-US" sz="2000" smtClean="0">
                <a:solidFill>
                  <a:srgbClr val="000099"/>
                </a:solidFill>
              </a:rPr>
              <a:t>”和其主要思想借鉴于函数式编程语言和矢量编程语言。它极大地方便了编程人员在不会分布式并行编程的情况下</a:t>
            </a:r>
            <a:r>
              <a:rPr lang="en-US" altLang="zh-CN" sz="2000" smtClean="0">
                <a:solidFill>
                  <a:srgbClr val="000099"/>
                </a:solidFill>
              </a:rPr>
              <a:t>,</a:t>
            </a:r>
            <a:r>
              <a:rPr lang="zh-CN" altLang="en-US" sz="2000" smtClean="0">
                <a:solidFill>
                  <a:srgbClr val="000099"/>
                </a:solidFill>
              </a:rPr>
              <a:t>将自己的程序运行在分布式系统上。</a:t>
            </a:r>
          </a:p>
        </p:txBody>
      </p:sp>
      <p:pic>
        <p:nvPicPr>
          <p:cNvPr id="19461"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42486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CN" sz="2800" smtClean="0"/>
              <a:t>Map/Reduce</a:t>
            </a:r>
            <a:r>
              <a:rPr lang="zh-CN" altLang="en-US" sz="2800" smtClean="0"/>
              <a:t>运行时模型</a:t>
            </a:r>
          </a:p>
        </p:txBody>
      </p:sp>
      <p:sp>
        <p:nvSpPr>
          <p:cNvPr id="20483" name="Rectangle 3"/>
          <p:cNvSpPr>
            <a:spLocks noGrp="1" noChangeArrowheads="1"/>
          </p:cNvSpPr>
          <p:nvPr>
            <p:ph type="body" idx="1"/>
          </p:nvPr>
        </p:nvSpPr>
        <p:spPr/>
        <p:txBody>
          <a:bodyPr/>
          <a:lstStyle/>
          <a:p>
            <a:endParaRPr lang="zh-CN" altLang="en-US" smtClean="0"/>
          </a:p>
        </p:txBody>
      </p:sp>
      <p:pic>
        <p:nvPicPr>
          <p:cNvPr id="20484" name="Picture 4" descr="2013041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8207375"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sz="2800" smtClean="0"/>
              <a:t>Map/Reduce</a:t>
            </a:r>
            <a:r>
              <a:rPr lang="zh-CN" altLang="en-US" sz="2800" smtClean="0"/>
              <a:t>实例</a:t>
            </a:r>
          </a:p>
        </p:txBody>
      </p:sp>
      <p:sp>
        <p:nvSpPr>
          <p:cNvPr id="21507" name="Rectangle 3"/>
          <p:cNvSpPr>
            <a:spLocks noGrp="1" noChangeArrowheads="1"/>
          </p:cNvSpPr>
          <p:nvPr>
            <p:ph type="body" idx="1"/>
          </p:nvPr>
        </p:nvSpPr>
        <p:spPr/>
        <p:txBody>
          <a:bodyPr/>
          <a:lstStyle/>
          <a:p>
            <a:endParaRPr lang="zh-CN" altLang="en-US" smtClean="0"/>
          </a:p>
        </p:txBody>
      </p:sp>
      <p:pic>
        <p:nvPicPr>
          <p:cNvPr id="21508" name="Picture 4" descr="hbase-mapreduc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375"/>
            <a:ext cx="911383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C1291CA2-0783-4E01-966D-87011145D473}" type="slidenum">
              <a:rPr lang="en-US"/>
              <a:pPr>
                <a:defRPr/>
              </a:pPr>
              <a:t>18</a:t>
            </a:fld>
            <a:endParaRPr lang="en-US"/>
          </a:p>
        </p:txBody>
      </p:sp>
      <p:sp>
        <p:nvSpPr>
          <p:cNvPr id="22531" name="Rectangle 2"/>
          <p:cNvSpPr>
            <a:spLocks noGrp="1" noChangeArrowheads="1"/>
          </p:cNvSpPr>
          <p:nvPr>
            <p:ph type="title"/>
          </p:nvPr>
        </p:nvSpPr>
        <p:spPr/>
        <p:txBody>
          <a:bodyPr/>
          <a:lstStyle/>
          <a:p>
            <a:r>
              <a:rPr lang="en-US" altLang="zh-CN" smtClean="0"/>
              <a:t>6.3.2 </a:t>
            </a:r>
            <a:r>
              <a:rPr lang="zh-CN" altLang="en-US" smtClean="0"/>
              <a:t>数据库存储技术</a:t>
            </a:r>
          </a:p>
        </p:txBody>
      </p:sp>
      <p:sp>
        <p:nvSpPr>
          <p:cNvPr id="22532" name="Rectangle 3"/>
          <p:cNvSpPr>
            <a:spLocks noGrp="1" noChangeArrowheads="1"/>
          </p:cNvSpPr>
          <p:nvPr>
            <p:ph type="body" idx="1"/>
          </p:nvPr>
        </p:nvSpPr>
        <p:spPr/>
        <p:txBody>
          <a:bodyPr/>
          <a:lstStyle/>
          <a:p>
            <a:r>
              <a:rPr lang="zh-CN" altLang="en-US" smtClean="0"/>
              <a:t>数据库（</a:t>
            </a:r>
            <a:r>
              <a:rPr lang="en-US" altLang="zh-CN" smtClean="0"/>
              <a:t>Database</a:t>
            </a:r>
            <a:r>
              <a:rPr lang="zh-CN" altLang="en-US" smtClean="0"/>
              <a:t>）是按照数据结构来组织、存储和管理数据的仓库，它产生于距今五十年前，随着信息技术和市场的发展，特别是二十世纪九十年代以后，数据管理不再仅仅是存储和管理数据，而转变成用户所需要的各种数据管理的方式。</a:t>
            </a:r>
          </a:p>
          <a:p>
            <a:r>
              <a:rPr lang="zh-CN" altLang="en-US" smtClean="0"/>
              <a:t>数据库有很多种类型，从最简单的存储有各种数据的表格到能够进行海量数据存储的大型数据库系统都在各个方面得到了广泛的应用。</a:t>
            </a:r>
          </a:p>
          <a:p>
            <a:endParaRPr lang="zh-CN" altLang="en-US" smtClean="0"/>
          </a:p>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smtClean="0"/>
              <a:t>发展历程</a:t>
            </a:r>
          </a:p>
        </p:txBody>
      </p:sp>
      <p:sp>
        <p:nvSpPr>
          <p:cNvPr id="23555" name="Rectangle 3"/>
          <p:cNvSpPr>
            <a:spLocks noGrp="1" noChangeArrowheads="1"/>
          </p:cNvSpPr>
          <p:nvPr>
            <p:ph type="body" idx="1"/>
          </p:nvPr>
        </p:nvSpPr>
        <p:spPr/>
        <p:txBody>
          <a:bodyPr/>
          <a:lstStyle/>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⒈ </a:t>
            </a:r>
            <a:r>
              <a:rPr lang="en-US" altLang="zh-CN" sz="1800" smtClean="0">
                <a:latin typeface="Arial Unicode MS" pitchFamily="34" charset="-122"/>
                <a:ea typeface="Arial Unicode MS" pitchFamily="34" charset="-122"/>
                <a:cs typeface="Arial Unicode MS" pitchFamily="34" charset="-122"/>
              </a:rPr>
              <a:t>1970</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E.F. Codd </a:t>
            </a:r>
            <a:r>
              <a:rPr lang="zh-CN" altLang="en-US" sz="1800" smtClean="0">
                <a:latin typeface="Arial Unicode MS" pitchFamily="34" charset="-122"/>
                <a:ea typeface="Arial Unicode MS" pitchFamily="34" charset="-122"/>
                <a:cs typeface="Arial Unicode MS" pitchFamily="34" charset="-122"/>
              </a:rPr>
              <a:t>发表了</a:t>
            </a:r>
            <a:r>
              <a:rPr lang="zh-CN" altLang="en-US" sz="1800" smtClean="0">
                <a:latin typeface="Arial Unicode MS" pitchFamily="34" charset="-122"/>
                <a:ea typeface="Arial Unicode MS" pitchFamily="34" charset="-122"/>
                <a:cs typeface="Arial Unicode MS" pitchFamily="34" charset="-122"/>
                <a:hlinkClick r:id="rId2"/>
              </a:rPr>
              <a:t>关系数据库</a:t>
            </a:r>
            <a:r>
              <a:rPr lang="zh-CN" altLang="en-US" sz="1800" smtClean="0">
                <a:latin typeface="Arial Unicode MS" pitchFamily="34" charset="-122"/>
                <a:ea typeface="Arial Unicode MS" pitchFamily="34" charset="-122"/>
                <a:cs typeface="Arial Unicode MS" pitchFamily="34" charset="-122"/>
              </a:rPr>
              <a:t>理论（</a:t>
            </a:r>
            <a:r>
              <a:rPr lang="en-US" altLang="zh-CN" sz="1800" smtClean="0">
                <a:latin typeface="Arial Unicode MS" pitchFamily="34" charset="-122"/>
                <a:ea typeface="Arial Unicode MS" pitchFamily="34" charset="-122"/>
                <a:cs typeface="Arial Unicode MS" pitchFamily="34" charset="-122"/>
              </a:rPr>
              <a:t>relational database theory</a:t>
            </a:r>
            <a:r>
              <a:rPr lang="zh-CN" altLang="en-US" sz="1800" smtClean="0">
                <a:latin typeface="Arial Unicode MS" pitchFamily="34" charset="-122"/>
                <a:ea typeface="Arial Unicode MS" pitchFamily="34" charset="-122"/>
                <a:cs typeface="Arial Unicode MS" pitchFamily="34" charset="-122"/>
              </a:rPr>
              <a:t>）；</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⒉ </a:t>
            </a:r>
            <a:r>
              <a:rPr lang="en-US" altLang="zh-CN" sz="1800" smtClean="0">
                <a:latin typeface="Arial Unicode MS" pitchFamily="34" charset="-122"/>
                <a:ea typeface="Arial Unicode MS" pitchFamily="34" charset="-122"/>
                <a:cs typeface="Arial Unicode MS" pitchFamily="34" charset="-122"/>
              </a:rPr>
              <a:t>1974-79</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IBM </a:t>
            </a:r>
            <a:r>
              <a:rPr lang="zh-CN" altLang="en-US" sz="1800" smtClean="0">
                <a:latin typeface="Arial Unicode MS" pitchFamily="34" charset="-122"/>
                <a:ea typeface="Arial Unicode MS" pitchFamily="34" charset="-122"/>
                <a:cs typeface="Arial Unicode MS" pitchFamily="34" charset="-122"/>
              </a:rPr>
              <a:t>以</a:t>
            </a:r>
            <a:r>
              <a:rPr lang="en-US" altLang="zh-CN" sz="1800" smtClean="0">
                <a:latin typeface="Arial Unicode MS" pitchFamily="34" charset="-122"/>
                <a:ea typeface="Arial Unicode MS" pitchFamily="34" charset="-122"/>
                <a:cs typeface="Arial Unicode MS" pitchFamily="34" charset="-122"/>
              </a:rPr>
              <a:t>Codd</a:t>
            </a:r>
            <a:r>
              <a:rPr lang="zh-CN" altLang="en-US" sz="1800" smtClean="0">
                <a:latin typeface="Arial Unicode MS" pitchFamily="34" charset="-122"/>
                <a:ea typeface="Arial Unicode MS" pitchFamily="34" charset="-122"/>
                <a:cs typeface="Arial Unicode MS" pitchFamily="34" charset="-122"/>
              </a:rPr>
              <a:t>的理论为基础开发了“</a:t>
            </a:r>
            <a:r>
              <a:rPr lang="en-US" altLang="zh-CN" sz="1800" smtClean="0">
                <a:latin typeface="Arial Unicode MS" pitchFamily="34" charset="-122"/>
                <a:ea typeface="Arial Unicode MS" pitchFamily="34" charset="-122"/>
                <a:cs typeface="Arial Unicode MS" pitchFamily="34" charset="-122"/>
              </a:rPr>
              <a:t>Sequel”</a:t>
            </a:r>
            <a:r>
              <a:rPr lang="zh-CN" altLang="en-US" sz="1800" smtClean="0">
                <a:latin typeface="Arial Unicode MS" pitchFamily="34" charset="-122"/>
                <a:ea typeface="Arial Unicode MS" pitchFamily="34" charset="-122"/>
                <a:cs typeface="Arial Unicode MS" pitchFamily="34" charset="-122"/>
              </a:rPr>
              <a:t>，并</a:t>
            </a:r>
            <a:r>
              <a:rPr lang="zh-CN" altLang="en-US" sz="1800" smtClean="0">
                <a:latin typeface="Arial Unicode MS" pitchFamily="34" charset="-122"/>
                <a:ea typeface="Arial Unicode MS" pitchFamily="34" charset="-122"/>
                <a:cs typeface="Arial Unicode MS" pitchFamily="34" charset="-122"/>
                <a:hlinkClick r:id="rId3"/>
              </a:rPr>
              <a:t>重命名</a:t>
            </a:r>
            <a:r>
              <a:rPr lang="zh-CN" altLang="en-US" sz="1800" smtClean="0">
                <a:latin typeface="Arial Unicode MS" pitchFamily="34" charset="-122"/>
                <a:ea typeface="Arial Unicode MS" pitchFamily="34" charset="-122"/>
                <a:cs typeface="Arial Unicode MS" pitchFamily="34" charset="-122"/>
              </a:rPr>
              <a:t>为</a:t>
            </a:r>
            <a:r>
              <a:rPr lang="en-US" altLang="zh-CN" sz="1800" smtClean="0">
                <a:latin typeface="Arial Unicode MS" pitchFamily="34" charset="-122"/>
                <a:ea typeface="Arial Unicode MS" pitchFamily="34" charset="-122"/>
                <a:cs typeface="Arial Unicode MS" pitchFamily="34" charset="-122"/>
              </a:rPr>
              <a:t>"</a:t>
            </a:r>
            <a:r>
              <a:rPr lang="zh-CN" altLang="en-US" sz="1800" smtClean="0">
                <a:latin typeface="Arial Unicode MS" pitchFamily="34" charset="-122"/>
                <a:ea typeface="Arial Unicode MS" pitchFamily="34" charset="-122"/>
                <a:cs typeface="Arial Unicode MS" pitchFamily="34" charset="-122"/>
              </a:rPr>
              <a:t>结构化查询</a:t>
            </a:r>
            <a:r>
              <a:rPr lang="zh-CN" altLang="en-US" sz="1800" smtClean="0">
                <a:latin typeface="Arial Unicode MS" pitchFamily="34" charset="-122"/>
                <a:ea typeface="Arial Unicode MS" pitchFamily="34" charset="-122"/>
                <a:cs typeface="Arial Unicode MS" pitchFamily="34" charset="-122"/>
                <a:hlinkClick r:id="rId4"/>
              </a:rPr>
              <a:t>语言</a:t>
            </a:r>
            <a:r>
              <a:rPr lang="en-US" altLang="zh-CN" sz="1800" smtClean="0">
                <a:latin typeface="Arial Unicode MS" pitchFamily="34" charset="-122"/>
                <a:ea typeface="Arial Unicode MS" pitchFamily="34" charset="-122"/>
                <a:cs typeface="Arial Unicode MS" pitchFamily="34" charset="-122"/>
              </a:rPr>
              <a:t>"</a:t>
            </a:r>
            <a:r>
              <a:rPr lang="zh-CN" altLang="en-US" sz="1800" smtClean="0">
                <a:latin typeface="Arial Unicode MS" pitchFamily="34" charset="-122"/>
                <a:ea typeface="Arial Unicode MS" pitchFamily="34" charset="-122"/>
                <a:cs typeface="Arial Unicode MS" pitchFamily="34" charset="-122"/>
              </a:rPr>
              <a:t>；</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⒊ </a:t>
            </a:r>
            <a:r>
              <a:rPr lang="en-US" altLang="zh-CN" sz="1800" smtClean="0">
                <a:latin typeface="Arial Unicode MS" pitchFamily="34" charset="-122"/>
                <a:ea typeface="Arial Unicode MS" pitchFamily="34" charset="-122"/>
                <a:cs typeface="Arial Unicode MS" pitchFamily="34" charset="-122"/>
              </a:rPr>
              <a:t>1979</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hlinkClick r:id="rId5"/>
              </a:rPr>
              <a:t>Oracle</a:t>
            </a:r>
            <a:r>
              <a:rPr lang="zh-CN" altLang="en-US" sz="1800" smtClean="0">
                <a:latin typeface="Arial Unicode MS" pitchFamily="34" charset="-122"/>
                <a:ea typeface="Arial Unicode MS" pitchFamily="34" charset="-122"/>
                <a:cs typeface="Arial Unicode MS" pitchFamily="34" charset="-122"/>
              </a:rPr>
              <a:t>发布了</a:t>
            </a:r>
            <a:r>
              <a:rPr lang="zh-CN" altLang="en-US" sz="1800" smtClean="0">
                <a:latin typeface="Arial Unicode MS" pitchFamily="34" charset="-122"/>
                <a:ea typeface="Arial Unicode MS" pitchFamily="34" charset="-122"/>
                <a:cs typeface="Arial Unicode MS" pitchFamily="34" charset="-122"/>
                <a:hlinkClick r:id="rId6"/>
              </a:rPr>
              <a:t>商业</a:t>
            </a:r>
            <a:r>
              <a:rPr lang="zh-CN" altLang="en-US" sz="1800" smtClean="0">
                <a:latin typeface="Arial Unicode MS" pitchFamily="34" charset="-122"/>
                <a:ea typeface="Arial Unicode MS" pitchFamily="34" charset="-122"/>
                <a:cs typeface="Arial Unicode MS" pitchFamily="34" charset="-122"/>
              </a:rPr>
              <a:t>版结构化查询语言；</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⒋ </a:t>
            </a:r>
            <a:r>
              <a:rPr lang="en-US" altLang="zh-CN" sz="1800" smtClean="0">
                <a:latin typeface="Arial Unicode MS" pitchFamily="34" charset="-122"/>
                <a:ea typeface="Arial Unicode MS" pitchFamily="34" charset="-122"/>
                <a:cs typeface="Arial Unicode MS" pitchFamily="34" charset="-122"/>
              </a:rPr>
              <a:t>1981-84</a:t>
            </a:r>
            <a:r>
              <a:rPr lang="zh-CN" altLang="en-US" sz="1800" smtClean="0">
                <a:latin typeface="Arial Unicode MS" pitchFamily="34" charset="-122"/>
                <a:ea typeface="Arial Unicode MS" pitchFamily="34" charset="-122"/>
                <a:cs typeface="Arial Unicode MS" pitchFamily="34" charset="-122"/>
              </a:rPr>
              <a:t>：出现了其他商业版本，分别来自</a:t>
            </a:r>
            <a:r>
              <a:rPr lang="en-US" altLang="zh-CN" sz="1800" smtClean="0">
                <a:latin typeface="Arial Unicode MS" pitchFamily="34" charset="-122"/>
                <a:ea typeface="Arial Unicode MS" pitchFamily="34" charset="-122"/>
                <a:cs typeface="Arial Unicode MS" pitchFamily="34" charset="-122"/>
                <a:hlinkClick r:id="rId7"/>
              </a:rPr>
              <a:t>IBM</a:t>
            </a:r>
            <a:r>
              <a:rPr lang="en-US" altLang="zh-CN"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hlinkClick r:id="rId8"/>
              </a:rPr>
              <a:t>DB2</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Data General</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Relational Technology(INGRES</a:t>
            </a:r>
            <a:r>
              <a:rPr lang="zh-CN" altLang="en-US" sz="1800" smtClean="0">
                <a:latin typeface="Arial Unicode MS" pitchFamily="34" charset="-122"/>
                <a:ea typeface="Arial Unicode MS" pitchFamily="34" charset="-122"/>
                <a:cs typeface="Arial Unicode MS" pitchFamily="34" charset="-122"/>
              </a:rPr>
              <a:t>）；</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⒌ 结构化查询语言</a:t>
            </a:r>
            <a:r>
              <a:rPr lang="en-US" altLang="zh-CN" sz="1800" smtClean="0">
                <a:latin typeface="Arial Unicode MS" pitchFamily="34" charset="-122"/>
                <a:ea typeface="Arial Unicode MS" pitchFamily="34" charset="-122"/>
                <a:cs typeface="Arial Unicode MS" pitchFamily="34" charset="-122"/>
              </a:rPr>
              <a:t>/86</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hlinkClick r:id="rId9"/>
              </a:rPr>
              <a:t>ANSI</a:t>
            </a:r>
            <a:r>
              <a:rPr lang="zh-CN" altLang="en-US" sz="1800" smtClean="0">
                <a:latin typeface="Arial Unicode MS" pitchFamily="34" charset="-122"/>
                <a:ea typeface="Arial Unicode MS" pitchFamily="34" charset="-122"/>
                <a:cs typeface="Arial Unicode MS" pitchFamily="34" charset="-122"/>
              </a:rPr>
              <a:t>跟</a:t>
            </a:r>
            <a:r>
              <a:rPr lang="en-US" altLang="zh-CN" sz="1800" smtClean="0">
                <a:latin typeface="Arial Unicode MS" pitchFamily="34" charset="-122"/>
                <a:ea typeface="Arial Unicode MS" pitchFamily="34" charset="-122"/>
                <a:cs typeface="Arial Unicode MS" pitchFamily="34" charset="-122"/>
                <a:hlinkClick r:id="rId10"/>
              </a:rPr>
              <a:t>ISO</a:t>
            </a:r>
            <a:r>
              <a:rPr lang="zh-CN" altLang="en-US" sz="1800" smtClean="0">
                <a:latin typeface="Arial Unicode MS" pitchFamily="34" charset="-122"/>
                <a:ea typeface="Arial Unicode MS" pitchFamily="34" charset="-122"/>
                <a:cs typeface="Arial Unicode MS" pitchFamily="34" charset="-122"/>
              </a:rPr>
              <a:t>的第一个标准；</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⒍ 结构化查询语言</a:t>
            </a:r>
            <a:r>
              <a:rPr lang="en-US" altLang="zh-CN" sz="1800" smtClean="0">
                <a:latin typeface="Arial Unicode MS" pitchFamily="34" charset="-122"/>
                <a:ea typeface="Arial Unicode MS" pitchFamily="34" charset="-122"/>
                <a:cs typeface="Arial Unicode MS" pitchFamily="34" charset="-122"/>
              </a:rPr>
              <a:t>/89</a:t>
            </a:r>
            <a:r>
              <a:rPr lang="zh-CN" altLang="en-US" sz="1800" smtClean="0">
                <a:latin typeface="Arial Unicode MS" pitchFamily="34" charset="-122"/>
                <a:ea typeface="Arial Unicode MS" pitchFamily="34" charset="-122"/>
                <a:cs typeface="Arial Unicode MS" pitchFamily="34" charset="-122"/>
              </a:rPr>
              <a:t>：增加了</a:t>
            </a:r>
            <a:r>
              <a:rPr lang="zh-CN" altLang="en-US" sz="1800" smtClean="0">
                <a:latin typeface="Arial Unicode MS" pitchFamily="34" charset="-122"/>
                <a:ea typeface="Arial Unicode MS" pitchFamily="34" charset="-122"/>
                <a:cs typeface="Arial Unicode MS" pitchFamily="34" charset="-122"/>
                <a:hlinkClick r:id="rId11"/>
              </a:rPr>
              <a:t>引用完整性</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referential integrity</a:t>
            </a:r>
            <a:r>
              <a:rPr lang="zh-CN" altLang="en-US" sz="1800" smtClean="0">
                <a:latin typeface="Arial Unicode MS" pitchFamily="34" charset="-122"/>
                <a:ea typeface="Arial Unicode MS" pitchFamily="34" charset="-122"/>
                <a:cs typeface="Arial Unicode MS" pitchFamily="34" charset="-122"/>
              </a:rPr>
              <a:t>）；</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⒎ 结构化查询语言</a:t>
            </a:r>
            <a:r>
              <a:rPr lang="en-US" altLang="zh-CN" sz="1800" smtClean="0">
                <a:latin typeface="Arial Unicode MS" pitchFamily="34" charset="-122"/>
                <a:ea typeface="Arial Unicode MS" pitchFamily="34" charset="-122"/>
                <a:cs typeface="Arial Unicode MS" pitchFamily="34" charset="-122"/>
              </a:rPr>
              <a:t>/92(aka </a:t>
            </a:r>
            <a:r>
              <a:rPr lang="zh-CN" altLang="en-US" sz="1800" smtClean="0">
                <a:latin typeface="Arial Unicode MS" pitchFamily="34" charset="-122"/>
                <a:ea typeface="Arial Unicode MS" pitchFamily="34" charset="-122"/>
                <a:cs typeface="Arial Unicode MS" pitchFamily="34" charset="-122"/>
              </a:rPr>
              <a:t>结构化查询语言</a:t>
            </a:r>
            <a:r>
              <a:rPr lang="en-US" altLang="zh-CN" sz="1800" smtClean="0">
                <a:latin typeface="Arial Unicode MS" pitchFamily="34" charset="-122"/>
                <a:ea typeface="Arial Unicode MS" pitchFamily="34" charset="-122"/>
                <a:cs typeface="Arial Unicode MS" pitchFamily="34" charset="-122"/>
              </a:rPr>
              <a:t>2</a:t>
            </a:r>
            <a:r>
              <a:rPr lang="zh-CN" altLang="en-US" sz="1800" smtClean="0">
                <a:latin typeface="Arial Unicode MS" pitchFamily="34" charset="-122"/>
                <a:ea typeface="Arial Unicode MS" pitchFamily="34" charset="-122"/>
                <a:cs typeface="Arial Unicode MS" pitchFamily="34" charset="-122"/>
              </a:rPr>
              <a:t>）：被数据库管理</a:t>
            </a:r>
            <a:r>
              <a:rPr lang="zh-CN" altLang="en-US" sz="1800" smtClean="0">
                <a:latin typeface="Arial Unicode MS" pitchFamily="34" charset="-122"/>
                <a:ea typeface="Arial Unicode MS" pitchFamily="34" charset="-122"/>
                <a:cs typeface="Arial Unicode MS" pitchFamily="34" charset="-122"/>
                <a:hlinkClick r:id="rId12"/>
              </a:rPr>
              <a:t>系统</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hlinkClick r:id="rId13"/>
              </a:rPr>
              <a:t>DBMS</a:t>
            </a:r>
            <a:r>
              <a:rPr lang="zh-CN" altLang="en-US" sz="1800" smtClean="0">
                <a:latin typeface="Arial Unicode MS" pitchFamily="34" charset="-122"/>
                <a:ea typeface="Arial Unicode MS" pitchFamily="34" charset="-122"/>
                <a:cs typeface="Arial Unicode MS" pitchFamily="34" charset="-122"/>
              </a:rPr>
              <a:t>）生产商广泛接受；</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⒏ </a:t>
            </a:r>
            <a:r>
              <a:rPr lang="en-US" altLang="zh-CN" sz="1800" smtClean="0">
                <a:latin typeface="Arial Unicode MS" pitchFamily="34" charset="-122"/>
                <a:ea typeface="Arial Unicode MS" pitchFamily="34" charset="-122"/>
                <a:cs typeface="Arial Unicode MS" pitchFamily="34" charset="-122"/>
              </a:rPr>
              <a:t>1997+</a:t>
            </a:r>
            <a:r>
              <a:rPr lang="zh-CN" altLang="en-US" sz="1800" smtClean="0">
                <a:latin typeface="Arial Unicode MS" pitchFamily="34" charset="-122"/>
                <a:ea typeface="Arial Unicode MS" pitchFamily="34" charset="-122"/>
                <a:cs typeface="Arial Unicode MS" pitchFamily="34" charset="-122"/>
              </a:rPr>
              <a:t>：成为</a:t>
            </a:r>
            <a:r>
              <a:rPr lang="zh-CN" altLang="en-US" sz="1800" smtClean="0">
                <a:latin typeface="Arial Unicode MS" pitchFamily="34" charset="-122"/>
                <a:ea typeface="Arial Unicode MS" pitchFamily="34" charset="-122"/>
                <a:cs typeface="Arial Unicode MS" pitchFamily="34" charset="-122"/>
                <a:hlinkClick r:id="rId14"/>
              </a:rPr>
              <a:t>动态网站</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Dynamic web content</a:t>
            </a:r>
            <a:r>
              <a:rPr lang="zh-CN" altLang="en-US" sz="1800" smtClean="0">
                <a:latin typeface="Arial Unicode MS" pitchFamily="34" charset="-122"/>
                <a:ea typeface="Arial Unicode MS" pitchFamily="34" charset="-122"/>
                <a:cs typeface="Arial Unicode MS" pitchFamily="34" charset="-122"/>
              </a:rPr>
              <a:t>）的后台支持；</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⒐ 结构化查询语言</a:t>
            </a:r>
            <a:r>
              <a:rPr lang="en-US" altLang="zh-CN" sz="1800" smtClean="0">
                <a:latin typeface="Arial Unicode MS" pitchFamily="34" charset="-122"/>
                <a:ea typeface="Arial Unicode MS" pitchFamily="34" charset="-122"/>
                <a:cs typeface="Arial Unicode MS" pitchFamily="34" charset="-122"/>
              </a:rPr>
              <a:t>/2003</a:t>
            </a:r>
            <a:r>
              <a:rPr lang="zh-CN" altLang="en-US" sz="1800" smtClean="0">
                <a:latin typeface="Arial Unicode MS" pitchFamily="34" charset="-122"/>
                <a:ea typeface="Arial Unicode MS" pitchFamily="34" charset="-122"/>
                <a:cs typeface="Arial Unicode MS" pitchFamily="34" charset="-122"/>
              </a:rPr>
              <a:t>：包含了</a:t>
            </a:r>
            <a:r>
              <a:rPr lang="en-US" altLang="zh-CN" sz="1800" smtClean="0">
                <a:latin typeface="Arial Unicode MS" pitchFamily="34" charset="-122"/>
                <a:ea typeface="Arial Unicode MS" pitchFamily="34" charset="-122"/>
                <a:cs typeface="Arial Unicode MS" pitchFamily="34" charset="-122"/>
                <a:hlinkClick r:id="rId15"/>
              </a:rPr>
              <a:t>XML</a:t>
            </a:r>
            <a:r>
              <a:rPr lang="zh-CN" altLang="en-US" sz="1800" smtClean="0">
                <a:latin typeface="Arial Unicode MS" pitchFamily="34" charset="-122"/>
                <a:ea typeface="Arial Unicode MS" pitchFamily="34" charset="-122"/>
                <a:cs typeface="Arial Unicode MS" pitchFamily="34" charset="-122"/>
              </a:rPr>
              <a:t>相关内容，自动生成列值（</a:t>
            </a:r>
            <a:r>
              <a:rPr lang="en-US" altLang="zh-CN" sz="1800" smtClean="0">
                <a:latin typeface="Arial Unicode MS" pitchFamily="34" charset="-122"/>
                <a:ea typeface="Arial Unicode MS" pitchFamily="34" charset="-122"/>
                <a:cs typeface="Arial Unicode MS" pitchFamily="34" charset="-122"/>
              </a:rPr>
              <a:t>column values</a:t>
            </a:r>
            <a:r>
              <a:rPr lang="zh-CN" altLang="en-US" sz="1800" smtClean="0">
                <a:latin typeface="Arial Unicode MS" pitchFamily="34" charset="-122"/>
                <a:ea typeface="Arial Unicode MS" pitchFamily="34" charset="-122"/>
                <a:cs typeface="Arial Unicode MS" pitchFamily="34" charset="-122"/>
              </a:rPr>
              <a:t>）；</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⒑ 结构化查询语言</a:t>
            </a:r>
            <a:r>
              <a:rPr lang="en-US" altLang="zh-CN" sz="1800" smtClean="0">
                <a:latin typeface="Arial Unicode MS" pitchFamily="34" charset="-122"/>
                <a:ea typeface="Arial Unicode MS" pitchFamily="34" charset="-122"/>
                <a:cs typeface="Arial Unicode MS" pitchFamily="34" charset="-122"/>
              </a:rPr>
              <a:t>/2006</a:t>
            </a:r>
            <a:r>
              <a:rPr lang="zh-CN" altLang="en-US" sz="1800" smtClean="0">
                <a:latin typeface="Arial Unicode MS" pitchFamily="34" charset="-122"/>
                <a:ea typeface="Arial Unicode MS" pitchFamily="34" charset="-122"/>
                <a:cs typeface="Arial Unicode MS" pitchFamily="34" charset="-122"/>
              </a:rPr>
              <a:t>：定义了结构化查询语言与</a:t>
            </a:r>
            <a:r>
              <a:rPr lang="en-US" altLang="zh-CN" sz="1800" smtClean="0">
                <a:latin typeface="Arial Unicode MS" pitchFamily="34" charset="-122"/>
                <a:ea typeface="Arial Unicode MS" pitchFamily="34" charset="-122"/>
                <a:cs typeface="Arial Unicode MS" pitchFamily="34" charset="-122"/>
              </a:rPr>
              <a:t>XML</a:t>
            </a:r>
            <a:r>
              <a:rPr lang="zh-CN" altLang="en-US" sz="1800" smtClean="0">
                <a:latin typeface="Arial Unicode MS" pitchFamily="34" charset="-122"/>
                <a:ea typeface="Arial Unicode MS" pitchFamily="34" charset="-122"/>
                <a:cs typeface="Arial Unicode MS" pitchFamily="34" charset="-122"/>
              </a:rPr>
              <a:t>（包含</a:t>
            </a:r>
            <a:r>
              <a:rPr lang="en-US" altLang="zh-CN" sz="1800" smtClean="0">
                <a:latin typeface="Arial Unicode MS" pitchFamily="34" charset="-122"/>
                <a:ea typeface="Arial Unicode MS" pitchFamily="34" charset="-122"/>
                <a:cs typeface="Arial Unicode MS" pitchFamily="34" charset="-122"/>
                <a:hlinkClick r:id="rId16"/>
              </a:rPr>
              <a:t>XQuery</a:t>
            </a:r>
            <a:r>
              <a:rPr lang="zh-CN" altLang="en-US" sz="1800" smtClean="0">
                <a:latin typeface="Arial Unicode MS" pitchFamily="34" charset="-122"/>
                <a:ea typeface="Arial Unicode MS" pitchFamily="34" charset="-122"/>
                <a:cs typeface="Arial Unicode MS" pitchFamily="34" charset="-122"/>
              </a:rPr>
              <a:t>）的关联应用；</a:t>
            </a:r>
          </a:p>
          <a:p>
            <a:pPr>
              <a:lnSpc>
                <a:spcPct val="90000"/>
              </a:lnSpc>
              <a:buFontTx/>
              <a:buNone/>
            </a:pPr>
            <a:r>
              <a:rPr lang="zh-CN" altLang="en-US" sz="1800" smtClean="0">
                <a:latin typeface="Arial Unicode MS" pitchFamily="34" charset="-122"/>
                <a:ea typeface="Arial Unicode MS" pitchFamily="34" charset="-122"/>
                <a:cs typeface="Arial Unicode MS" pitchFamily="34" charset="-122"/>
              </a:rPr>
              <a:t>⒒ </a:t>
            </a:r>
            <a:r>
              <a:rPr lang="en-US" altLang="zh-CN" sz="1800" smtClean="0">
                <a:latin typeface="Arial Unicode MS" pitchFamily="34" charset="-122"/>
                <a:ea typeface="Arial Unicode MS" pitchFamily="34" charset="-122"/>
                <a:cs typeface="Arial Unicode MS" pitchFamily="34" charset="-122"/>
              </a:rPr>
              <a:t>2006</a:t>
            </a:r>
            <a:r>
              <a:rPr lang="zh-CN" altLang="en-US" sz="1800" smtClean="0">
                <a:latin typeface="Arial Unicode MS" pitchFamily="34" charset="-122"/>
                <a:ea typeface="Arial Unicode MS" pitchFamily="34" charset="-122"/>
                <a:cs typeface="Arial Unicode MS" pitchFamily="34" charset="-122"/>
              </a:rPr>
              <a:t>：</a:t>
            </a:r>
            <a:r>
              <a:rPr lang="en-US" altLang="zh-CN" sz="1800" smtClean="0">
                <a:latin typeface="Arial Unicode MS" pitchFamily="34" charset="-122"/>
                <a:ea typeface="Arial Unicode MS" pitchFamily="34" charset="-122"/>
                <a:cs typeface="Arial Unicode MS" pitchFamily="34" charset="-122"/>
              </a:rPr>
              <a:t>Sun</a:t>
            </a:r>
            <a:r>
              <a:rPr lang="zh-CN" altLang="en-US" sz="1800" smtClean="0">
                <a:latin typeface="Arial Unicode MS" pitchFamily="34" charset="-122"/>
                <a:ea typeface="Arial Unicode MS" pitchFamily="34" charset="-122"/>
                <a:cs typeface="Arial Unicode MS" pitchFamily="34" charset="-122"/>
              </a:rPr>
              <a:t>公司将以结构化查询语言基础的数据库管理系统嵌入</a:t>
            </a:r>
            <a:r>
              <a:rPr lang="en-US" altLang="zh-CN" sz="1800" smtClean="0">
                <a:latin typeface="Arial Unicode MS" pitchFamily="34" charset="-122"/>
                <a:ea typeface="Arial Unicode MS" pitchFamily="34" charset="-122"/>
                <a:cs typeface="Arial Unicode MS" pitchFamily="34" charset="-122"/>
                <a:hlinkClick r:id="rId17"/>
              </a:rPr>
              <a:t>Java</a:t>
            </a:r>
            <a:r>
              <a:rPr lang="en-US" altLang="zh-CN" sz="1800" smtClean="0">
                <a:latin typeface="Arial Unicode MS" pitchFamily="34" charset="-122"/>
                <a:ea typeface="Arial Unicode MS" pitchFamily="34" charset="-122"/>
                <a:cs typeface="Arial Unicode MS" pitchFamily="34" charset="-122"/>
              </a:rPr>
              <a:t>V6</a:t>
            </a:r>
            <a:r>
              <a:rPr lang="zh-CN" altLang="en-US" sz="1600" smtClean="0"/>
              <a:t>。</a:t>
            </a:r>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5C80F286-8984-4242-A168-1CE78CDED8FD}" type="slidenum">
              <a:rPr lang="en-US"/>
              <a:pPr>
                <a:defRPr/>
              </a:pPr>
              <a:t>2</a:t>
            </a:fld>
            <a:endParaRPr lang="en-US"/>
          </a:p>
        </p:txBody>
      </p:sp>
      <p:sp>
        <p:nvSpPr>
          <p:cNvPr id="4099" name="Rectangle 2"/>
          <p:cNvSpPr>
            <a:spLocks noGrp="1" noChangeArrowheads="1"/>
          </p:cNvSpPr>
          <p:nvPr>
            <p:ph type="title"/>
          </p:nvPr>
        </p:nvSpPr>
        <p:spPr/>
        <p:txBody>
          <a:bodyPr/>
          <a:lstStyle/>
          <a:p>
            <a:r>
              <a:rPr lang="zh-CN" altLang="en-US" smtClean="0"/>
              <a:t>课程内容</a:t>
            </a:r>
          </a:p>
        </p:txBody>
      </p:sp>
      <p:sp>
        <p:nvSpPr>
          <p:cNvPr id="4100" name="Rectangle 3"/>
          <p:cNvSpPr>
            <a:spLocks noGrp="1" noChangeArrowheads="1"/>
          </p:cNvSpPr>
          <p:nvPr>
            <p:ph type="body" idx="1"/>
          </p:nvPr>
        </p:nvSpPr>
        <p:spPr/>
        <p:txBody>
          <a:bodyPr/>
          <a:lstStyle/>
          <a:p>
            <a:r>
              <a:rPr lang="zh-CN" altLang="en-US" smtClean="0">
                <a:hlinkClick r:id="" action="ppaction://noaction"/>
              </a:rPr>
              <a:t>物联网概论</a:t>
            </a:r>
            <a:endParaRPr lang="zh-CN" altLang="en-US" smtClean="0"/>
          </a:p>
          <a:p>
            <a:r>
              <a:rPr lang="zh-CN" altLang="en-US" smtClean="0">
                <a:hlinkClick r:id="" action="ppaction://noaction"/>
              </a:rPr>
              <a:t>物联网体系结构</a:t>
            </a:r>
            <a:endParaRPr lang="zh-CN" altLang="en-US" smtClean="0"/>
          </a:p>
          <a:p>
            <a:r>
              <a:rPr lang="zh-CN" altLang="en-US" smtClean="0">
                <a:hlinkClick r:id="" action="ppaction://noaction"/>
              </a:rPr>
              <a:t>传感器技术 </a:t>
            </a:r>
            <a:endParaRPr lang="zh-CN" altLang="en-US" smtClean="0"/>
          </a:p>
          <a:p>
            <a:r>
              <a:rPr lang="zh-CN" altLang="en-US" smtClean="0">
                <a:hlinkClick r:id="" action="ppaction://noaction"/>
              </a:rPr>
              <a:t>标识与定位技术 </a:t>
            </a:r>
            <a:endParaRPr lang="zh-CN" altLang="en-US" smtClean="0"/>
          </a:p>
          <a:p>
            <a:r>
              <a:rPr lang="zh-CN" altLang="en-US" smtClean="0">
                <a:solidFill>
                  <a:srgbClr val="000099"/>
                </a:solidFill>
                <a:hlinkClick r:id="" action="ppaction://noaction"/>
              </a:rPr>
              <a:t>物联网通信技术</a:t>
            </a:r>
            <a:endParaRPr lang="zh-CN" altLang="en-US" smtClean="0">
              <a:solidFill>
                <a:srgbClr val="000099"/>
              </a:solidFill>
            </a:endParaRPr>
          </a:p>
          <a:p>
            <a:r>
              <a:rPr lang="zh-CN" altLang="en-US" smtClean="0">
                <a:solidFill>
                  <a:srgbClr val="000099"/>
                </a:solidFill>
              </a:rPr>
              <a:t>物联网数据处理技术</a:t>
            </a:r>
          </a:p>
          <a:p>
            <a:r>
              <a:rPr lang="zh-CN" altLang="en-US" smtClean="0">
                <a:hlinkClick r:id="" action="ppaction://noaction"/>
              </a:rPr>
              <a:t>物联网的典型应用 </a:t>
            </a:r>
            <a:endParaRPr lang="zh-CN" altLang="en-US" smtClean="0"/>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B8C37B16-EFB5-4C63-8F74-292D3A97CEEB}" type="slidenum">
              <a:rPr lang="en-US"/>
              <a:pPr>
                <a:defRPr/>
              </a:pPr>
              <a:t>20</a:t>
            </a:fld>
            <a:endParaRPr lang="en-US"/>
          </a:p>
        </p:txBody>
      </p:sp>
      <p:sp>
        <p:nvSpPr>
          <p:cNvPr id="24579" name="Rectangle 2"/>
          <p:cNvSpPr>
            <a:spLocks noGrp="1" noChangeArrowheads="1"/>
          </p:cNvSpPr>
          <p:nvPr>
            <p:ph type="title"/>
          </p:nvPr>
        </p:nvSpPr>
        <p:spPr/>
        <p:txBody>
          <a:bodyPr/>
          <a:lstStyle/>
          <a:p>
            <a:endParaRPr lang="zh-CN" altLang="en-US" smtClean="0"/>
          </a:p>
        </p:txBody>
      </p:sp>
      <p:sp>
        <p:nvSpPr>
          <p:cNvPr id="24580" name="Rectangle 3"/>
          <p:cNvSpPr>
            <a:spLocks noGrp="1" noChangeArrowheads="1"/>
          </p:cNvSpPr>
          <p:nvPr>
            <p:ph type="body" idx="1"/>
          </p:nvPr>
        </p:nvSpPr>
        <p:spPr/>
        <p:txBody>
          <a:bodyPr/>
          <a:lstStyle/>
          <a:p>
            <a:pPr>
              <a:lnSpc>
                <a:spcPct val="100000"/>
              </a:lnSpc>
            </a:pPr>
            <a:r>
              <a:rPr lang="en-US" altLang="zh-CN" sz="2000" smtClean="0"/>
              <a:t>1976</a:t>
            </a:r>
            <a:r>
              <a:rPr lang="zh-CN" altLang="en-US" sz="2000" smtClean="0"/>
              <a:t>年</a:t>
            </a:r>
            <a:r>
              <a:rPr lang="en-US" altLang="zh-CN" sz="2000" smtClean="0"/>
              <a:t>IBM E.F.Codd</a:t>
            </a:r>
            <a:r>
              <a:rPr lang="zh-CN" altLang="en-US" sz="2000" smtClean="0"/>
              <a:t>发表了一篇里程碑的论文“</a:t>
            </a:r>
            <a:r>
              <a:rPr lang="en-US" altLang="zh-CN" sz="2000" smtClean="0"/>
              <a:t>R</a:t>
            </a:r>
            <a:r>
              <a:rPr lang="zh-CN" altLang="en-US" sz="2000" smtClean="0"/>
              <a:t>系统：数据库关系理论”，介绍了</a:t>
            </a:r>
            <a:r>
              <a:rPr lang="zh-CN" altLang="en-US" sz="2000" smtClean="0">
                <a:hlinkClick r:id="rId2"/>
              </a:rPr>
              <a:t>关系数据库</a:t>
            </a:r>
            <a:r>
              <a:rPr lang="zh-CN" altLang="en-US" sz="2000" smtClean="0"/>
              <a:t>理论和查询语言</a:t>
            </a:r>
            <a:r>
              <a:rPr lang="en-US" altLang="zh-CN" sz="2000" smtClean="0"/>
              <a:t>SQL </a:t>
            </a:r>
            <a:r>
              <a:rPr lang="zh-CN" altLang="en-US" sz="2000" smtClean="0"/>
              <a:t>。</a:t>
            </a:r>
          </a:p>
          <a:p>
            <a:pPr lvl="1">
              <a:lnSpc>
                <a:spcPct val="110000"/>
              </a:lnSpc>
            </a:pPr>
            <a:r>
              <a:rPr lang="zh-CN" altLang="en-US" sz="1800" smtClean="0"/>
              <a:t>结构化查询语言</a:t>
            </a:r>
            <a:r>
              <a:rPr lang="en-US" altLang="zh-CN" sz="1800" smtClean="0"/>
              <a:t>(Structured Query Language)</a:t>
            </a:r>
            <a:r>
              <a:rPr lang="zh-CN" altLang="en-US" sz="1800" smtClean="0"/>
              <a:t>简称</a:t>
            </a:r>
            <a:r>
              <a:rPr lang="en-US" altLang="zh-CN" sz="1800" smtClean="0"/>
              <a:t>SQL</a:t>
            </a:r>
            <a:r>
              <a:rPr lang="zh-CN" altLang="en-US" sz="1800" smtClean="0"/>
              <a:t>，</a:t>
            </a:r>
          </a:p>
          <a:p>
            <a:pPr lvl="1">
              <a:lnSpc>
                <a:spcPct val="110000"/>
              </a:lnSpc>
            </a:pPr>
            <a:r>
              <a:rPr lang="en-US" altLang="zh-CN" sz="1800" smtClean="0"/>
              <a:t>SQL</a:t>
            </a:r>
            <a:r>
              <a:rPr lang="zh-CN" altLang="en-US" sz="1800" smtClean="0"/>
              <a:t>是一种数据库查询和</a:t>
            </a:r>
            <a:r>
              <a:rPr lang="zh-CN" altLang="en-US" sz="1800" smtClean="0">
                <a:hlinkClick r:id="rId3"/>
              </a:rPr>
              <a:t>程序设计语言</a:t>
            </a:r>
            <a:r>
              <a:rPr lang="zh-CN" altLang="en-US" sz="1800" smtClean="0"/>
              <a:t>，用于存取数据以及查询、更新和管理</a:t>
            </a:r>
            <a:r>
              <a:rPr lang="zh-CN" altLang="en-US" sz="1800" smtClean="0">
                <a:hlinkClick r:id="rId4"/>
              </a:rPr>
              <a:t>关系数据库系统</a:t>
            </a:r>
            <a:r>
              <a:rPr lang="zh-CN" altLang="en-US" sz="1800" smtClean="0"/>
              <a:t>；同时也是</a:t>
            </a:r>
            <a:r>
              <a:rPr lang="zh-CN" altLang="en-US" sz="1800" smtClean="0">
                <a:hlinkClick r:id="rId5"/>
              </a:rPr>
              <a:t>数据库脚本文件</a:t>
            </a:r>
            <a:r>
              <a:rPr lang="zh-CN" altLang="en-US" sz="1800" smtClean="0"/>
              <a:t>的扩展名。</a:t>
            </a:r>
          </a:p>
          <a:p>
            <a:pPr lvl="1">
              <a:lnSpc>
                <a:spcPct val="110000"/>
              </a:lnSpc>
            </a:pPr>
            <a:r>
              <a:rPr lang="en-US" altLang="zh-CN" sz="1800" smtClean="0"/>
              <a:t>SQL</a:t>
            </a:r>
            <a:r>
              <a:rPr lang="zh-CN" altLang="en-US" sz="1800" smtClean="0"/>
              <a:t>是高级的非过程化编程语言，允许用户在高层</a:t>
            </a:r>
            <a:r>
              <a:rPr lang="zh-CN" altLang="en-US" sz="1800" smtClean="0">
                <a:hlinkClick r:id="rId6"/>
              </a:rPr>
              <a:t>数据结构</a:t>
            </a:r>
            <a:r>
              <a:rPr lang="zh-CN" altLang="en-US" sz="1800" smtClean="0"/>
              <a:t>上工作。不需要用户了解具体的数据存放方式，所以具有完全不同底层结构的不同</a:t>
            </a:r>
            <a:r>
              <a:rPr lang="zh-CN" altLang="en-US" sz="1800" smtClean="0">
                <a:hlinkClick r:id="rId7"/>
              </a:rPr>
              <a:t>数据库系统</a:t>
            </a:r>
            <a:r>
              <a:rPr lang="en-US" altLang="zh-CN" sz="1800" smtClean="0"/>
              <a:t>, </a:t>
            </a:r>
            <a:r>
              <a:rPr lang="zh-CN" altLang="en-US" sz="1800" smtClean="0"/>
              <a:t>可以使用相同的结构化查询语言作为数据输入与管理的接口。</a:t>
            </a:r>
          </a:p>
          <a:p>
            <a:pPr lvl="1">
              <a:lnSpc>
                <a:spcPct val="110000"/>
              </a:lnSpc>
            </a:pPr>
            <a:r>
              <a:rPr lang="en-US" altLang="zh-CN" sz="1800" smtClean="0"/>
              <a:t>SQL</a:t>
            </a:r>
            <a:r>
              <a:rPr lang="zh-CN" altLang="en-US" sz="1800" smtClean="0"/>
              <a:t>语句可以嵌套，这使它具有极大的灵活性和强大的功能。</a:t>
            </a:r>
          </a:p>
          <a:p>
            <a:pPr>
              <a:lnSpc>
                <a:spcPct val="100000"/>
              </a:lnSpc>
            </a:pPr>
            <a:r>
              <a:rPr lang="en-US" altLang="zh-CN" sz="2000" smtClean="0"/>
              <a:t>Oracle</a:t>
            </a:r>
            <a:r>
              <a:rPr lang="zh-CN" altLang="en-US" sz="2000" smtClean="0"/>
              <a:t>的创始人</a:t>
            </a:r>
            <a:r>
              <a:rPr lang="en-US" altLang="zh-CN" sz="2000" smtClean="0">
                <a:hlinkClick r:id="rId8"/>
              </a:rPr>
              <a:t>Ellison</a:t>
            </a:r>
            <a:r>
              <a:rPr lang="zh-CN" altLang="en-US" sz="2000" smtClean="0"/>
              <a:t>非常仔细地阅读了这篇文章，被其内容震惊，这是第一次有人用全面一致的方案管理数据信息。</a:t>
            </a:r>
          </a:p>
          <a:p>
            <a:pPr>
              <a:lnSpc>
                <a:spcPct val="100000"/>
              </a:lnSpc>
            </a:pPr>
            <a:r>
              <a:rPr lang="zh-CN" altLang="en-US" sz="2000" smtClean="0"/>
              <a:t>主要数据库：</a:t>
            </a:r>
          </a:p>
          <a:p>
            <a:pPr lvl="1">
              <a:lnSpc>
                <a:spcPct val="110000"/>
              </a:lnSpc>
            </a:pPr>
            <a:r>
              <a:rPr lang="en-US" altLang="zh-CN" sz="1800" smtClean="0"/>
              <a:t>MySQL</a:t>
            </a:r>
            <a:endParaRPr lang="zh-CN" altLang="en-US" sz="1800" smtClean="0"/>
          </a:p>
          <a:p>
            <a:pPr>
              <a:lnSpc>
                <a:spcPct val="100000"/>
              </a:lnSpc>
            </a:pPr>
            <a:endParaRPr lang="zh-CN" altLang="en-US" sz="2000" smtClean="0"/>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altLang="en-US" smtClean="0"/>
              <a:t>数据表</a:t>
            </a:r>
          </a:p>
        </p:txBody>
      </p:sp>
      <p:sp>
        <p:nvSpPr>
          <p:cNvPr id="25603" name="Rectangle 3"/>
          <p:cNvSpPr>
            <a:spLocks noGrp="1" noChangeArrowheads="1"/>
          </p:cNvSpPr>
          <p:nvPr>
            <p:ph type="body" idx="1"/>
          </p:nvPr>
        </p:nvSpPr>
        <p:spPr>
          <a:xfrm>
            <a:off x="395288" y="1412875"/>
            <a:ext cx="8458200" cy="4987925"/>
          </a:xfrm>
        </p:spPr>
        <p:txBody>
          <a:bodyPr/>
          <a:lstStyle/>
          <a:p>
            <a:endParaRPr lang="zh-CN" altLang="en-US"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4227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1916113"/>
            <a:ext cx="47926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altLang="en-US" smtClean="0"/>
              <a:t>数据库访问</a:t>
            </a:r>
          </a:p>
        </p:txBody>
      </p:sp>
      <p:sp>
        <p:nvSpPr>
          <p:cNvPr id="26627" name="Rectangle 3"/>
          <p:cNvSpPr>
            <a:spLocks noGrp="1" noChangeArrowheads="1"/>
          </p:cNvSpPr>
          <p:nvPr>
            <p:ph type="body" idx="1"/>
          </p:nvPr>
        </p:nvSpPr>
        <p:spPr>
          <a:xfrm>
            <a:off x="381000" y="4437063"/>
            <a:ext cx="8458200" cy="1963737"/>
          </a:xfrm>
        </p:spPr>
        <p:txBody>
          <a:bodyPr/>
          <a:lstStyle/>
          <a:p>
            <a:pPr>
              <a:buFontTx/>
              <a:buNone/>
            </a:pPr>
            <a:r>
              <a:rPr lang="en-US" altLang="zh-CN" sz="1800" smtClean="0"/>
              <a:t>SQL</a:t>
            </a:r>
            <a:r>
              <a:rPr lang="zh-CN" altLang="en-US" sz="1800" smtClean="0"/>
              <a:t>语句</a:t>
            </a:r>
          </a:p>
          <a:p>
            <a:pPr lvl="1"/>
            <a:r>
              <a:rPr lang="en-US" altLang="zh-CN" sz="1600" smtClean="0"/>
              <a:t>SELECT *</a:t>
            </a:r>
            <a:r>
              <a:rPr lang="zh-CN" altLang="en-US" sz="1600" smtClean="0"/>
              <a:t>　</a:t>
            </a:r>
            <a:r>
              <a:rPr lang="en-US" altLang="zh-CN" sz="1600" smtClean="0"/>
              <a:t>FROM testtable</a:t>
            </a:r>
          </a:p>
          <a:p>
            <a:pPr lvl="1"/>
            <a:r>
              <a:rPr lang="en-US" altLang="zh-CN" sz="1600" smtClean="0"/>
              <a:t>SELECT username,citytable.cityid </a:t>
            </a:r>
          </a:p>
          <a:p>
            <a:pPr lvl="1">
              <a:buFont typeface="Wingdings" pitchFamily="2" charset="2"/>
              <a:buNone/>
            </a:pPr>
            <a:r>
              <a:rPr lang="en-US" altLang="zh-CN" sz="1600" smtClean="0"/>
              <a:t>                    FROM usertable,citytable</a:t>
            </a:r>
          </a:p>
          <a:p>
            <a:pPr lvl="1">
              <a:buFont typeface="Wingdings" pitchFamily="2" charset="2"/>
              <a:buNone/>
            </a:pPr>
            <a:r>
              <a:rPr lang="zh-CN" altLang="en-US" sz="1600" smtClean="0"/>
              <a:t> 　　	</a:t>
            </a:r>
            <a:r>
              <a:rPr lang="en-US" altLang="zh-CN" sz="1600" smtClean="0"/>
              <a:t>WHERE usertable.cityid=citytable.cityid</a:t>
            </a:r>
            <a:endParaRPr lang="zh-CN" altLang="en-US" sz="1600" smtClean="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85693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6012F200-A9D0-4F57-8CD8-0C0049478FB7}" type="slidenum">
              <a:rPr lang="en-US"/>
              <a:pPr>
                <a:defRPr/>
              </a:pPr>
              <a:t>23</a:t>
            </a:fld>
            <a:endParaRPr lang="en-US"/>
          </a:p>
        </p:txBody>
      </p:sp>
      <p:sp>
        <p:nvSpPr>
          <p:cNvPr id="27651" name="Rectangle 2"/>
          <p:cNvSpPr>
            <a:spLocks noGrp="1" noChangeArrowheads="1"/>
          </p:cNvSpPr>
          <p:nvPr>
            <p:ph type="title"/>
          </p:nvPr>
        </p:nvSpPr>
        <p:spPr/>
        <p:txBody>
          <a:bodyPr/>
          <a:lstStyle/>
          <a:p>
            <a:r>
              <a:rPr lang="en-US" altLang="zh-CN" smtClean="0"/>
              <a:t>6.4 </a:t>
            </a:r>
            <a:r>
              <a:rPr lang="zh-CN" altLang="en-US" smtClean="0"/>
              <a:t>海量数据的快速检索技术 </a:t>
            </a:r>
          </a:p>
        </p:txBody>
      </p:sp>
      <p:sp>
        <p:nvSpPr>
          <p:cNvPr id="27652" name="Rectangle 3"/>
          <p:cNvSpPr>
            <a:spLocks noGrp="1" noChangeArrowheads="1"/>
          </p:cNvSpPr>
          <p:nvPr>
            <p:ph type="body" idx="1"/>
          </p:nvPr>
        </p:nvSpPr>
        <p:spPr/>
        <p:txBody>
          <a:bodyPr/>
          <a:lstStyle/>
          <a:p>
            <a:r>
              <a:rPr lang="zh-CN" altLang="en-US" sz="2400" smtClean="0"/>
              <a:t>文件检索</a:t>
            </a:r>
          </a:p>
          <a:p>
            <a:pPr lvl="1"/>
            <a:r>
              <a:rPr lang="en-US" altLang="zh-CN" sz="2000" smtClean="0"/>
              <a:t>Google</a:t>
            </a:r>
            <a:r>
              <a:rPr lang="zh-CN" altLang="en-US" sz="2000" smtClean="0"/>
              <a:t>、</a:t>
            </a:r>
            <a:r>
              <a:rPr lang="en-US" altLang="zh-CN" sz="2000" smtClean="0"/>
              <a:t>BAIDU</a:t>
            </a:r>
            <a:r>
              <a:rPr lang="zh-CN" altLang="en-US" sz="2000" smtClean="0"/>
              <a:t>、</a:t>
            </a:r>
          </a:p>
          <a:p>
            <a:r>
              <a:rPr lang="zh-CN" altLang="en-US" sz="2400" smtClean="0"/>
              <a:t>图像检索</a:t>
            </a:r>
          </a:p>
          <a:p>
            <a:pPr lvl="1"/>
            <a:r>
              <a:rPr lang="en-US" altLang="zh-CN" sz="2000" smtClean="0"/>
              <a:t>Google</a:t>
            </a:r>
            <a:r>
              <a:rPr lang="zh-CN" altLang="en-US" sz="2000" smtClean="0"/>
              <a:t>图像搜索，即</a:t>
            </a:r>
            <a:r>
              <a:rPr lang="en-US" altLang="zh-CN" sz="2000" smtClean="0"/>
              <a:t>Google Image</a:t>
            </a:r>
            <a:r>
              <a:rPr lang="zh-CN" altLang="en-US" sz="2000" smtClean="0"/>
              <a:t>，是</a:t>
            </a:r>
            <a:r>
              <a:rPr lang="zh-CN" altLang="en-US" sz="2000" smtClean="0">
                <a:hlinkClick r:id="rId2"/>
              </a:rPr>
              <a:t>谷歌</a:t>
            </a:r>
            <a:r>
              <a:rPr lang="zh-CN" altLang="en-US" sz="2000" smtClean="0"/>
              <a:t>公司推出的一项允许用户搜索</a:t>
            </a:r>
            <a:r>
              <a:rPr lang="zh-CN" altLang="en-US" sz="2000" smtClean="0">
                <a:hlinkClick r:id="rId3"/>
              </a:rPr>
              <a:t>互联网</a:t>
            </a:r>
            <a:r>
              <a:rPr lang="zh-CN" altLang="en-US" sz="2000" smtClean="0"/>
              <a:t>上图片图像的服务。 </a:t>
            </a:r>
          </a:p>
          <a:p>
            <a:r>
              <a:rPr lang="zh-CN" altLang="en-US" sz="2400" smtClean="0"/>
              <a:t>音频检索</a:t>
            </a:r>
          </a:p>
          <a:p>
            <a:pPr lvl="1"/>
            <a:r>
              <a:rPr lang="zh-CN" altLang="en-US" sz="2000" smtClean="0"/>
              <a:t>智能语音搜索</a:t>
            </a:r>
            <a:r>
              <a:rPr lang="en-US" altLang="zh-CN" sz="2000" smtClean="0"/>
              <a:t>iris</a:t>
            </a:r>
          </a:p>
          <a:p>
            <a:pPr lvl="1"/>
            <a:r>
              <a:rPr lang="en-US" altLang="zh-CN" sz="2000" smtClean="0"/>
              <a:t>siri</a:t>
            </a:r>
            <a:r>
              <a:rPr lang="zh-CN" altLang="en-US" sz="2000" smtClean="0"/>
              <a:t>是苹果公司在其产品</a:t>
            </a:r>
            <a:r>
              <a:rPr lang="en-US" altLang="zh-CN" sz="2000" smtClean="0"/>
              <a:t>iphone 4S</a:t>
            </a:r>
            <a:r>
              <a:rPr lang="zh-CN" altLang="en-US" sz="2000" smtClean="0"/>
              <a:t>上应用的一项语音控制功能。</a:t>
            </a:r>
            <a:r>
              <a:rPr lang="en-US" altLang="zh-CN" sz="2000" smtClean="0"/>
              <a:t>siri</a:t>
            </a:r>
            <a:r>
              <a:rPr lang="zh-CN" altLang="en-US" sz="2000" smtClean="0"/>
              <a:t>可以令</a:t>
            </a:r>
            <a:r>
              <a:rPr lang="en-US" altLang="zh-CN" sz="2000" smtClean="0"/>
              <a:t>iphone4S</a:t>
            </a:r>
            <a:r>
              <a:rPr lang="zh-CN" altLang="en-US" sz="2000" smtClean="0"/>
              <a:t>变身为一台智能化机器人，利用</a:t>
            </a:r>
            <a:r>
              <a:rPr lang="en-US" altLang="zh-CN" sz="2000" smtClean="0"/>
              <a:t>siri</a:t>
            </a:r>
            <a:r>
              <a:rPr lang="zh-CN" altLang="en-US" sz="2000" smtClean="0"/>
              <a:t>用户可以通过手机读短信、介绍餐厅、询问天气、 </a:t>
            </a:r>
            <a:r>
              <a:rPr lang="en-US" altLang="zh-CN" sz="2000" smtClean="0"/>
              <a:t> </a:t>
            </a:r>
            <a:endParaRPr lang="zh-CN" altLang="en-US" sz="2000" smtClean="0"/>
          </a:p>
          <a:p>
            <a:r>
              <a:rPr lang="zh-CN" altLang="en-US" sz="2400" smtClean="0"/>
              <a:t>视频检索</a:t>
            </a:r>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altLang="en-US" smtClean="0"/>
              <a:t>本章小结</a:t>
            </a:r>
          </a:p>
        </p:txBody>
      </p:sp>
      <p:sp>
        <p:nvSpPr>
          <p:cNvPr id="28675" name="Rectangle 3"/>
          <p:cNvSpPr>
            <a:spLocks noGrp="1" noChangeArrowheads="1"/>
          </p:cNvSpPr>
          <p:nvPr>
            <p:ph type="body" idx="1"/>
          </p:nvPr>
        </p:nvSpPr>
        <p:spPr/>
        <p:txBody>
          <a:bodyPr/>
          <a:lstStyle/>
          <a:p>
            <a:r>
              <a:rPr lang="zh-CN" altLang="en-US" smtClean="0"/>
              <a:t>学生互动</a:t>
            </a:r>
          </a:p>
          <a:p>
            <a:r>
              <a:rPr lang="zh-CN" altLang="en-US" smtClean="0"/>
              <a:t>说出一些大数据处理的例子</a:t>
            </a:r>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p:txBody>
          <a:bodyPr/>
          <a:lstStyle/>
          <a:p>
            <a:pPr>
              <a:defRPr/>
            </a:pPr>
            <a:r>
              <a:rPr lang="zh-CN" altLang="en-US"/>
              <a:t>桂小林 </a:t>
            </a:r>
            <a:fld id="{ECCE74B1-E6F1-45B0-A883-1F39F06C9DE7}" type="slidenum">
              <a:rPr lang="en-US"/>
              <a:pPr>
                <a:defRPr/>
              </a:pPr>
              <a:t>25</a:t>
            </a:fld>
            <a:endParaRPr lang="en-US"/>
          </a:p>
        </p:txBody>
      </p:sp>
      <p:sp>
        <p:nvSpPr>
          <p:cNvPr id="29699"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29700" name="Rectangle 5"/>
          <p:cNvSpPr>
            <a:spLocks noGrp="1" noChangeArrowheads="1"/>
          </p:cNvSpPr>
          <p:nvPr>
            <p:ph type="subTitle" idx="1"/>
          </p:nvPr>
        </p:nvSpPr>
        <p:spPr/>
        <p:txBody>
          <a:bodyPr/>
          <a:lstStyle/>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0"/>
          </p:nvPr>
        </p:nvSpPr>
        <p:spPr/>
        <p:txBody>
          <a:bodyPr/>
          <a:lstStyle/>
          <a:p>
            <a:pPr>
              <a:defRPr/>
            </a:pPr>
            <a:r>
              <a:rPr lang="zh-CN" altLang="en-US"/>
              <a:t>桂小林 </a:t>
            </a:r>
            <a:fld id="{BF62EAAF-D511-46D6-B9B0-8ADB0F0CB305}" type="slidenum">
              <a:rPr lang="en-US"/>
              <a:pPr>
                <a:defRPr/>
              </a:pPr>
              <a:t>3</a:t>
            </a:fld>
            <a:endParaRPr lang="en-US"/>
          </a:p>
        </p:txBody>
      </p:sp>
      <p:sp>
        <p:nvSpPr>
          <p:cNvPr id="737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BC7DA1E6-5517-40CB-904D-51E0C8386D2F}" type="slidenum">
              <a:rPr lang="en-US" sz="1400" b="1">
                <a:solidFill>
                  <a:srgbClr val="FF3300"/>
                </a:solidFill>
                <a:effectLst>
                  <a:outerShdw blurRad="38100" dist="38100" dir="2700000" algn="tl">
                    <a:srgbClr val="C0C0C0"/>
                  </a:outerShdw>
                </a:effectLst>
                <a:ea typeface="宋体" pitchFamily="2" charset="-122"/>
              </a:rPr>
              <a:pPr algn="r">
                <a:defRPr/>
              </a:pPr>
              <a:t>3</a:t>
            </a:fld>
            <a:endParaRPr lang="en-US" sz="1400" b="1">
              <a:solidFill>
                <a:srgbClr val="FF3300"/>
              </a:solidFill>
              <a:effectLst>
                <a:outerShdw blurRad="38100" dist="38100" dir="2700000" algn="tl">
                  <a:srgbClr val="C0C0C0"/>
                </a:outerShdw>
              </a:effectLst>
              <a:ea typeface="宋体" pitchFamily="2" charset="-122"/>
            </a:endParaRPr>
          </a:p>
        </p:txBody>
      </p:sp>
      <p:sp>
        <p:nvSpPr>
          <p:cNvPr id="5124" name="Rectangle 2"/>
          <p:cNvSpPr>
            <a:spLocks noGrp="1" noChangeArrowheads="1"/>
          </p:cNvSpPr>
          <p:nvPr>
            <p:ph type="title" idx="4294967295"/>
          </p:nvPr>
        </p:nvSpPr>
        <p:spPr/>
        <p:txBody>
          <a:bodyPr/>
          <a:lstStyle/>
          <a:p>
            <a:endParaRPr lang="zh-CN" altLang="zh-CN" smtClean="0"/>
          </a:p>
        </p:txBody>
      </p:sp>
      <p:sp>
        <p:nvSpPr>
          <p:cNvPr id="5125" name="Rectangle 3"/>
          <p:cNvSpPr>
            <a:spLocks noGrp="1" noChangeArrowheads="1"/>
          </p:cNvSpPr>
          <p:nvPr>
            <p:ph type="body" idx="4294967295"/>
          </p:nvPr>
        </p:nvSpPr>
        <p:spPr/>
        <p:txBody>
          <a:bodyPr/>
          <a:lstStyle/>
          <a:p>
            <a:endParaRPr lang="zh-CN" altLang="zh-CN" smtClean="0"/>
          </a:p>
        </p:txBody>
      </p:sp>
      <p:pic>
        <p:nvPicPr>
          <p:cNvPr id="51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23850"/>
            <a:ext cx="8853487"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bwMode="auto">
          <a:xfrm>
            <a:off x="0" y="266032"/>
            <a:ext cx="5508104" cy="4099071"/>
          </a:xfrm>
          <a:prstGeom prst="round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443663" y="6400800"/>
            <a:ext cx="2700337" cy="457200"/>
          </a:xfrm>
          <a:prstGeom prst="rect">
            <a:avLst/>
          </a:prstGeom>
          <a:noFill/>
          <a:ln>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73E42871-727E-49C9-A7B6-7DBD60194118}" type="slidenum">
              <a:rPr lang="en-US" sz="1400" b="1">
                <a:solidFill>
                  <a:srgbClr val="FF3300"/>
                </a:solidFill>
                <a:effectLst>
                  <a:outerShdw blurRad="38100" dist="38100" dir="2700000" algn="tl">
                    <a:srgbClr val="C0C0C0"/>
                  </a:outerShdw>
                </a:effectLst>
                <a:ea typeface="宋体" pitchFamily="2" charset="-122"/>
              </a:rPr>
              <a:pPr algn="r">
                <a:defRPr/>
              </a:pPr>
              <a:t>4</a:t>
            </a:fld>
            <a:endParaRPr lang="en-US" sz="1400" b="1">
              <a:solidFill>
                <a:srgbClr val="FF3300"/>
              </a:solidFill>
              <a:effectLst>
                <a:outerShdw blurRad="38100" dist="38100" dir="2700000" algn="tl">
                  <a:srgbClr val="C0C0C0"/>
                </a:outerShdw>
              </a:effectLst>
              <a:ea typeface="宋体" pitchFamily="2" charset="-122"/>
            </a:endParaRPr>
          </a:p>
        </p:txBody>
      </p:sp>
      <p:sp>
        <p:nvSpPr>
          <p:cNvPr id="7171" name="Rectangle 2"/>
          <p:cNvSpPr>
            <a:spLocks noGrp="1" noChangeArrowheads="1"/>
          </p:cNvSpPr>
          <p:nvPr>
            <p:ph type="title" idx="4294967295"/>
          </p:nvPr>
        </p:nvSpPr>
        <p:spPr/>
        <p:txBody>
          <a:bodyPr/>
          <a:lstStyle/>
          <a:p>
            <a:r>
              <a:rPr lang="zh-CN" altLang="en-US" dirty="0" smtClean="0"/>
              <a:t>本章内容</a:t>
            </a:r>
          </a:p>
        </p:txBody>
      </p:sp>
      <p:sp>
        <p:nvSpPr>
          <p:cNvPr id="7172" name="Rectangle 3"/>
          <p:cNvSpPr>
            <a:spLocks noGrp="1" noChangeArrowheads="1"/>
          </p:cNvSpPr>
          <p:nvPr>
            <p:ph type="body" idx="4294967295"/>
          </p:nvPr>
        </p:nvSpPr>
        <p:spPr/>
        <p:txBody>
          <a:bodyPr/>
          <a:lstStyle/>
          <a:p>
            <a:endParaRPr lang="en-US" altLang="zh-CN" dirty="0" smtClean="0"/>
          </a:p>
          <a:p>
            <a:r>
              <a:rPr lang="en-US" altLang="zh-CN" dirty="0" smtClean="0">
                <a:hlinkClick r:id="rId2" action="ppaction://hlinksldjump"/>
              </a:rPr>
              <a:t>6.1 </a:t>
            </a:r>
            <a:r>
              <a:rPr lang="zh-CN" altLang="en-US" dirty="0" smtClean="0">
                <a:hlinkClick r:id="rId2" action="ppaction://hlinksldjump"/>
              </a:rPr>
              <a:t>物联网数据的特点</a:t>
            </a:r>
            <a:endParaRPr lang="en-US" altLang="zh-CN" dirty="0" smtClean="0"/>
          </a:p>
          <a:p>
            <a:r>
              <a:rPr lang="en-US" altLang="zh-CN" dirty="0" smtClean="0">
                <a:hlinkClick r:id="rId3" action="ppaction://hlinksldjump"/>
              </a:rPr>
              <a:t>6.2 </a:t>
            </a:r>
            <a:r>
              <a:rPr lang="zh-CN" altLang="en-US" dirty="0">
                <a:hlinkClick r:id="rId3" action="ppaction://hlinksldjump"/>
              </a:rPr>
              <a:t>物联网</a:t>
            </a:r>
            <a:r>
              <a:rPr lang="zh-CN" altLang="en-US" dirty="0" smtClean="0">
                <a:hlinkClick r:id="rId3" action="ppaction://hlinksldjump"/>
              </a:rPr>
              <a:t>感知数据的挖掘与分析</a:t>
            </a:r>
            <a:endParaRPr lang="en-US" altLang="zh-CN" dirty="0" smtClean="0"/>
          </a:p>
          <a:p>
            <a:r>
              <a:rPr lang="en-US" altLang="zh-CN" dirty="0" smtClean="0">
                <a:hlinkClick r:id="rId4" action="ppaction://hlinksldjump"/>
              </a:rPr>
              <a:t>6.3 </a:t>
            </a:r>
            <a:r>
              <a:rPr lang="zh-CN" altLang="en-US" dirty="0">
                <a:hlinkClick r:id="rId4" action="ppaction://hlinksldjump"/>
              </a:rPr>
              <a:t>物</a:t>
            </a:r>
            <a:r>
              <a:rPr lang="zh-CN" altLang="en-US" dirty="0" smtClean="0">
                <a:hlinkClick r:id="rId4" action="ppaction://hlinksldjump"/>
              </a:rPr>
              <a:t>联网感知数据存储</a:t>
            </a:r>
            <a:endParaRPr lang="en-US" altLang="zh-CN" dirty="0" smtClean="0"/>
          </a:p>
          <a:p>
            <a:r>
              <a:rPr lang="en-US" altLang="zh-CN" dirty="0" smtClean="0">
                <a:hlinkClick r:id="rId5" action="ppaction://hlinksldjump"/>
              </a:rPr>
              <a:t>6.4 </a:t>
            </a:r>
            <a:r>
              <a:rPr lang="zh-CN" altLang="en-US" dirty="0" smtClean="0">
                <a:hlinkClick r:id="rId5" action="ppaction://hlinksldjump"/>
              </a:rPr>
              <a:t>物联网感知数据的快速检索技术 </a:t>
            </a:r>
            <a:endParaRPr lang="zh-CN" altLang="en-US" dirty="0" smtClean="0"/>
          </a:p>
        </p:txBody>
      </p:sp>
    </p:spTree>
    <p:extLst>
      <p:ext uri="{BB962C8B-B14F-4D97-AF65-F5344CB8AC3E}">
        <p14:creationId xmlns:p14="http://schemas.microsoft.com/office/powerpoint/2010/main" val="4256781542"/>
      </p:ext>
    </p:extLst>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443663" y="6400800"/>
            <a:ext cx="2700337" cy="457200"/>
          </a:xfrm>
          <a:prstGeom prst="rect">
            <a:avLst/>
          </a:prstGeom>
          <a:noFill/>
          <a:ln>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ea typeface="宋体" pitchFamily="2" charset="-122"/>
              </a:rPr>
              <a:t>桂小林 </a:t>
            </a:r>
            <a:fld id="{73E42871-727E-49C9-A7B6-7DBD60194118}" type="slidenum">
              <a:rPr lang="en-US" sz="1400" b="1">
                <a:solidFill>
                  <a:srgbClr val="FF3300"/>
                </a:solidFill>
                <a:effectLst>
                  <a:outerShdw blurRad="38100" dist="38100" dir="2700000" algn="tl">
                    <a:srgbClr val="C0C0C0"/>
                  </a:outerShdw>
                </a:effectLst>
                <a:ea typeface="宋体" pitchFamily="2" charset="-122"/>
              </a:rPr>
              <a:pPr algn="r">
                <a:defRPr/>
              </a:pPr>
              <a:t>5</a:t>
            </a:fld>
            <a:endParaRPr lang="en-US" sz="1400" b="1">
              <a:solidFill>
                <a:srgbClr val="FF3300"/>
              </a:solidFill>
              <a:effectLst>
                <a:outerShdw blurRad="38100" dist="38100" dir="2700000" algn="tl">
                  <a:srgbClr val="C0C0C0"/>
                </a:outerShdw>
              </a:effectLst>
              <a:ea typeface="宋体" pitchFamily="2" charset="-122"/>
            </a:endParaRPr>
          </a:p>
        </p:txBody>
      </p:sp>
      <p:sp>
        <p:nvSpPr>
          <p:cNvPr id="7171" name="Rectangle 2"/>
          <p:cNvSpPr>
            <a:spLocks noGrp="1" noChangeArrowheads="1"/>
          </p:cNvSpPr>
          <p:nvPr>
            <p:ph type="title" idx="4294967295"/>
          </p:nvPr>
        </p:nvSpPr>
        <p:spPr/>
        <p:txBody>
          <a:bodyPr/>
          <a:lstStyle/>
          <a:p>
            <a:r>
              <a:rPr lang="en-US" altLang="zh-CN" smtClean="0"/>
              <a:t>6.1 </a:t>
            </a:r>
            <a:r>
              <a:rPr lang="zh-CN" altLang="en-US" smtClean="0"/>
              <a:t>物联网数据的特点</a:t>
            </a:r>
          </a:p>
        </p:txBody>
      </p:sp>
      <p:sp>
        <p:nvSpPr>
          <p:cNvPr id="7172" name="Rectangle 3"/>
          <p:cNvSpPr>
            <a:spLocks noGrp="1" noChangeArrowheads="1"/>
          </p:cNvSpPr>
          <p:nvPr>
            <p:ph type="body" idx="4294967295"/>
          </p:nvPr>
        </p:nvSpPr>
        <p:spPr/>
        <p:txBody>
          <a:bodyPr/>
          <a:lstStyle/>
          <a:p>
            <a:pPr algn="just"/>
            <a:r>
              <a:rPr lang="en-US" altLang="zh-CN" dirty="0" smtClean="0"/>
              <a:t>1.</a:t>
            </a:r>
            <a:r>
              <a:rPr lang="zh-CN" altLang="en-US" dirty="0" smtClean="0"/>
              <a:t>数据的多态性、异构性</a:t>
            </a:r>
            <a:endParaRPr lang="en-US" altLang="zh-CN" dirty="0" smtClean="0"/>
          </a:p>
          <a:p>
            <a:pPr lvl="1" algn="just"/>
            <a:r>
              <a:rPr lang="zh-CN" altLang="en-US" dirty="0" smtClean="0"/>
              <a:t>类型多</a:t>
            </a:r>
          </a:p>
          <a:p>
            <a:pPr algn="just"/>
            <a:r>
              <a:rPr lang="en-US" altLang="zh-CN" dirty="0" smtClean="0"/>
              <a:t>2.</a:t>
            </a:r>
            <a:r>
              <a:rPr lang="zh-CN" altLang="en-US" dirty="0" smtClean="0"/>
              <a:t>数据的海量性</a:t>
            </a:r>
            <a:endParaRPr lang="en-US" altLang="zh-CN" dirty="0" smtClean="0"/>
          </a:p>
          <a:p>
            <a:pPr lvl="1" algn="just"/>
            <a:r>
              <a:rPr lang="zh-CN" altLang="en-US" dirty="0"/>
              <a:t>数据</a:t>
            </a:r>
            <a:r>
              <a:rPr lang="zh-CN" altLang="en-US" dirty="0" smtClean="0"/>
              <a:t>量大</a:t>
            </a:r>
          </a:p>
          <a:p>
            <a:pPr algn="just"/>
            <a:r>
              <a:rPr lang="en-US" altLang="zh-CN" dirty="0" smtClean="0"/>
              <a:t>3.</a:t>
            </a:r>
            <a:r>
              <a:rPr lang="zh-CN" altLang="en-US" dirty="0" smtClean="0"/>
              <a:t>数据的关联性及语义性</a:t>
            </a:r>
            <a:endParaRPr lang="en-US" altLang="zh-CN" dirty="0" smtClean="0"/>
          </a:p>
          <a:p>
            <a:pPr lvl="1"/>
            <a:r>
              <a:rPr lang="zh-CN" altLang="en-US" dirty="0" smtClean="0"/>
              <a:t>数据稀，价值密度低</a:t>
            </a: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smtClean="0"/>
              <a:t>物联网时代</a:t>
            </a:r>
            <a:r>
              <a:rPr lang="en-US" altLang="zh-CN" smtClean="0"/>
              <a:t>---</a:t>
            </a:r>
            <a:r>
              <a:rPr lang="zh-CN" altLang="en-US" smtClean="0"/>
              <a:t>大数据时代</a:t>
            </a:r>
          </a:p>
        </p:txBody>
      </p:sp>
      <p:sp>
        <p:nvSpPr>
          <p:cNvPr id="8195" name="Rectangle 3"/>
          <p:cNvSpPr>
            <a:spLocks noGrp="1" noChangeArrowheads="1"/>
          </p:cNvSpPr>
          <p:nvPr>
            <p:ph type="body" idx="1"/>
          </p:nvPr>
        </p:nvSpPr>
        <p:spPr/>
        <p:txBody>
          <a:bodyPr/>
          <a:lstStyle/>
          <a:p>
            <a:r>
              <a:rPr lang="zh-CN" altLang="en-US" sz="2000" smtClean="0"/>
              <a:t>由于物联网，我们进行大数据时代（</a:t>
            </a:r>
            <a:r>
              <a:rPr lang="en-US" altLang="zh-CN" sz="2000" smtClean="0"/>
              <a:t>web2.0</a:t>
            </a:r>
            <a:r>
              <a:rPr lang="zh-CN" altLang="en-US" sz="2000" smtClean="0"/>
              <a:t>时代），人们从信息的被动接受者变成了主动创造者。</a:t>
            </a:r>
          </a:p>
          <a:p>
            <a:endParaRPr lang="zh-CN" altLang="en-US" sz="2000" smtClean="0"/>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0938"/>
            <a:ext cx="8316912"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zh-CN" altLang="en-US" smtClean="0"/>
          </a:p>
        </p:txBody>
      </p:sp>
      <p:sp>
        <p:nvSpPr>
          <p:cNvPr id="9219" name="Rectangle 3"/>
          <p:cNvSpPr>
            <a:spLocks noGrp="1" noChangeArrowheads="1"/>
          </p:cNvSpPr>
          <p:nvPr>
            <p:ph type="body" idx="1"/>
          </p:nvPr>
        </p:nvSpPr>
        <p:spPr/>
        <p:txBody>
          <a:bodyPr/>
          <a:lstStyle/>
          <a:p>
            <a:endParaRPr lang="zh-CN" altLang="en-US"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8218487"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zh-CN" altLang="en-US" smtClean="0"/>
          </a:p>
        </p:txBody>
      </p:sp>
      <p:sp>
        <p:nvSpPr>
          <p:cNvPr id="12291" name="Rectangle 3"/>
          <p:cNvSpPr>
            <a:spLocks noGrp="1" noChangeArrowheads="1"/>
          </p:cNvSpPr>
          <p:nvPr>
            <p:ph type="body" idx="1"/>
          </p:nvPr>
        </p:nvSpPr>
        <p:spPr/>
        <p:txBody>
          <a:bodyPr/>
          <a:lstStyle/>
          <a:p>
            <a:endParaRPr lang="zh-CN" altLang="en-US"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291512"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zh-CN" altLang="en-US" smtClean="0"/>
          </a:p>
        </p:txBody>
      </p:sp>
      <p:sp>
        <p:nvSpPr>
          <p:cNvPr id="13315" name="Rectangle 3"/>
          <p:cNvSpPr>
            <a:spLocks noGrp="1" noChangeArrowheads="1"/>
          </p:cNvSpPr>
          <p:nvPr>
            <p:ph type="body" idx="1"/>
          </p:nvPr>
        </p:nvSpPr>
        <p:spPr/>
        <p:txBody>
          <a:bodyPr/>
          <a:lstStyle/>
          <a:p>
            <a:endParaRPr lang="zh-CN" altLang="en-US"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8650"/>
            <a:ext cx="90011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Pages>0</Pages>
  <Words>1058</Words>
  <Characters>0</Characters>
  <Application>Microsoft Office PowerPoint</Application>
  <DocSecurity>0</DocSecurity>
  <PresentationFormat>全屏显示(4:3)</PresentationFormat>
  <Lines>0</Lines>
  <Paragraphs>108</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默认设计模板</vt:lpstr>
      <vt:lpstr>PowerPoint 演示文稿</vt:lpstr>
      <vt:lpstr>课程内容</vt:lpstr>
      <vt:lpstr>PowerPoint 演示文稿</vt:lpstr>
      <vt:lpstr>本章内容</vt:lpstr>
      <vt:lpstr>6.1 物联网数据的特点</vt:lpstr>
      <vt:lpstr>物联网时代---大数据时代</vt:lpstr>
      <vt:lpstr>PowerPoint 演示文稿</vt:lpstr>
      <vt:lpstr>PowerPoint 演示文稿</vt:lpstr>
      <vt:lpstr>PowerPoint 演示文稿</vt:lpstr>
      <vt:lpstr>6.2 海量感知数据的挖掘与分析</vt:lpstr>
      <vt:lpstr>6.3 海量数据存储</vt:lpstr>
      <vt:lpstr>6.3.1 基于文件的数据存储技术</vt:lpstr>
      <vt:lpstr>HDFS</vt:lpstr>
      <vt:lpstr>PowerPoint 演示文稿</vt:lpstr>
      <vt:lpstr>Map/Reduce计算模型</vt:lpstr>
      <vt:lpstr>Map/Reduce运行时模型</vt:lpstr>
      <vt:lpstr>Map/Reduce实例</vt:lpstr>
      <vt:lpstr>6.3.2 数据库存储技术</vt:lpstr>
      <vt:lpstr>发展历程</vt:lpstr>
      <vt:lpstr>PowerPoint 演示文稿</vt:lpstr>
      <vt:lpstr>数据表</vt:lpstr>
      <vt:lpstr>数据库访问</vt:lpstr>
      <vt:lpstr>6.4 海量数据的快速检索技术 </vt:lpstr>
      <vt:lpstr>本章小结</vt:lpstr>
      <vt:lpstr>THANKS！</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 XL</cp:lastModifiedBy>
  <cp:revision>591</cp:revision>
  <dcterms:created xsi:type="dcterms:W3CDTF">2004-05-18T02:59:53Z</dcterms:created>
  <dcterms:modified xsi:type="dcterms:W3CDTF">2021-06-30T08:02:05Z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