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505" r:id="rId3"/>
    <p:sldId id="342" r:id="rId4"/>
    <p:sldId id="917" r:id="rId5"/>
    <p:sldId id="921" r:id="rId6"/>
    <p:sldId id="922" r:id="rId7"/>
    <p:sldId id="923" r:id="rId8"/>
    <p:sldId id="924" r:id="rId9"/>
    <p:sldId id="925" r:id="rId10"/>
    <p:sldId id="926" r:id="rId11"/>
    <p:sldId id="927" r:id="rId12"/>
    <p:sldId id="929" r:id="rId13"/>
    <p:sldId id="931" r:id="rId14"/>
    <p:sldId id="846" r:id="rId15"/>
    <p:sldId id="847" r:id="rId16"/>
    <p:sldId id="849" r:id="rId17"/>
    <p:sldId id="850" r:id="rId18"/>
    <p:sldId id="851" r:id="rId19"/>
    <p:sldId id="933" r:id="rId20"/>
    <p:sldId id="934" r:id="rId21"/>
    <p:sldId id="936" r:id="rId22"/>
    <p:sldId id="937" r:id="rId23"/>
    <p:sldId id="938" r:id="rId24"/>
    <p:sldId id="854" r:id="rId25"/>
    <p:sldId id="855" r:id="rId26"/>
    <p:sldId id="856" r:id="rId27"/>
    <p:sldId id="857" r:id="rId28"/>
    <p:sldId id="858" r:id="rId29"/>
    <p:sldId id="860" r:id="rId30"/>
    <p:sldId id="862" r:id="rId31"/>
    <p:sldId id="863" r:id="rId32"/>
    <p:sldId id="864" r:id="rId33"/>
    <p:sldId id="865" r:id="rId34"/>
    <p:sldId id="866" r:id="rId35"/>
    <p:sldId id="867" r:id="rId36"/>
    <p:sldId id="868" r:id="rId37"/>
    <p:sldId id="878" r:id="rId38"/>
    <p:sldId id="826" r:id="rId39"/>
    <p:sldId id="834" r:id="rId40"/>
    <p:sldId id="835" r:id="rId41"/>
    <p:sldId id="836" r:id="rId42"/>
    <p:sldId id="837" r:id="rId43"/>
    <p:sldId id="903" r:id="rId44"/>
    <p:sldId id="904" r:id="rId45"/>
    <p:sldId id="838" r:id="rId46"/>
    <p:sldId id="441" r:id="rId47"/>
    <p:sldId id="774" r:id="rId48"/>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00CC66"/>
    <a:srgbClr val="FFFF66"/>
    <a:srgbClr val="EAEAE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ea typeface="宋体" pitchFamily="2" charset="-122"/>
              </a:defRPr>
            </a:lvl1pPr>
          </a:lstStyle>
          <a:p>
            <a:pPr>
              <a:defRPr/>
            </a:pPr>
            <a:endParaRPr lang="en-US"/>
          </a:p>
        </p:txBody>
      </p:sp>
      <p:sp>
        <p:nvSpPr>
          <p:cNvPr id="63492"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宋体" pitchFamily="2" charset="-122"/>
              </a:defRPr>
            </a:lvl1pPr>
          </a:lstStyle>
          <a:p>
            <a:pPr>
              <a:defRPr/>
            </a:pPr>
            <a:fld id="{8EFC3DDB-6F8F-4565-9FB8-095F93F62E89}" type="slidenum">
              <a:rPr lang="en-US"/>
              <a:pPr>
                <a:defRPr/>
              </a:pPr>
              <a:t>‹#›</a:t>
            </a:fld>
            <a:endParaRPr lang="en-US"/>
          </a:p>
        </p:txBody>
      </p:sp>
    </p:spTree>
    <p:extLst>
      <p:ext uri="{BB962C8B-B14F-4D97-AF65-F5344CB8AC3E}">
        <p14:creationId xmlns:p14="http://schemas.microsoft.com/office/powerpoint/2010/main" val="2664307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92188" y="768350"/>
            <a:ext cx="5114925" cy="3836988"/>
          </a:xfrm>
        </p:spPr>
      </p:sp>
      <p:sp>
        <p:nvSpPr>
          <p:cNvPr id="64515" name="Rectangle 3"/>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zh-CN" altLang="en-US" sz="800" smtClean="0">
                <a:solidFill>
                  <a:srgbClr val="000066"/>
                </a:solidFill>
                <a:latin typeface="黑体" pitchFamily="49" charset="-122"/>
                <a:ea typeface="黑体" pitchFamily="49" charset="-122"/>
              </a:rPr>
              <a:t>指通过信息传感设备，按照约定的协议，把任何物品与互联网连接起来，进行信息交换和通讯，以实现智能化识别、定位、跟踪、监控和管理的一种网络。它是在互联网基础上延伸和扩展的网络。</a:t>
            </a:r>
            <a:r>
              <a:rPr lang="zh-CN" altLang="en-US" sz="600" smtClean="0">
                <a:solidFill>
                  <a:srgbClr val="FF0000"/>
                </a:solidFill>
                <a:latin typeface="华文细黑" pitchFamily="2" charset="-122"/>
                <a:ea typeface="华文细黑" pitchFamily="2" charset="-122"/>
              </a:rPr>
              <a:t>（</a:t>
            </a:r>
            <a:r>
              <a:rPr lang="en-US" altLang="zh-CN" sz="600" smtClean="0">
                <a:solidFill>
                  <a:srgbClr val="FF0000"/>
                </a:solidFill>
                <a:latin typeface="华文细黑" pitchFamily="2" charset="-122"/>
                <a:ea typeface="华文细黑" pitchFamily="2" charset="-122"/>
              </a:rPr>
              <a:t>2010</a:t>
            </a:r>
            <a:r>
              <a:rPr lang="zh-CN" altLang="en-US" sz="600" smtClean="0">
                <a:solidFill>
                  <a:srgbClr val="FF0000"/>
                </a:solidFill>
                <a:latin typeface="华文细黑" pitchFamily="2" charset="-122"/>
                <a:ea typeface="华文细黑" pitchFamily="2" charset="-122"/>
              </a:rPr>
              <a:t>年 温家宝总理政府工作报告）</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46188" y="1277938"/>
            <a:ext cx="4606925" cy="3455987"/>
          </a:xfrm>
        </p:spPr>
      </p:sp>
      <p:sp>
        <p:nvSpPr>
          <p:cNvPr id="3" name="备注占位符 2"/>
          <p:cNvSpPr>
            <a:spLocks noGrp="1"/>
          </p:cNvSpPr>
          <p:nvPr>
            <p:ph type="body" idx="1"/>
          </p:nvPr>
        </p:nvSpPr>
        <p:spPr/>
        <p:txBody>
          <a:bodyPr/>
          <a:lstStyle/>
          <a:p>
            <a:endParaRPr lang="zh-CN" altLang="en-US" dirty="0"/>
          </a:p>
        </p:txBody>
      </p:sp>
      <p:sp>
        <p:nvSpPr>
          <p:cNvPr id="4" name="日期占位符 3"/>
          <p:cNvSpPr>
            <a:spLocks noGrp="1"/>
          </p:cNvSpPr>
          <p:nvPr>
            <p:ph type="dt" idx="10"/>
          </p:nvPr>
        </p:nvSpPr>
        <p:spPr/>
        <p:txBody>
          <a:bodyPr/>
          <a:lstStyle/>
          <a:p>
            <a:pPr>
              <a:defRPr/>
            </a:pPr>
            <a:fld id="{C1F361AE-9B3B-4E87-8BCD-E3D4EE3206EA}" type="datetime1">
              <a:rPr lang="zh-CN" altLang="en-US" smtClean="0"/>
              <a:t>2021/6/30</a:t>
            </a:fld>
            <a:endParaRPr lang="en-US"/>
          </a:p>
        </p:txBody>
      </p:sp>
      <p:sp>
        <p:nvSpPr>
          <p:cNvPr id="5" name="灯片编号占位符 4"/>
          <p:cNvSpPr>
            <a:spLocks noGrp="1"/>
          </p:cNvSpPr>
          <p:nvPr>
            <p:ph type="sldNum" sz="quarter" idx="11"/>
          </p:nvPr>
        </p:nvSpPr>
        <p:spPr/>
        <p:txBody>
          <a:bodyPr/>
          <a:lstStyle/>
          <a:p>
            <a:pPr>
              <a:defRPr/>
            </a:pPr>
            <a:fld id="{2F70515F-F1B5-48CA-BAA9-E602A986712A}" type="slidenum">
              <a:rPr lang="en-US" altLang="zh-CN" smtClean="0"/>
              <a:pPr>
                <a:defRPr/>
              </a:pPr>
              <a:t>43</a:t>
            </a:fld>
            <a:endParaRPr lang="en-US" altLang="zh-CN"/>
          </a:p>
        </p:txBody>
      </p:sp>
    </p:spTree>
    <p:extLst>
      <p:ext uri="{BB962C8B-B14F-4D97-AF65-F5344CB8AC3E}">
        <p14:creationId xmlns:p14="http://schemas.microsoft.com/office/powerpoint/2010/main" val="378912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98937121-B518-4F64-8D3D-CE18D5484738}" type="slidenum">
              <a:rPr lang="en-US"/>
              <a:pPr>
                <a:defRPr/>
              </a:pPr>
              <a:t>‹#›</a:t>
            </a:fld>
            <a:endParaRPr lang="en-US"/>
          </a:p>
        </p:txBody>
      </p:sp>
    </p:spTree>
    <p:extLst>
      <p:ext uri="{BB962C8B-B14F-4D97-AF65-F5344CB8AC3E}">
        <p14:creationId xmlns:p14="http://schemas.microsoft.com/office/powerpoint/2010/main" val="258163834"/>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0D9AD058-AD48-4540-93FD-CA83E3CFF0CF}" type="slidenum">
              <a:rPr lang="en-US"/>
              <a:pPr>
                <a:defRPr/>
              </a:pPr>
              <a:t>‹#›</a:t>
            </a:fld>
            <a:endParaRPr lang="en-US"/>
          </a:p>
        </p:txBody>
      </p:sp>
    </p:spTree>
    <p:extLst>
      <p:ext uri="{BB962C8B-B14F-4D97-AF65-F5344CB8AC3E}">
        <p14:creationId xmlns:p14="http://schemas.microsoft.com/office/powerpoint/2010/main" val="3734590425"/>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A2D290C2-F5D5-479D-82A6-586D251E2B34}" type="slidenum">
              <a:rPr lang="en-US"/>
              <a:pPr>
                <a:defRPr/>
              </a:pPr>
              <a:t>‹#›</a:t>
            </a:fld>
            <a:endParaRPr lang="en-US"/>
          </a:p>
        </p:txBody>
      </p:sp>
    </p:spTree>
    <p:extLst>
      <p:ext uri="{BB962C8B-B14F-4D97-AF65-F5344CB8AC3E}">
        <p14:creationId xmlns:p14="http://schemas.microsoft.com/office/powerpoint/2010/main" val="2395800369"/>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83C7F63E-0BF9-4529-825C-D585DF595CCA}" type="slidenum">
              <a:rPr lang="en-US"/>
              <a:pPr>
                <a:defRPr/>
              </a:pPr>
              <a:t>‹#›</a:t>
            </a:fld>
            <a:endParaRPr lang="en-US"/>
          </a:p>
        </p:txBody>
      </p:sp>
    </p:spTree>
    <p:extLst>
      <p:ext uri="{BB962C8B-B14F-4D97-AF65-F5344CB8AC3E}">
        <p14:creationId xmlns:p14="http://schemas.microsoft.com/office/powerpoint/2010/main" val="1879519653"/>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EBA1D180-AAAF-406D-8BCF-93A2493E515B}" type="slidenum">
              <a:rPr lang="en-US"/>
              <a:pPr>
                <a:defRPr/>
              </a:pPr>
              <a:t>‹#›</a:t>
            </a:fld>
            <a:endParaRPr lang="en-US"/>
          </a:p>
        </p:txBody>
      </p:sp>
    </p:spTree>
    <p:extLst>
      <p:ext uri="{BB962C8B-B14F-4D97-AF65-F5344CB8AC3E}">
        <p14:creationId xmlns:p14="http://schemas.microsoft.com/office/powerpoint/2010/main" val="2391449808"/>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8455AB4B-0A82-47A1-A31D-37270F55305B}" type="slidenum">
              <a:rPr lang="en-US"/>
              <a:pPr>
                <a:defRPr/>
              </a:pPr>
              <a:t>‹#›</a:t>
            </a:fld>
            <a:endParaRPr lang="en-US"/>
          </a:p>
        </p:txBody>
      </p:sp>
    </p:spTree>
    <p:extLst>
      <p:ext uri="{BB962C8B-B14F-4D97-AF65-F5344CB8AC3E}">
        <p14:creationId xmlns:p14="http://schemas.microsoft.com/office/powerpoint/2010/main" val="3046723224"/>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0C8ED97-7872-4435-902B-A6761692D25D}" type="slidenum">
              <a:rPr lang="en-US"/>
              <a:pPr>
                <a:defRPr/>
              </a:pPr>
              <a:t>‹#›</a:t>
            </a:fld>
            <a:endParaRPr lang="en-US"/>
          </a:p>
        </p:txBody>
      </p:sp>
    </p:spTree>
    <p:extLst>
      <p:ext uri="{BB962C8B-B14F-4D97-AF65-F5344CB8AC3E}">
        <p14:creationId xmlns:p14="http://schemas.microsoft.com/office/powerpoint/2010/main" val="4292197503"/>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2C242A8F-CEBD-4BF6-83D3-0668A973EF22}" type="slidenum">
              <a:rPr lang="en-US"/>
              <a:pPr>
                <a:defRPr/>
              </a:pPr>
              <a:t>‹#›</a:t>
            </a:fld>
            <a:endParaRPr lang="en-US"/>
          </a:p>
        </p:txBody>
      </p:sp>
    </p:spTree>
    <p:extLst>
      <p:ext uri="{BB962C8B-B14F-4D97-AF65-F5344CB8AC3E}">
        <p14:creationId xmlns:p14="http://schemas.microsoft.com/office/powerpoint/2010/main" val="1138393726"/>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11567838-45C1-4081-AD4D-E50202B1510C}" type="slidenum">
              <a:rPr lang="en-US"/>
              <a:pPr>
                <a:defRPr/>
              </a:pPr>
              <a:t>‹#›</a:t>
            </a:fld>
            <a:endParaRPr lang="en-US"/>
          </a:p>
        </p:txBody>
      </p:sp>
    </p:spTree>
    <p:extLst>
      <p:ext uri="{BB962C8B-B14F-4D97-AF65-F5344CB8AC3E}">
        <p14:creationId xmlns:p14="http://schemas.microsoft.com/office/powerpoint/2010/main" val="428313298"/>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2D5720DD-DDF5-40B7-A6B1-23246C701E87}" type="slidenum">
              <a:rPr lang="en-US"/>
              <a:pPr>
                <a:defRPr/>
              </a:pPr>
              <a:t>‹#›</a:t>
            </a:fld>
            <a:endParaRPr lang="en-US"/>
          </a:p>
        </p:txBody>
      </p:sp>
    </p:spTree>
    <p:extLst>
      <p:ext uri="{BB962C8B-B14F-4D97-AF65-F5344CB8AC3E}">
        <p14:creationId xmlns:p14="http://schemas.microsoft.com/office/powerpoint/2010/main" val="21294243"/>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3444D9FE-AB8E-4AE9-B8AA-3606285B8CC5}" type="slidenum">
              <a:rPr lang="en-US"/>
              <a:pPr>
                <a:defRPr/>
              </a:pPr>
              <a:t>‹#›</a:t>
            </a:fld>
            <a:endParaRPr lang="en-US"/>
          </a:p>
        </p:txBody>
      </p:sp>
    </p:spTree>
    <p:extLst>
      <p:ext uri="{BB962C8B-B14F-4D97-AF65-F5344CB8AC3E}">
        <p14:creationId xmlns:p14="http://schemas.microsoft.com/office/powerpoint/2010/main" val="28469632"/>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AEFB6DA8-2DE4-4A18-AEFA-7445F9C37FAD}" type="slidenum">
              <a:rPr lang="en-US"/>
              <a:pPr>
                <a:defRPr/>
              </a:pPr>
              <a:t>‹#›</a:t>
            </a:fld>
            <a:endParaRPr lang="en-US"/>
          </a:p>
        </p:txBody>
      </p:sp>
    </p:spTree>
    <p:extLst>
      <p:ext uri="{BB962C8B-B14F-4D97-AF65-F5344CB8AC3E}">
        <p14:creationId xmlns:p14="http://schemas.microsoft.com/office/powerpoint/2010/main" val="2830793583"/>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ea typeface="宋体" pitchFamily="2" charset="-122"/>
              </a:defRPr>
            </a:lvl1pPr>
          </a:lstStyle>
          <a:p>
            <a:pPr>
              <a:defRPr/>
            </a:pPr>
            <a:r>
              <a:rPr lang="zh-CN" altLang="en-US" dirty="0" smtClean="0"/>
              <a:t>   桂小林 </a:t>
            </a:r>
            <a:fld id="{57E966BB-B92C-4DC3-A001-FDBEAC19CC92}" type="slidenum">
              <a:rPr lang="en-US" smtClean="0"/>
              <a:pPr>
                <a:defRPr/>
              </a:pPr>
              <a:t>‹#›</a:t>
            </a:fld>
            <a:endParaRPr lang="en-US" dirty="0"/>
          </a:p>
        </p:txBody>
      </p:sp>
      <p:sp>
        <p:nvSpPr>
          <p:cNvPr id="2" name="矩形 1"/>
          <p:cNvSpPr/>
          <p:nvPr userDrawn="1"/>
        </p:nvSpPr>
        <p:spPr>
          <a:xfrm>
            <a:off x="8151421" y="0"/>
            <a:ext cx="1031052" cy="261610"/>
          </a:xfrm>
          <a:prstGeom prst="rect">
            <a:avLst/>
          </a:prstGeom>
          <a:noFill/>
        </p:spPr>
        <p:txBody>
          <a:bodyPr wrap="none" lIns="91440" tIns="45720" rIns="91440" bIns="45720">
            <a:spAutoFit/>
          </a:bodyPr>
          <a:lstStyle/>
          <a:p>
            <a:pPr algn="ctr"/>
            <a:r>
              <a:rPr lang="zh-CN" altLang="en-US" sz="11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西安交通大学</a:t>
            </a:r>
            <a:endParaRPr lang="zh-CN" altLang="en-US" sz="11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tmplLst>
          <p:tmpl lvl="1">
            <p:tnLst>
              <p:par>
                <p:cTn presetID="1" presetClass="entr" presetSubtype="0" fill="hold" nodeType="click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images.google.cn/imgres?imgurl=http://a2.att.hudong.com/68/87/01200000000481113748700857868.jpg&amp;imgrefurl=http://tupian.hudong.com/a2_68_87_01200000000481113748700857868_jpg.html&amp;usg=__jCXUdgcWeOsM0NO0yjNZYcU0sMw=&amp;h=432&amp;w=640&amp;sz=145&amp;hl=zh-CN&amp;start=7&amp;um=1&amp;tbnid=8DLTY0rAakwC3M:&amp;tbnh=92&amp;tbnw=137&amp;prev=/images?q=%E7%BE%8E%E5%9B%BD%E5%9B%BD%E6%97%97&amp;hl=zh-CN&amp;rlz=1G1GGLQ_ZH-CNCN338&amp;um=1&amp;newwindow=1" TargetMode="External"/><Relationship Id="rId3" Type="http://schemas.openxmlformats.org/officeDocument/2006/relationships/image" Target="../media/image17.jpe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images.google.cn/imgres?imgurl=http://photocdn.sohu.com/20061025/Img246004108.jpg&amp;imgrefurl=http://sports.sohu.com/20061025/n246004098.shtml&amp;usg=__5xnU5NvXr0l8HzEphG83gyJ5amw=&amp;h=260&amp;w=370&amp;sz=4&amp;hl=zh-CN&amp;start=8&amp;um=1&amp;tbnid=tvvATIJ0nyNq4M:&amp;tbnh=86&amp;tbnw=122&amp;prev=/images?q=%E6%97%A5%E6%9C%AC%E5%9B%BD%E6%97%97&amp;hl=zh-CN&amp;rlz=1G1GGLQ_ZH-CNCN338&amp;um=1&amp;newwindow=1" TargetMode="External"/><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hyperlink" Target="http://images.google.cn/imgres?imgurl=http://blog.cfan.com.cn/attachments/2008/03/563130_200803151751171.jpg&amp;imgrefurl=http://blog.cfan.com.cn/html/30/563130-289063.html&amp;usg=__oziUKcuAaYMCwXyfwJpBfTkyLmI=&amp;h=397&amp;w=537&amp;sz=39&amp;hl=zh-CN&amp;start=2&amp;um=1&amp;tbnid=AF-bjtV5th_5tM:&amp;tbnh=98&amp;tbnw=132&amp;prev=/images?q=%E4%B8%AD%E5%9B%BD%E5%9B%BD%E6%97%97&amp;hl=zh-CN&amp;rlz=1G1GGLQ_ZH-CNCN338&amp;um=1&amp;newwindow=1" TargetMode="External"/><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hyperlink" Target="http://images.google.cn/imgres?imgurl=http://jdhb.xjetc.gov.cn/UploadFiles/20060122080706747.jpg&amp;imgrefurl=http://jdhb.xjetc.gov.cn/ShowArticle.asp?ArticleID=671&amp;h=674&amp;w=567&amp;sz=135&amp;hl=zh-CN&amp;start=7&amp;tbnid=n3zK6CIkxemzWM:&amp;tbnh=138&amp;tbnw=116&amp;prev=/images?q=%E7%8E%AF%E5%A2%83%E7%9B%91%E6%B5%8B&amp;gbv=2&amp;ndsp=20&amp;complete=1&amp;hl=zh-CN&amp;newwindow=1&amp;sa=N" TargetMode="External"/><Relationship Id="rId12"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7.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image" Target="../media/image40.tmp"/><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38.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4.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636892-A4E1-42C6-ACCB-CF14868D03A9}"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9D090101-9F17-48A6-BCC7-5D17EE76AFCE}"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107504" y="2279650"/>
            <a:ext cx="8856983" cy="1658938"/>
            <a:chOff x="0" y="0"/>
            <a:chExt cx="4904" cy="1045"/>
          </a:xfrm>
        </p:grpSpPr>
        <p:pic>
          <p:nvPicPr>
            <p:cNvPr id="2055"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p>
              <a:pPr algn="ctr">
                <a:defRPr/>
              </a:pPr>
              <a:r>
                <a:rPr lang="zh-CN" altLang="en-US" sz="7200" b="1" dirty="0" smtClean="0">
                  <a:effectLst>
                    <a:outerShdw blurRad="38100" dist="38100" dir="2700000" algn="tl">
                      <a:srgbClr val="C0C0C0"/>
                    </a:outerShdw>
                  </a:effectLst>
                  <a:ea typeface="幼圆" pitchFamily="49" charset="-122"/>
                </a:rPr>
                <a:t>物联网技术导论</a:t>
              </a:r>
              <a:endParaRPr lang="en-US" altLang="zh-CN" sz="7200" b="1" dirty="0" smtClean="0">
                <a:effectLst>
                  <a:outerShdw blurRad="38100" dist="38100" dir="2700000" algn="tl">
                    <a:srgbClr val="C0C0C0"/>
                  </a:outerShdw>
                </a:effectLst>
                <a:ea typeface="幼圆" pitchFamily="49" charset="-122"/>
              </a:endParaRPr>
            </a:p>
            <a:p>
              <a:pPr algn="ctr">
                <a:defRPr/>
              </a:pPr>
              <a:r>
                <a:rPr lang="zh-CN" altLang="en-US" sz="4000" b="1" dirty="0" smtClean="0">
                  <a:solidFill>
                    <a:srgbClr val="FF3300"/>
                  </a:solidFill>
                  <a:effectLst>
                    <a:outerShdw blurRad="38100" dist="38100" dir="2700000" algn="tl">
                      <a:srgbClr val="C0C0C0"/>
                    </a:outerShdw>
                  </a:effectLst>
                  <a:ea typeface="幼圆" pitchFamily="49" charset="-122"/>
                </a:rPr>
                <a:t>（第</a:t>
              </a:r>
              <a:r>
                <a:rPr lang="en-US" sz="4000" b="1" dirty="0">
                  <a:solidFill>
                    <a:srgbClr val="FF3300"/>
                  </a:solidFill>
                  <a:effectLst>
                    <a:outerShdw blurRad="38100" dist="38100" dir="2700000" algn="tl">
                      <a:srgbClr val="C0C0C0"/>
                    </a:outerShdw>
                  </a:effectLst>
                  <a:ea typeface="幼圆" pitchFamily="49" charset="-122"/>
                </a:rPr>
                <a:t>1</a:t>
              </a:r>
              <a:r>
                <a:rPr lang="zh-CN" altLang="en-US" sz="4000" b="1" dirty="0" smtClean="0">
                  <a:solidFill>
                    <a:srgbClr val="FF3300"/>
                  </a:solidFill>
                  <a:effectLst>
                    <a:outerShdw blurRad="38100" dist="38100" dir="2700000" algn="tl">
                      <a:srgbClr val="C0C0C0"/>
                    </a:outerShdw>
                  </a:effectLst>
                  <a:ea typeface="幼圆" pitchFamily="49" charset="-122"/>
                </a:rPr>
                <a:t>章  概念与模型）</a:t>
              </a:r>
              <a:endParaRPr lang="zh-CN" altLang="en-US" sz="4000" b="1" dirty="0">
                <a:solidFill>
                  <a:srgbClr val="FF3300"/>
                </a:solidFill>
                <a:effectLst>
                  <a:outerShdw blurRad="38100" dist="38100" dir="2700000" algn="tl">
                    <a:srgbClr val="C0C0C0"/>
                  </a:outerShdw>
                </a:effectLst>
                <a:ea typeface="幼圆" pitchFamily="49" charset="-122"/>
              </a:endParaRPr>
            </a:p>
          </p:txBody>
        </p:sp>
      </p:grpSp>
      <p:sp>
        <p:nvSpPr>
          <p:cNvPr id="3079" name="Text Box 6"/>
          <p:cNvSpPr txBox="1">
            <a:spLocks noChangeArrowheads="1"/>
          </p:cNvSpPr>
          <p:nvPr/>
        </p:nvSpPr>
        <p:spPr bwMode="auto">
          <a:xfrm>
            <a:off x="539750" y="1125538"/>
            <a:ext cx="7775575" cy="1089025"/>
          </a:xfrm>
          <a:prstGeom prst="rect">
            <a:avLst/>
          </a:prstGeom>
          <a:noFill/>
          <a:ln w="9525">
            <a:noFill/>
            <a:miter lim="800000"/>
            <a:headEnd/>
            <a:tailEnd/>
          </a:ln>
        </p:spPr>
        <p:txBody>
          <a:bodyPr>
            <a:spAutoFit/>
          </a:bodyPr>
          <a:lstStyle/>
          <a:p>
            <a:pPr algn="ctr">
              <a:spcBef>
                <a:spcPct val="50000"/>
              </a:spcBef>
              <a:defRPr/>
            </a:pPr>
            <a:r>
              <a:rPr lang="zh-CN" altLang="en-US" sz="3600" dirty="0">
                <a:latin typeface="方正姚体" panose="02010601030101010101" pitchFamily="2" charset="-122"/>
                <a:ea typeface="方正姚体" panose="02010601030101010101" pitchFamily="2" charset="-122"/>
              </a:rPr>
              <a:t>西安交通大学</a:t>
            </a:r>
          </a:p>
          <a:p>
            <a:pPr algn="ctr">
              <a:spcBef>
                <a:spcPct val="5000"/>
              </a:spcBef>
              <a:defRPr/>
            </a:pPr>
            <a:endParaRPr lang="zh-CN" altLang="en-US" sz="2800" b="1" dirty="0">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endParaRPr lang="en-US" altLang="zh-CN" sz="3200" b="1" dirty="0" smtClean="0">
              <a:solidFill>
                <a:srgbClr val="008000"/>
              </a:solidFill>
            </a:endParaRPr>
          </a:p>
          <a:p>
            <a:pPr marL="0" indent="0" algn="ctr" eaLnBrk="1" hangingPunct="1">
              <a:lnSpc>
                <a:spcPct val="90000"/>
              </a:lnSpc>
              <a:buFontTx/>
              <a:buNone/>
              <a:defRPr/>
            </a:pPr>
            <a:r>
              <a:rPr lang="zh-CN" altLang="en-US" sz="3200" b="1" dirty="0" smtClean="0">
                <a:solidFill>
                  <a:srgbClr val="008000"/>
                </a:solidFill>
              </a:rPr>
              <a:t>桂小林</a:t>
            </a:r>
            <a:endParaRPr lang="zh-CN" altLang="en-US" sz="3200" b="1" dirty="0" smtClean="0"/>
          </a:p>
          <a:p>
            <a:pPr marL="0" indent="0" algn="ctr" eaLnBrk="1" hangingPunct="1">
              <a:lnSpc>
                <a:spcPct val="90000"/>
              </a:lnSpc>
              <a:buFontTx/>
              <a:buNone/>
              <a:defRPr/>
            </a:pPr>
            <a:r>
              <a:rPr lang="zh-CN" altLang="en-US" sz="3200" b="1" dirty="0" smtClean="0"/>
              <a:t>西安交通大学</a:t>
            </a:r>
          </a:p>
          <a:p>
            <a:pPr marL="0" indent="0" algn="ctr" eaLnBrk="1" hangingPunct="1">
              <a:lnSpc>
                <a:spcPct val="90000"/>
              </a:lnSpc>
              <a:buFontTx/>
              <a:buNone/>
              <a:defRPr/>
            </a:pPr>
            <a:r>
              <a:rPr lang="zh-CN" altLang="en-US" sz="3200" b="1" dirty="0" smtClean="0"/>
              <a:t>计算机科学与技术学院</a:t>
            </a:r>
          </a:p>
          <a:p>
            <a:pPr marL="0" indent="0" algn="ctr" eaLnBrk="1" hangingPunct="1">
              <a:lnSpc>
                <a:spcPct val="90000"/>
              </a:lnSpc>
              <a:buFontTx/>
              <a:buNone/>
              <a:defRPr/>
            </a:pPr>
            <a:endParaRPr lang="en-US" sz="3200" dirty="0" smtClean="0">
              <a:effectLst>
                <a:outerShdw blurRad="38100" dist="38100" dir="2700000" algn="tl">
                  <a:srgbClr val="C0C0C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E25833FC-A152-4965-9164-9073A8EFFC3E}" type="slidenum">
              <a:rPr lang="en-US" sz="1400" b="1">
                <a:solidFill>
                  <a:srgbClr val="FF3300"/>
                </a:solidFill>
                <a:effectLst>
                  <a:outerShdw blurRad="38100" dist="38100" dir="2700000" algn="tl">
                    <a:srgbClr val="C0C0C0"/>
                  </a:outerShdw>
                </a:effectLst>
              </a:rPr>
              <a:pPr algn="r">
                <a:defRPr/>
              </a:pPr>
              <a:t>10</a:t>
            </a:fld>
            <a:endParaRPr lang="en-US" sz="1400" b="1">
              <a:solidFill>
                <a:srgbClr val="FF3300"/>
              </a:solidFill>
              <a:effectLst>
                <a:outerShdw blurRad="38100" dist="38100" dir="2700000" algn="tl">
                  <a:srgbClr val="C0C0C0"/>
                </a:outerShdw>
              </a:effectLst>
            </a:endParaRPr>
          </a:p>
        </p:txBody>
      </p:sp>
      <p:sp>
        <p:nvSpPr>
          <p:cNvPr id="10243" name="Rectangle 2"/>
          <p:cNvSpPr>
            <a:spLocks noGrp="1" noChangeArrowheads="1"/>
          </p:cNvSpPr>
          <p:nvPr>
            <p:ph type="title" idx="4294967295"/>
          </p:nvPr>
        </p:nvSpPr>
        <p:spPr/>
        <p:txBody>
          <a:bodyPr/>
          <a:lstStyle/>
          <a:p>
            <a:r>
              <a:rPr lang="zh-CN" altLang="en-US" dirty="0" smtClean="0"/>
              <a:t>物</a:t>
            </a:r>
            <a:r>
              <a:rPr lang="zh-CN" altLang="en-US" dirty="0"/>
              <a:t>联网改变我们的生活</a:t>
            </a:r>
            <a:endParaRPr lang="zh-CN" altLang="zh-CN" dirty="0" smtClean="0"/>
          </a:p>
        </p:txBody>
      </p:sp>
      <p:sp>
        <p:nvSpPr>
          <p:cNvPr id="39940" name="Rectangle 3"/>
          <p:cNvSpPr>
            <a:spLocks noGrp="1" noChangeArrowheads="1"/>
          </p:cNvSpPr>
          <p:nvPr>
            <p:ph type="body" idx="4294967295"/>
          </p:nvPr>
        </p:nvSpPr>
        <p:spPr>
          <a:xfrm>
            <a:off x="381000" y="1412876"/>
            <a:ext cx="8655496" cy="4987925"/>
          </a:xfrm>
        </p:spPr>
        <p:txBody>
          <a:bodyPr/>
          <a:lstStyle/>
          <a:p>
            <a:r>
              <a:rPr lang="zh-CN" altLang="en-US" sz="2000" dirty="0" smtClean="0"/>
              <a:t>物联网的发展</a:t>
            </a:r>
            <a:endParaRPr lang="en-US" altLang="zh-CN" sz="2000" dirty="0" smtClean="0"/>
          </a:p>
          <a:p>
            <a:r>
              <a:rPr lang="en-US" altLang="zh-CN" sz="2000" dirty="0" smtClean="0"/>
              <a:t>1998</a:t>
            </a:r>
            <a:r>
              <a:rPr lang="zh-CN" altLang="en-US" sz="2000" dirty="0" smtClean="0"/>
              <a:t>年，</a:t>
            </a:r>
            <a:r>
              <a:rPr lang="en-US" altLang="zh-CN" sz="2000" dirty="0" smtClean="0"/>
              <a:t>MIT</a:t>
            </a:r>
            <a:r>
              <a:rPr lang="zh-CN" altLang="en-US" sz="2000" dirty="0" smtClean="0"/>
              <a:t>提出基于</a:t>
            </a:r>
            <a:r>
              <a:rPr lang="en-US" altLang="zh-CN" sz="2000" dirty="0" smtClean="0"/>
              <a:t>RFID</a:t>
            </a:r>
            <a:r>
              <a:rPr lang="zh-CN" altLang="en-US" sz="2000" dirty="0" smtClean="0"/>
              <a:t>技术的唯一编号方案，即产品电子代码（</a:t>
            </a:r>
            <a:r>
              <a:rPr lang="en-US" altLang="zh-CN" sz="2000" dirty="0" smtClean="0">
                <a:solidFill>
                  <a:srgbClr val="FF0000"/>
                </a:solidFill>
              </a:rPr>
              <a:t>Electronic Product Code</a:t>
            </a:r>
            <a:r>
              <a:rPr lang="zh-CN" altLang="en-US" sz="2000" dirty="0" smtClean="0">
                <a:solidFill>
                  <a:srgbClr val="FF0000"/>
                </a:solidFill>
              </a:rPr>
              <a:t>，</a:t>
            </a:r>
            <a:r>
              <a:rPr lang="en-US" altLang="zh-CN" sz="2000" dirty="0" smtClean="0">
                <a:solidFill>
                  <a:srgbClr val="FF0000"/>
                </a:solidFill>
              </a:rPr>
              <a:t>EPC</a:t>
            </a:r>
            <a:r>
              <a:rPr lang="zh-CN" altLang="en-US" sz="2000" dirty="0" smtClean="0"/>
              <a:t>），并以</a:t>
            </a:r>
            <a:r>
              <a:rPr lang="en-US" altLang="zh-CN" sz="2000" dirty="0" smtClean="0"/>
              <a:t>EPC</a:t>
            </a:r>
            <a:r>
              <a:rPr lang="zh-CN" altLang="en-US" sz="2000" dirty="0" smtClean="0"/>
              <a:t>为基础，研究从网络上获取物品信息的自动识别技术。</a:t>
            </a:r>
          </a:p>
          <a:p>
            <a:r>
              <a:rPr lang="zh-CN" altLang="en-US" sz="2000" dirty="0" smtClean="0"/>
              <a:t>物联网概念的正式提出是在国际电信联盟（</a:t>
            </a:r>
            <a:r>
              <a:rPr lang="en-US" altLang="zh-CN" sz="2000" dirty="0" smtClean="0"/>
              <a:t>ITU</a:t>
            </a:r>
            <a:r>
              <a:rPr lang="zh-CN" altLang="en-US" sz="2000" dirty="0" smtClean="0"/>
              <a:t>）发布了</a:t>
            </a:r>
            <a:r>
              <a:rPr lang="en-US" altLang="zh-CN" sz="2000" dirty="0" smtClean="0"/>
              <a:t>《ITU</a:t>
            </a:r>
            <a:r>
              <a:rPr lang="zh-CN" altLang="en-US" sz="2000" dirty="0" smtClean="0"/>
              <a:t>互联网报告</a:t>
            </a:r>
            <a:r>
              <a:rPr lang="en-US" altLang="zh-CN" sz="2000" dirty="0" smtClean="0"/>
              <a:t>2005</a:t>
            </a:r>
            <a:r>
              <a:rPr lang="zh-CN" altLang="en-US" sz="2000" dirty="0" smtClean="0"/>
              <a:t>：“</a:t>
            </a:r>
            <a:r>
              <a:rPr lang="en-US" altLang="zh-CN" sz="2000" dirty="0" smtClean="0">
                <a:solidFill>
                  <a:srgbClr val="FF0000"/>
                </a:solidFill>
              </a:rPr>
              <a:t>The Internet of Things</a:t>
            </a:r>
            <a:r>
              <a:rPr lang="en-US" altLang="zh-CN" sz="2000" dirty="0" smtClean="0"/>
              <a:t>”》</a:t>
            </a:r>
            <a:r>
              <a:rPr lang="zh-CN" altLang="en-US" sz="2000" dirty="0" smtClean="0"/>
              <a:t>报告中。 </a:t>
            </a:r>
          </a:p>
          <a:p>
            <a:pPr>
              <a:lnSpc>
                <a:spcPct val="100000"/>
              </a:lnSpc>
            </a:pPr>
            <a:endParaRPr lang="zh-CN" altLang="en-US" sz="2000" dirty="0" smtClean="0"/>
          </a:p>
        </p:txBody>
      </p:sp>
      <p:pic>
        <p:nvPicPr>
          <p:cNvPr id="77827" name="Picture 3"/>
          <p:cNvPicPr>
            <a:picLocks noChangeAspect="1" noChangeArrowheads="1"/>
          </p:cNvPicPr>
          <p:nvPr/>
        </p:nvPicPr>
        <p:blipFill>
          <a:blip r:embed="rId2"/>
          <a:srcRect/>
          <a:stretch>
            <a:fillRect/>
          </a:stretch>
        </p:blipFill>
        <p:spPr bwMode="auto">
          <a:xfrm>
            <a:off x="6084168" y="4005064"/>
            <a:ext cx="2520280" cy="2473325"/>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53566"/>
            <a:ext cx="2313062" cy="256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929559"/>
            <a:ext cx="2520279" cy="26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695203"/>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A8A33FB3-E908-4796-8911-04AF9A0F70AD}" type="slidenum">
              <a:rPr lang="en-US" sz="1400" b="1">
                <a:solidFill>
                  <a:srgbClr val="FF3300"/>
                </a:solidFill>
                <a:effectLst>
                  <a:outerShdw blurRad="38100" dist="38100" dir="2700000" algn="tl">
                    <a:srgbClr val="C0C0C0"/>
                  </a:outerShdw>
                </a:effectLst>
              </a:rPr>
              <a:pPr algn="r">
                <a:defRPr/>
              </a:pPr>
              <a:t>11</a:t>
            </a:fld>
            <a:endParaRPr lang="en-US" sz="1400" b="1">
              <a:solidFill>
                <a:srgbClr val="FF3300"/>
              </a:solidFill>
              <a:effectLst>
                <a:outerShdw blurRad="38100" dist="38100" dir="2700000" algn="tl">
                  <a:srgbClr val="C0C0C0"/>
                </a:outerShdw>
              </a:effectLst>
            </a:endParaRPr>
          </a:p>
        </p:txBody>
      </p:sp>
      <p:sp>
        <p:nvSpPr>
          <p:cNvPr id="14339" name="Rectangle 2"/>
          <p:cNvSpPr>
            <a:spLocks noGrp="1" noChangeArrowheads="1"/>
          </p:cNvSpPr>
          <p:nvPr>
            <p:ph type="title" idx="4294967295"/>
          </p:nvPr>
        </p:nvSpPr>
        <p:spPr/>
        <p:txBody>
          <a:bodyPr/>
          <a:lstStyle/>
          <a:p>
            <a:r>
              <a:rPr lang="zh-CN" altLang="en-US" dirty="0" smtClean="0"/>
              <a:t>物</a:t>
            </a:r>
            <a:r>
              <a:rPr lang="zh-CN" altLang="en-US" dirty="0"/>
              <a:t>联网改变我们的生活</a:t>
            </a:r>
            <a:endParaRPr lang="zh-CN" altLang="zh-CN" dirty="0" smtClean="0">
              <a:solidFill>
                <a:srgbClr val="C00000"/>
              </a:solidFill>
            </a:endParaRPr>
          </a:p>
        </p:txBody>
      </p:sp>
      <p:sp>
        <p:nvSpPr>
          <p:cNvPr id="39940" name="Rectangle 3"/>
          <p:cNvSpPr>
            <a:spLocks noGrp="1" noChangeArrowheads="1"/>
          </p:cNvSpPr>
          <p:nvPr>
            <p:ph type="body" idx="4294967295"/>
          </p:nvPr>
        </p:nvSpPr>
        <p:spPr>
          <a:xfrm>
            <a:off x="357188" y="1285876"/>
            <a:ext cx="8458200" cy="4987925"/>
          </a:xfrm>
        </p:spPr>
        <p:txBody>
          <a:bodyPr/>
          <a:lstStyle/>
          <a:p>
            <a:pPr>
              <a:lnSpc>
                <a:spcPct val="100000"/>
              </a:lnSpc>
              <a:defRPr/>
            </a:pPr>
            <a:r>
              <a:rPr lang="en-US" altLang="zh-CN" sz="2000" dirty="0" smtClean="0"/>
              <a:t>1999</a:t>
            </a:r>
            <a:r>
              <a:rPr lang="zh-CN" altLang="en-US" sz="2000" dirty="0" smtClean="0"/>
              <a:t>年，中科院就启动了传感网的研究 </a:t>
            </a:r>
          </a:p>
          <a:p>
            <a:pPr>
              <a:lnSpc>
                <a:spcPct val="100000"/>
              </a:lnSpc>
              <a:defRPr/>
            </a:pPr>
            <a:r>
              <a:rPr lang="en-US" altLang="zh-CN" sz="2000" dirty="0" smtClean="0"/>
              <a:t>2009</a:t>
            </a:r>
            <a:r>
              <a:rPr lang="zh-CN" altLang="en-US" sz="2000" dirty="0" smtClean="0"/>
              <a:t>年</a:t>
            </a:r>
            <a:r>
              <a:rPr lang="en-US" altLang="zh-CN" sz="2000" dirty="0" smtClean="0"/>
              <a:t>8</a:t>
            </a:r>
            <a:r>
              <a:rPr lang="zh-CN" altLang="en-US" sz="2000" dirty="0" smtClean="0"/>
              <a:t>月</a:t>
            </a:r>
            <a:r>
              <a:rPr lang="en-US" altLang="zh-CN" sz="2000" dirty="0" smtClean="0"/>
              <a:t>7</a:t>
            </a:r>
            <a:r>
              <a:rPr lang="zh-CN" altLang="en-US" sz="2000" dirty="0" smtClean="0"/>
              <a:t>日，温家宝总理在无锡微纳传感网工程技术研发中心视察并发表重要讲话，提出了“</a:t>
            </a:r>
            <a:r>
              <a:rPr lang="zh-CN" altLang="en-US" sz="2000" b="1" dirty="0" smtClean="0">
                <a:solidFill>
                  <a:srgbClr val="FF0000"/>
                </a:solidFill>
                <a:effectLst>
                  <a:outerShdw blurRad="38100" dist="38100" dir="2700000" algn="tl">
                    <a:srgbClr val="000000">
                      <a:alpha val="43137"/>
                    </a:srgbClr>
                  </a:outerShdw>
                </a:effectLst>
              </a:rPr>
              <a:t>感知中国</a:t>
            </a:r>
            <a:r>
              <a:rPr lang="zh-CN" altLang="en-US" sz="2000" dirty="0" smtClean="0"/>
              <a:t>”的理念 </a:t>
            </a:r>
          </a:p>
          <a:p>
            <a:pPr>
              <a:lnSpc>
                <a:spcPct val="100000"/>
              </a:lnSpc>
              <a:defRPr/>
            </a:pPr>
            <a:r>
              <a:rPr lang="en-US" altLang="zh-CN" sz="2000" dirty="0" smtClean="0"/>
              <a:t>2010</a:t>
            </a:r>
            <a:r>
              <a:rPr lang="zh-CN" altLang="en-US" sz="2000" dirty="0" smtClean="0"/>
              <a:t>年，教育部设立物联网工程本科新专业。</a:t>
            </a:r>
          </a:p>
        </p:txBody>
      </p:sp>
      <p:pic>
        <p:nvPicPr>
          <p:cNvPr id="79874" name="Picture 2"/>
          <p:cNvPicPr>
            <a:picLocks noChangeAspect="1" noChangeArrowheads="1"/>
          </p:cNvPicPr>
          <p:nvPr/>
        </p:nvPicPr>
        <p:blipFill>
          <a:blip r:embed="rId2"/>
          <a:srcRect/>
          <a:stretch>
            <a:fillRect/>
          </a:stretch>
        </p:blipFill>
        <p:spPr bwMode="auto">
          <a:xfrm>
            <a:off x="142875" y="4071937"/>
            <a:ext cx="4762500" cy="2381251"/>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79875" name="Picture 3"/>
          <p:cNvPicPr>
            <a:picLocks noChangeAspect="1" noChangeArrowheads="1"/>
          </p:cNvPicPr>
          <p:nvPr/>
        </p:nvPicPr>
        <p:blipFill>
          <a:blip r:embed="rId3"/>
          <a:srcRect/>
          <a:stretch>
            <a:fillRect/>
          </a:stretch>
        </p:blipFill>
        <p:spPr bwMode="auto">
          <a:xfrm>
            <a:off x="1363372" y="3282949"/>
            <a:ext cx="7651750" cy="3346451"/>
          </a:xfrm>
          <a:prstGeom prst="rect">
            <a:avLst/>
          </a:prstGeom>
          <a:noFill/>
          <a:ln w="9525" cmpd="sng">
            <a:noFill/>
            <a:miter lim="800000"/>
            <a:headEnd/>
            <a:tailEnd/>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2543182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9" name="Picture 2" descr="https://timgsa.baidu.com/timg?image&amp;quality=80&amp;size=b9999_10000&amp;sec=1540203559035&amp;di=3128ab8be06b97314936f9933cbb9766&amp;imgtype=0&amp;src=http%3A%2F%2Fimage.uczzd.cn%2F4169013903199850250.jpeg%3Fid%3D0%26from%3Dex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5039"/>
            <a:ext cx="7300910" cy="453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12</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251520" y="260351"/>
            <a:ext cx="8587680" cy="892175"/>
          </a:xfrm>
        </p:spPr>
        <p:txBody>
          <a:bodyPr/>
          <a:lstStyle/>
          <a:p>
            <a:r>
              <a:rPr lang="zh-CN" altLang="en-US" dirty="0" smtClean="0"/>
              <a:t>为什么</a:t>
            </a:r>
            <a:r>
              <a:rPr lang="zh-CN" altLang="en-US" dirty="0">
                <a:solidFill>
                  <a:srgbClr val="FF0000"/>
                </a:solidFill>
              </a:rPr>
              <a:t>出示二维</a:t>
            </a:r>
            <a:r>
              <a:rPr lang="zh-CN" altLang="en-US" dirty="0" smtClean="0">
                <a:solidFill>
                  <a:srgbClr val="FF0000"/>
                </a:solidFill>
              </a:rPr>
              <a:t>码</a:t>
            </a:r>
            <a:r>
              <a:rPr lang="zh-CN" altLang="en-US" dirty="0" smtClean="0"/>
              <a:t>可以实现支付？</a:t>
            </a:r>
            <a:endParaRPr lang="zh-CN" altLang="zh-CN" dirty="0" smtClean="0"/>
          </a:p>
        </p:txBody>
      </p:sp>
      <p:sp>
        <p:nvSpPr>
          <p:cNvPr id="10" name="矩形 9"/>
          <p:cNvSpPr/>
          <p:nvPr/>
        </p:nvSpPr>
        <p:spPr>
          <a:xfrm>
            <a:off x="3059832" y="1254029"/>
            <a:ext cx="5323954" cy="584775"/>
          </a:xfrm>
          <a:prstGeom prst="rect">
            <a:avLst/>
          </a:prstGeom>
          <a:noFill/>
        </p:spPr>
        <p:txBody>
          <a:bodyPr>
            <a:spAutoFit/>
          </a:bodyPr>
          <a:lstStyle/>
          <a:p>
            <a:pPr algn="ctr">
              <a:defRPr/>
            </a:pPr>
            <a:r>
              <a:rPr lang="zh-CN" alt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如何实现二维码支付？</a:t>
            </a:r>
          </a:p>
        </p:txBody>
      </p:sp>
      <p:sp>
        <p:nvSpPr>
          <p:cNvPr id="2" name="矩形 1"/>
          <p:cNvSpPr/>
          <p:nvPr/>
        </p:nvSpPr>
        <p:spPr>
          <a:xfrm>
            <a:off x="251520" y="1404819"/>
            <a:ext cx="2304256" cy="923330"/>
          </a:xfrm>
          <a:prstGeom prst="rect">
            <a:avLst/>
          </a:prstGeom>
          <a:noFill/>
        </p:spPr>
        <p:txBody>
          <a:bodyPr wrap="square" lIns="91440" tIns="45720" rIns="91440" bIns="45720">
            <a:spAutoFit/>
          </a:bodyPr>
          <a:lstStyle/>
          <a:p>
            <a:pPr algn="ctr"/>
            <a:r>
              <a:rPr lang="zh-CN" alt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出示二维码支付</a:t>
            </a:r>
            <a:endParaRPr lang="en-US" altLang="zh-CN"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跳</a:t>
            </a:r>
            <a:r>
              <a:rPr lang="zh-CN" alt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过信用卡时代</a:t>
            </a:r>
            <a:endParaRPr lang="en-US" altLang="zh-CN"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依赖移动通讯技术</a:t>
            </a:r>
            <a:endParaRPr lang="zh-CN" alt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30" y="2948949"/>
            <a:ext cx="1458466" cy="163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接箭头连接符 3"/>
          <p:cNvCxnSpPr/>
          <p:nvPr/>
        </p:nvCxnSpPr>
        <p:spPr bwMode="auto">
          <a:xfrm>
            <a:off x="3275856" y="3933056"/>
            <a:ext cx="1440160" cy="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918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304802"/>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pPr>
              <a:defRPr/>
            </a:pPr>
            <a:r>
              <a:rPr lang="zh-CN" altLang="en-US" kern="0" dirty="0" smtClean="0"/>
              <a:t>如何通过</a:t>
            </a:r>
            <a:r>
              <a:rPr lang="en-US" altLang="zh-CN" kern="0" dirty="0" smtClean="0"/>
              <a:t>RFID</a:t>
            </a:r>
            <a:r>
              <a:rPr lang="zh-CN" altLang="en-US" kern="0" dirty="0" smtClean="0"/>
              <a:t>，进行身份识别？</a:t>
            </a:r>
            <a:endParaRPr lang="zh-CN" altLang="zh-CN" kern="0" dirty="0" smtClean="0"/>
          </a:p>
        </p:txBody>
      </p:sp>
      <p:sp>
        <p:nvSpPr>
          <p:cNvPr id="2" name="矩形 1"/>
          <p:cNvSpPr/>
          <p:nvPr/>
        </p:nvSpPr>
        <p:spPr>
          <a:xfrm>
            <a:off x="457201" y="1772816"/>
            <a:ext cx="7456501" cy="707886"/>
          </a:xfrm>
          <a:prstGeom prst="rect">
            <a:avLst/>
          </a:prstGeom>
          <a:noFill/>
        </p:spPr>
        <p:txBody>
          <a:bodyPr wrap="square">
            <a:spAutoFit/>
          </a:bodyPr>
          <a:lstStyle/>
          <a:p>
            <a:pPr algn="ctr">
              <a:defRPr/>
            </a:pPr>
            <a:r>
              <a:rPr lang="zh-CN" alt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如何读取无源</a:t>
            </a:r>
            <a:r>
              <a:rPr lang="en-US" altLang="zh-CN"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RFID</a:t>
            </a:r>
            <a:r>
              <a:rPr lang="zh-CN" alt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中的信息？</a:t>
            </a:r>
          </a:p>
        </p:txBody>
      </p:sp>
      <p:sp>
        <p:nvSpPr>
          <p:cNvPr id="8"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13</a:t>
            </a:fld>
            <a:endParaRPr lang="en-US" sz="1400" b="1" dirty="0">
              <a:solidFill>
                <a:srgbClr val="FF3300"/>
              </a:solidFill>
              <a:effectLst>
                <a:outerShdw blurRad="38100" dist="38100" dir="2700000" algn="tl">
                  <a:srgbClr val="C0C0C0"/>
                </a:outerShdw>
              </a:effectLst>
            </a:endParaRPr>
          </a:p>
        </p:txBody>
      </p:sp>
      <p:pic>
        <p:nvPicPr>
          <p:cNvPr id="9" name="Picture 7" descr="https://timgsa.baidu.com/timg?image&amp;quality=80&amp;size=b9999_10000&amp;sec=1541689059922&amp;di=82b9c1c037ca280150fbec379102aada&amp;imgtype=0&amp;src=http%3A%2F%2Fimg.jdzj.com%2Fjishu%2F6365328757926562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359" y="3285575"/>
            <a:ext cx="5698643" cy="29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s://timgsa.baidu.com/timg?image&amp;quality=80&amp;size=b9999_10000&amp;sec=1600005434440&amp;di=45e057ac954b7122ea83757d1a831f5f&amp;imgtype=0&amp;src=http%3A%2F%2Fsc.cnr.cn%2Fsc%2F2014lv%2F20150120%2FW0201501203870104541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0" y="3152165"/>
            <a:ext cx="3213657" cy="296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9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5C99B721-0DE3-4C7F-99D8-A64E7AC163A2}" type="slidenum">
              <a:rPr lang="en-US" sz="1400" b="1">
                <a:solidFill>
                  <a:srgbClr val="FF3300"/>
                </a:solidFill>
                <a:effectLst>
                  <a:outerShdw blurRad="38100" dist="38100" dir="2700000" algn="tl">
                    <a:srgbClr val="C0C0C0"/>
                  </a:outerShdw>
                </a:effectLst>
              </a:rPr>
              <a:pPr algn="r">
                <a:defRPr/>
              </a:pPr>
              <a:t>14</a:t>
            </a:fld>
            <a:endParaRPr lang="en-US" sz="1400" b="1">
              <a:solidFill>
                <a:srgbClr val="FF3300"/>
              </a:solidFill>
              <a:effectLst>
                <a:outerShdw blurRad="38100" dist="38100" dir="2700000" algn="tl">
                  <a:srgbClr val="C0C0C0"/>
                </a:outerShdw>
              </a:effectLst>
            </a:endParaRPr>
          </a:p>
        </p:txBody>
      </p:sp>
      <p:sp>
        <p:nvSpPr>
          <p:cNvPr id="13315" name="Rectangle 2"/>
          <p:cNvSpPr>
            <a:spLocks noGrp="1" noChangeArrowheads="1"/>
          </p:cNvSpPr>
          <p:nvPr>
            <p:ph type="title" idx="4294967295"/>
          </p:nvPr>
        </p:nvSpPr>
        <p:spPr/>
        <p:txBody>
          <a:bodyPr/>
          <a:lstStyle/>
          <a:p>
            <a:r>
              <a:rPr lang="en-US" altLang="zh-CN" smtClean="0"/>
              <a:t>1.1 </a:t>
            </a:r>
            <a:r>
              <a:rPr lang="zh-CN" altLang="en-US" smtClean="0"/>
              <a:t>物联网的起源与发展</a:t>
            </a:r>
            <a:endParaRPr lang="zh-CN" altLang="zh-CN" smtClean="0"/>
          </a:p>
        </p:txBody>
      </p:sp>
      <p:sp>
        <p:nvSpPr>
          <p:cNvPr id="39940" name="Rectangle 3"/>
          <p:cNvSpPr>
            <a:spLocks noGrp="1" noChangeArrowheads="1"/>
          </p:cNvSpPr>
          <p:nvPr>
            <p:ph type="body" idx="4294967295"/>
          </p:nvPr>
        </p:nvSpPr>
        <p:spPr/>
        <p:txBody>
          <a:bodyPr/>
          <a:lstStyle/>
          <a:p>
            <a:pPr>
              <a:lnSpc>
                <a:spcPct val="100000"/>
              </a:lnSpc>
            </a:pPr>
            <a:r>
              <a:rPr lang="en-US" altLang="zh-CN" smtClean="0"/>
              <a:t>2007</a:t>
            </a:r>
            <a:r>
              <a:rPr lang="zh-CN" altLang="en-US" smtClean="0"/>
              <a:t>年，美国率先在马萨诸塞州剑桥城打造全球第一个全城无线传感网。</a:t>
            </a:r>
            <a:r>
              <a:rPr lang="en-US" altLang="zh-CN" smtClean="0"/>
              <a:t>2009</a:t>
            </a:r>
            <a:r>
              <a:rPr lang="zh-CN" altLang="en-US" smtClean="0"/>
              <a:t>年</a:t>
            </a:r>
            <a:r>
              <a:rPr lang="en-US" altLang="zh-CN" smtClean="0"/>
              <a:t>1</a:t>
            </a:r>
            <a:r>
              <a:rPr lang="zh-CN" altLang="en-US" smtClean="0"/>
              <a:t>月</a:t>
            </a:r>
            <a:r>
              <a:rPr lang="en-US" altLang="zh-CN" smtClean="0"/>
              <a:t>IBM</a:t>
            </a:r>
            <a:r>
              <a:rPr lang="zh-CN" altLang="en-US" smtClean="0"/>
              <a:t>首席执行官彭明盛提出</a:t>
            </a:r>
            <a:r>
              <a:rPr lang="en-US" altLang="zh-CN" smtClean="0"/>
              <a:t>“</a:t>
            </a:r>
            <a:r>
              <a:rPr lang="zh-CN" altLang="en-US" smtClean="0"/>
              <a:t>智慧地球</a:t>
            </a:r>
            <a:r>
              <a:rPr lang="en-US" altLang="zh-CN" smtClean="0"/>
              <a:t>”</a:t>
            </a:r>
            <a:r>
              <a:rPr lang="zh-CN" altLang="en-US" smtClean="0"/>
              <a:t>的概念 </a:t>
            </a:r>
          </a:p>
          <a:p>
            <a:pPr>
              <a:lnSpc>
                <a:spcPct val="100000"/>
              </a:lnSpc>
            </a:pPr>
            <a:r>
              <a:rPr lang="en-US" altLang="zh-CN" smtClean="0"/>
              <a:t>2009</a:t>
            </a:r>
            <a:r>
              <a:rPr lang="zh-CN" altLang="en-US" smtClean="0"/>
              <a:t>年</a:t>
            </a:r>
            <a:r>
              <a:rPr lang="en-US" altLang="zh-CN" smtClean="0"/>
              <a:t>6</a:t>
            </a:r>
            <a:r>
              <a:rPr lang="zh-CN" altLang="en-US" smtClean="0"/>
              <a:t>月，欧盟委员会正式提出了</a:t>
            </a:r>
            <a:r>
              <a:rPr lang="en-US" altLang="zh-CN" smtClean="0"/>
              <a:t>《</a:t>
            </a:r>
            <a:r>
              <a:rPr lang="zh-CN" altLang="en-US" smtClean="0"/>
              <a:t>欧盟物联网行动计划</a:t>
            </a:r>
            <a:r>
              <a:rPr lang="en-US" altLang="zh-CN" smtClean="0"/>
              <a:t>》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A8A33FB3-E908-4796-8911-04AF9A0F70AD}" type="slidenum">
              <a:rPr lang="en-US" sz="1400" b="1">
                <a:solidFill>
                  <a:srgbClr val="FF3300"/>
                </a:solidFill>
                <a:effectLst>
                  <a:outerShdw blurRad="38100" dist="38100" dir="2700000" algn="tl">
                    <a:srgbClr val="C0C0C0"/>
                  </a:outerShdw>
                </a:effectLst>
              </a:rPr>
              <a:pPr algn="r">
                <a:defRPr/>
              </a:pPr>
              <a:t>15</a:t>
            </a:fld>
            <a:endParaRPr lang="en-US" sz="1400" b="1">
              <a:solidFill>
                <a:srgbClr val="FF3300"/>
              </a:solidFill>
              <a:effectLst>
                <a:outerShdw blurRad="38100" dist="38100" dir="2700000" algn="tl">
                  <a:srgbClr val="C0C0C0"/>
                </a:outerShdw>
              </a:effectLst>
            </a:endParaRPr>
          </a:p>
        </p:txBody>
      </p:sp>
      <p:sp>
        <p:nvSpPr>
          <p:cNvPr id="14339" name="Rectangle 2"/>
          <p:cNvSpPr>
            <a:spLocks noGrp="1" noChangeArrowheads="1"/>
          </p:cNvSpPr>
          <p:nvPr>
            <p:ph type="title" idx="4294967295"/>
          </p:nvPr>
        </p:nvSpPr>
        <p:spPr/>
        <p:txBody>
          <a:bodyPr/>
          <a:lstStyle/>
          <a:p>
            <a:r>
              <a:rPr lang="en-US" altLang="zh-CN" smtClean="0"/>
              <a:t>1.1 </a:t>
            </a:r>
            <a:r>
              <a:rPr lang="zh-CN" altLang="en-US" smtClean="0"/>
              <a:t>物联网的起源与发展</a:t>
            </a:r>
            <a:r>
              <a:rPr lang="zh-CN" altLang="en-US" smtClean="0">
                <a:solidFill>
                  <a:srgbClr val="C00000"/>
                </a:solidFill>
              </a:rPr>
              <a:t>（中国）</a:t>
            </a:r>
            <a:endParaRPr lang="zh-CN" altLang="zh-CN" smtClean="0">
              <a:solidFill>
                <a:srgbClr val="C00000"/>
              </a:solidFill>
            </a:endParaRPr>
          </a:p>
        </p:txBody>
      </p:sp>
      <p:sp>
        <p:nvSpPr>
          <p:cNvPr id="39940" name="Rectangle 3"/>
          <p:cNvSpPr>
            <a:spLocks noGrp="1" noChangeArrowheads="1"/>
          </p:cNvSpPr>
          <p:nvPr>
            <p:ph type="body" idx="4294967295"/>
          </p:nvPr>
        </p:nvSpPr>
        <p:spPr>
          <a:xfrm>
            <a:off x="357188" y="1285875"/>
            <a:ext cx="8458200" cy="4987925"/>
          </a:xfrm>
        </p:spPr>
        <p:txBody>
          <a:bodyPr/>
          <a:lstStyle/>
          <a:p>
            <a:pPr>
              <a:lnSpc>
                <a:spcPct val="100000"/>
              </a:lnSpc>
              <a:defRPr/>
            </a:pPr>
            <a:r>
              <a:rPr lang="en-US" altLang="zh-CN" sz="2400" dirty="0" smtClean="0"/>
              <a:t>1999</a:t>
            </a:r>
            <a:r>
              <a:rPr lang="zh-CN" altLang="en-US" sz="2400" dirty="0" smtClean="0"/>
              <a:t>年，中科院就启动了传感网的研究 </a:t>
            </a:r>
          </a:p>
          <a:p>
            <a:pPr>
              <a:lnSpc>
                <a:spcPct val="100000"/>
              </a:lnSpc>
              <a:defRPr/>
            </a:pPr>
            <a:r>
              <a:rPr lang="en-US" altLang="zh-CN" sz="2400" dirty="0" smtClean="0"/>
              <a:t>2009</a:t>
            </a:r>
            <a:r>
              <a:rPr lang="zh-CN" altLang="en-US" sz="2400" dirty="0" smtClean="0"/>
              <a:t>年</a:t>
            </a:r>
            <a:r>
              <a:rPr lang="en-US" altLang="zh-CN" sz="2400" dirty="0" smtClean="0"/>
              <a:t>8</a:t>
            </a:r>
            <a:r>
              <a:rPr lang="zh-CN" altLang="en-US" sz="2400" dirty="0" smtClean="0"/>
              <a:t>月</a:t>
            </a:r>
            <a:r>
              <a:rPr lang="en-US" altLang="zh-CN" sz="2400" dirty="0" smtClean="0"/>
              <a:t>7</a:t>
            </a:r>
            <a:r>
              <a:rPr lang="zh-CN" altLang="en-US" sz="2400" dirty="0" smtClean="0"/>
              <a:t>日，温家宝总理在无锡微纳传感网工程技术研发中心视察并发表重要讲话，提出了“</a:t>
            </a:r>
            <a:r>
              <a:rPr lang="zh-CN" altLang="en-US" sz="2400" b="1" dirty="0" smtClean="0">
                <a:solidFill>
                  <a:srgbClr val="FF0000"/>
                </a:solidFill>
                <a:effectLst>
                  <a:outerShdw blurRad="38100" dist="38100" dir="2700000" algn="tl">
                    <a:srgbClr val="000000">
                      <a:alpha val="43137"/>
                    </a:srgbClr>
                  </a:outerShdw>
                </a:effectLst>
              </a:rPr>
              <a:t>感知中国</a:t>
            </a:r>
            <a:r>
              <a:rPr lang="zh-CN" altLang="en-US" sz="2400" dirty="0" smtClean="0"/>
              <a:t>”的理念 </a:t>
            </a:r>
          </a:p>
          <a:p>
            <a:pPr>
              <a:lnSpc>
                <a:spcPct val="100000"/>
              </a:lnSpc>
              <a:defRPr/>
            </a:pPr>
            <a:r>
              <a:rPr lang="en-US" altLang="zh-CN" sz="2400" dirty="0" smtClean="0"/>
              <a:t>2010</a:t>
            </a:r>
            <a:r>
              <a:rPr lang="zh-CN" altLang="en-US" sz="2400" dirty="0" smtClean="0"/>
              <a:t>年，教育部设立物联网工程本科新专业。</a:t>
            </a:r>
          </a:p>
        </p:txBody>
      </p:sp>
      <p:pic>
        <p:nvPicPr>
          <p:cNvPr id="79875" name="Picture 3"/>
          <p:cNvPicPr>
            <a:picLocks noChangeAspect="1" noChangeArrowheads="1"/>
          </p:cNvPicPr>
          <p:nvPr/>
        </p:nvPicPr>
        <p:blipFill>
          <a:blip r:embed="rId2"/>
          <a:srcRect/>
          <a:stretch>
            <a:fillRect/>
          </a:stretch>
        </p:blipFill>
        <p:spPr bwMode="auto">
          <a:xfrm>
            <a:off x="1357313" y="3071813"/>
            <a:ext cx="7651750" cy="3346450"/>
          </a:xfrm>
          <a:prstGeom prst="rect">
            <a:avLst/>
          </a:prstGeom>
          <a:noFill/>
          <a:ln w="9525" cmpd="sng">
            <a:noFill/>
            <a:miter lim="800000"/>
            <a:headEnd/>
            <a:tailEnd/>
          </a:ln>
          <a:effectLst>
            <a:prstShdw prst="shdw17" dist="17961" dir="2700000">
              <a:schemeClr val="accent1">
                <a:gamma/>
                <a:shade val="60000"/>
                <a:invGamma/>
              </a:schemeClr>
            </a:prstShdw>
          </a:effectLst>
        </p:spPr>
      </p:pic>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8415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pPr>
              <a:defRPr/>
            </a:pPr>
            <a:r>
              <a:rPr lang="en-US" altLang="zh-CN" kern="0" smtClean="0"/>
              <a:t>1.1 </a:t>
            </a:r>
            <a:r>
              <a:rPr lang="zh-CN" altLang="en-US" kern="0" smtClean="0"/>
              <a:t>物联网的起源与发展</a:t>
            </a:r>
            <a:r>
              <a:rPr lang="zh-CN" altLang="en-US" kern="0" smtClean="0">
                <a:solidFill>
                  <a:srgbClr val="C00000"/>
                </a:solidFill>
              </a:rPr>
              <a:t>（中国）</a:t>
            </a:r>
            <a:endParaRPr lang="zh-CN" altLang="zh-CN" kern="0" dirty="0" smtClean="0">
              <a:solidFill>
                <a:srgbClr val="C00000"/>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78009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9BD035-0F55-4EA6-BE68-AAB1DAEEC675}" type="slidenum">
              <a:rPr lang="en-US" sz="1400" b="1">
                <a:solidFill>
                  <a:srgbClr val="FF3300"/>
                </a:solidFill>
                <a:effectLst>
                  <a:outerShdw blurRad="38100" dist="38100" dir="2700000" algn="tl">
                    <a:srgbClr val="C0C0C0"/>
                  </a:outerShdw>
                </a:effectLst>
              </a:rPr>
              <a:pPr algn="r">
                <a:defRPr/>
              </a:pPr>
              <a:t>17</a:t>
            </a:fld>
            <a:endParaRPr lang="en-US" sz="1400" b="1">
              <a:solidFill>
                <a:srgbClr val="FF3300"/>
              </a:solidFill>
              <a:effectLst>
                <a:outerShdw blurRad="38100" dist="38100" dir="2700000" algn="tl">
                  <a:srgbClr val="C0C0C0"/>
                </a:outerShdw>
              </a:effectLst>
            </a:endParaRPr>
          </a:p>
        </p:txBody>
      </p:sp>
      <p:sp>
        <p:nvSpPr>
          <p:cNvPr id="48131" name="标题 18"/>
          <p:cNvSpPr>
            <a:spLocks noGrp="1"/>
          </p:cNvSpPr>
          <p:nvPr>
            <p:ph type="title" idx="4294967295"/>
          </p:nvPr>
        </p:nvSpPr>
        <p:spPr>
          <a:xfrm>
            <a:off x="214313" y="476250"/>
            <a:ext cx="8382000" cy="892175"/>
          </a:xfrm>
        </p:spPr>
        <p:txBody>
          <a:bodyPr/>
          <a:lstStyle/>
          <a:p>
            <a:pPr eaLnBrk="1" hangingPunct="1">
              <a:defRPr/>
            </a:pPr>
            <a:r>
              <a:rPr lang="zh-CN" dirty="0" smtClean="0">
                <a:effectLst>
                  <a:outerShdw blurRad="38100" dist="38100" dir="2700000" algn="tl">
                    <a:srgbClr val="000000"/>
                  </a:outerShdw>
                </a:effectLst>
              </a:rPr>
              <a:t>物联网</a:t>
            </a:r>
            <a:r>
              <a:rPr lang="en-US" altLang="zh-CN" dirty="0" smtClean="0">
                <a:effectLst>
                  <a:outerShdw blurRad="38100" dist="38100" dir="2700000" algn="tl">
                    <a:srgbClr val="000000"/>
                  </a:outerShdw>
                </a:effectLst>
              </a:rPr>
              <a:t>:  </a:t>
            </a:r>
            <a:r>
              <a:rPr lang="zh-CN" dirty="0" smtClean="0">
                <a:effectLst>
                  <a:outerShdw blurRad="38100" dist="38100" dir="2700000" algn="tl">
                    <a:srgbClr val="000000"/>
                  </a:outerShdw>
                </a:effectLst>
              </a:rPr>
              <a:t>作为未来信息化战略的重要内容</a:t>
            </a:r>
          </a:p>
        </p:txBody>
      </p:sp>
      <p:sp>
        <p:nvSpPr>
          <p:cNvPr id="17412" name="灯片编号占位符 1"/>
          <p:cNvSpPr txBox="1">
            <a:spLocks noGrp="1" noChangeArrowheads="1"/>
          </p:cNvSpPr>
          <p:nvPr/>
        </p:nvSpPr>
        <p:spPr bwMode="auto">
          <a:xfrm>
            <a:off x="6858000" y="6499225"/>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r" eaLnBrk="1" hangingPunct="1">
              <a:lnSpc>
                <a:spcPct val="100000"/>
              </a:lnSpc>
              <a:spcBef>
                <a:spcPct val="0"/>
              </a:spcBef>
              <a:buFontTx/>
              <a:buNone/>
            </a:pPr>
            <a:fld id="{787542A5-6C5B-49CA-B708-D7DA66AE8B79}" type="slidenum">
              <a:rPr lang="zh-TW" altLang="en-US" sz="1400" b="1">
                <a:latin typeface="华文行楷" pitchFamily="2" charset="-122"/>
                <a:ea typeface="华文行楷" pitchFamily="2" charset="-122"/>
              </a:rPr>
              <a:pPr algn="r" eaLnBrk="1" hangingPunct="1">
                <a:lnSpc>
                  <a:spcPct val="100000"/>
                </a:lnSpc>
                <a:spcBef>
                  <a:spcPct val="0"/>
                </a:spcBef>
                <a:buFontTx/>
                <a:buNone/>
              </a:pPr>
              <a:t>17</a:t>
            </a:fld>
            <a:endParaRPr lang="en-US" altLang="zh-CN" sz="1400" b="1">
              <a:latin typeface="华文行楷" pitchFamily="2" charset="-122"/>
              <a:ea typeface="华文行楷" pitchFamily="2" charset="-122"/>
            </a:endParaRPr>
          </a:p>
        </p:txBody>
      </p:sp>
      <p:sp>
        <p:nvSpPr>
          <p:cNvPr id="48133" name="TextBox 25"/>
          <p:cNvSpPr txBox="1">
            <a:spLocks noChangeArrowheads="1"/>
          </p:cNvSpPr>
          <p:nvPr/>
        </p:nvSpPr>
        <p:spPr bwMode="auto">
          <a:xfrm>
            <a:off x="6286500" y="1503363"/>
            <a:ext cx="2700338" cy="3890962"/>
          </a:xfrm>
          <a:prstGeom prst="rect">
            <a:avLst/>
          </a:prstGeom>
          <a:noFill/>
          <a:ln w="76200" cmpd="thickThin">
            <a:solidFill>
              <a:srgbClr val="A5A5A5"/>
            </a:solidFill>
            <a:miter lim="800000"/>
            <a:headEnd/>
            <a:tailEnd/>
          </a:ln>
        </p:spPr>
        <p:txBody>
          <a:bodyPr anchor="ctr">
            <a:spAutoFit/>
          </a:bodyPr>
          <a:lstStyle/>
          <a:p>
            <a:pPr>
              <a:defRPr/>
            </a:pPr>
            <a:r>
              <a:rPr lang="zh-CN" altLang="en-US" sz="2000" b="1" dirty="0">
                <a:solidFill>
                  <a:srgbClr val="FF0000"/>
                </a:solidFill>
                <a:latin typeface="华文行楷" pitchFamily="2" charset="-122"/>
                <a:ea typeface="华文行楷" pitchFamily="2" charset="-122"/>
              </a:rPr>
              <a:t>共同点</a:t>
            </a:r>
            <a:r>
              <a:rPr lang="en-US" altLang="zh-CN" sz="2000" b="1" dirty="0">
                <a:solidFill>
                  <a:srgbClr val="FF0000"/>
                </a:solidFill>
                <a:latin typeface="华文行楷" pitchFamily="2" charset="-122"/>
                <a:ea typeface="华文行楷" pitchFamily="2" charset="-122"/>
              </a:rPr>
              <a:t>:</a:t>
            </a:r>
            <a:endParaRPr lang="en-US" altLang="zh-CN" sz="1800" b="1" dirty="0">
              <a:solidFill>
                <a:srgbClr val="FF0000"/>
              </a:solidFill>
              <a:latin typeface="华文行楷" pitchFamily="2" charset="-122"/>
              <a:ea typeface="华文行楷" pitchFamily="2" charset="-122"/>
            </a:endParaRPr>
          </a:p>
          <a:p>
            <a:pPr>
              <a:spcBef>
                <a:spcPct val="20000"/>
              </a:spcBef>
              <a:buFontTx/>
              <a:buBlip>
                <a:blip r:embed="rId3"/>
              </a:buBlip>
              <a:defRPr/>
            </a:pPr>
            <a:r>
              <a:rPr lang="zh-CN" altLang="en-US" sz="1800" b="1" dirty="0">
                <a:solidFill>
                  <a:srgbClr val="2D2D8A"/>
                </a:solidFill>
                <a:latin typeface="华文楷体" pitchFamily="2" charset="-122"/>
                <a:ea typeface="华文楷体" pitchFamily="2" charset="-122"/>
              </a:rPr>
              <a:t>融合各种信息技术，突破互联网的限制，将物体接入信息网络，实现“物联网”</a:t>
            </a:r>
            <a:endParaRPr lang="en-US" altLang="zh-CN" sz="1800" b="1" dirty="0">
              <a:solidFill>
                <a:srgbClr val="2D2D8A"/>
              </a:solidFill>
              <a:latin typeface="华文楷体" pitchFamily="2" charset="-122"/>
              <a:ea typeface="华文楷体" pitchFamily="2" charset="-122"/>
            </a:endParaRPr>
          </a:p>
          <a:p>
            <a:pPr>
              <a:spcBef>
                <a:spcPct val="20000"/>
              </a:spcBef>
              <a:buFontTx/>
              <a:buBlip>
                <a:blip r:embed="rId3"/>
              </a:buBlip>
              <a:defRPr/>
            </a:pPr>
            <a:r>
              <a:rPr lang="zh-CN" altLang="en-US" sz="1800" b="1" dirty="0">
                <a:solidFill>
                  <a:srgbClr val="C00000"/>
                </a:solidFill>
                <a:latin typeface="华文楷体" pitchFamily="2" charset="-122"/>
                <a:ea typeface="华文楷体" pitchFamily="2" charset="-122"/>
              </a:rPr>
              <a:t>在网络泛在的基础上，将信息技术应用到各个领域，从而影响到国民经济和社会生活的方方面面</a:t>
            </a:r>
            <a:endParaRPr lang="en-US" altLang="zh-CN" sz="1800" b="1" dirty="0">
              <a:solidFill>
                <a:srgbClr val="C00000"/>
              </a:solidFill>
              <a:latin typeface="华文楷体" pitchFamily="2" charset="-122"/>
              <a:ea typeface="华文楷体" pitchFamily="2" charset="-122"/>
            </a:endParaRPr>
          </a:p>
          <a:p>
            <a:pPr>
              <a:spcBef>
                <a:spcPct val="20000"/>
              </a:spcBef>
              <a:buFontTx/>
              <a:buBlip>
                <a:blip r:embed="rId3"/>
              </a:buBlip>
              <a:defRPr/>
            </a:pPr>
            <a:r>
              <a:rPr lang="zh-CN" altLang="en-US" sz="1800" b="1" dirty="0">
                <a:solidFill>
                  <a:schemeClr val="accent6"/>
                </a:solidFill>
                <a:latin typeface="华文楷体" pitchFamily="2" charset="-122"/>
                <a:ea typeface="华文楷体" pitchFamily="2" charset="-122"/>
              </a:rPr>
              <a:t>未来信息产业的发展在由信息网络向全面感知和智能应用两个方向拓展、延伸和突破。</a:t>
            </a:r>
          </a:p>
        </p:txBody>
      </p:sp>
      <p:pic>
        <p:nvPicPr>
          <p:cNvPr id="17414" name="Picture 2" descr="4_1-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1643063"/>
            <a:ext cx="6429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Group 7"/>
          <p:cNvGrpSpPr>
            <a:grpSpLocks/>
          </p:cNvGrpSpPr>
          <p:nvPr/>
        </p:nvGrpSpPr>
        <p:grpSpPr bwMode="auto">
          <a:xfrm>
            <a:off x="214313" y="4924425"/>
            <a:ext cx="5276850" cy="647700"/>
            <a:chOff x="0" y="0"/>
            <a:chExt cx="5276830" cy="648000"/>
          </a:xfrm>
        </p:grpSpPr>
        <p:grpSp>
          <p:nvGrpSpPr>
            <p:cNvPr id="17434" name="Group 8"/>
            <p:cNvGrpSpPr>
              <a:grpSpLocks/>
            </p:cNvGrpSpPr>
            <p:nvPr/>
          </p:nvGrpSpPr>
          <p:grpSpPr bwMode="auto">
            <a:xfrm>
              <a:off x="559877" y="-17153"/>
              <a:ext cx="4730478" cy="981911"/>
              <a:chOff x="0" y="0"/>
              <a:chExt cx="4730496" cy="981456"/>
            </a:xfrm>
          </p:grpSpPr>
          <p:pic>
            <p:nvPicPr>
              <p:cNvPr id="17436" name="Rectangl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30496" cy="9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7" name="Text Box 10"/>
              <p:cNvSpPr txBox="1">
                <a:spLocks noChangeArrowheads="1"/>
              </p:cNvSpPr>
              <p:nvPr/>
            </p:nvSpPr>
            <p:spPr bwMode="auto">
              <a:xfrm>
                <a:off x="396955" y="17145"/>
                <a:ext cx="432001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lvl1pPr marL="174625" indent="-174625"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b="1">
                    <a:latin typeface="华文楷体" pitchFamily="2" charset="-122"/>
                    <a:ea typeface="华文楷体" pitchFamily="2" charset="-122"/>
                  </a:rPr>
                  <a:t>日本：</a:t>
                </a:r>
                <a:r>
                  <a:rPr lang="en-US" altLang="zh-CN" sz="1800" b="1">
                    <a:latin typeface="华文楷体" pitchFamily="2" charset="-122"/>
                    <a:ea typeface="华文楷体" pitchFamily="2" charset="-122"/>
                  </a:rPr>
                  <a:t> 2009</a:t>
                </a:r>
                <a:r>
                  <a:rPr lang="zh-CN" altLang="en-US" sz="1800" b="1">
                    <a:latin typeface="华文楷体" pitchFamily="2" charset="-122"/>
                    <a:ea typeface="华文楷体" pitchFamily="2" charset="-122"/>
                  </a:rPr>
                  <a:t>年</a:t>
                </a:r>
                <a:r>
                  <a:rPr lang="en-US" altLang="zh-CN" sz="1800" b="1">
                    <a:latin typeface="华文楷体" pitchFamily="2" charset="-122"/>
                    <a:ea typeface="华文楷体" pitchFamily="2" charset="-122"/>
                  </a:rPr>
                  <a:t>8</a:t>
                </a:r>
                <a:r>
                  <a:rPr lang="zh-CN" altLang="en-US" sz="1800" b="1">
                    <a:latin typeface="华文楷体" pitchFamily="2" charset="-122"/>
                    <a:ea typeface="华文楷体" pitchFamily="2" charset="-122"/>
                  </a:rPr>
                  <a:t>月 </a:t>
                </a:r>
                <a:r>
                  <a:rPr lang="en-US" altLang="zh-CN" sz="1800" b="1">
                    <a:latin typeface="华文楷体" pitchFamily="2" charset="-122"/>
                    <a:ea typeface="华文楷体" pitchFamily="2" charset="-122"/>
                  </a:rPr>
                  <a:t>i-Japan</a:t>
                </a:r>
                <a:r>
                  <a:rPr lang="zh-CN" altLang="en-US" sz="1800" b="1">
                    <a:latin typeface="华文楷体" pitchFamily="2" charset="-122"/>
                    <a:ea typeface="华文楷体" pitchFamily="2" charset="-122"/>
                  </a:rPr>
                  <a:t>战略</a:t>
                </a:r>
              </a:p>
            </p:txBody>
          </p:sp>
        </p:grpSp>
        <p:pic>
          <p:nvPicPr>
            <p:cNvPr id="17435" name="Picture 10" descr="http://tbn0.google.cn/images?q=tbn:tvvATIJ0nyNq4M:">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16" y="-17153"/>
              <a:ext cx="1310635" cy="9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2"/>
          <p:cNvGrpSpPr>
            <a:grpSpLocks/>
          </p:cNvGrpSpPr>
          <p:nvPr/>
        </p:nvGrpSpPr>
        <p:grpSpPr bwMode="auto">
          <a:xfrm>
            <a:off x="214313" y="1703388"/>
            <a:ext cx="5276850" cy="647700"/>
            <a:chOff x="0" y="0"/>
            <a:chExt cx="5276830" cy="648000"/>
          </a:xfrm>
        </p:grpSpPr>
        <p:grpSp>
          <p:nvGrpSpPr>
            <p:cNvPr id="17430" name="Group 13"/>
            <p:cNvGrpSpPr>
              <a:grpSpLocks/>
            </p:cNvGrpSpPr>
            <p:nvPr/>
          </p:nvGrpSpPr>
          <p:grpSpPr bwMode="auto">
            <a:xfrm>
              <a:off x="517205" y="-20902"/>
              <a:ext cx="4773150" cy="988009"/>
              <a:chOff x="0" y="0"/>
              <a:chExt cx="4773168" cy="987552"/>
            </a:xfrm>
          </p:grpSpPr>
          <p:pic>
            <p:nvPicPr>
              <p:cNvPr id="17432" name="Rectangle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773168"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Text Box 15"/>
              <p:cNvSpPr txBox="1">
                <a:spLocks noChangeArrowheads="1"/>
              </p:cNvSpPr>
              <p:nvPr/>
            </p:nvSpPr>
            <p:spPr bwMode="auto">
              <a:xfrm>
                <a:off x="439627" y="20892"/>
                <a:ext cx="432001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lvl1pPr marL="174625" indent="-174625"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400" b="1" dirty="0">
                    <a:solidFill>
                      <a:srgbClr val="FF0000"/>
                    </a:solidFill>
                    <a:latin typeface="华文楷体" pitchFamily="2" charset="-122"/>
                    <a:ea typeface="华文楷体" pitchFamily="2" charset="-122"/>
                  </a:rPr>
                  <a:t>中国：</a:t>
                </a:r>
                <a:r>
                  <a:rPr lang="en-US" altLang="zh-CN" sz="2400" b="1" dirty="0">
                    <a:solidFill>
                      <a:srgbClr val="FF0000"/>
                    </a:solidFill>
                    <a:latin typeface="华文楷体" pitchFamily="2" charset="-122"/>
                    <a:ea typeface="华文楷体" pitchFamily="2" charset="-122"/>
                  </a:rPr>
                  <a:t>2009</a:t>
                </a:r>
                <a:r>
                  <a:rPr lang="zh-CN" altLang="en-US" sz="2400" b="1" dirty="0">
                    <a:solidFill>
                      <a:srgbClr val="FF0000"/>
                    </a:solidFill>
                    <a:latin typeface="华文楷体" pitchFamily="2" charset="-122"/>
                    <a:ea typeface="华文楷体" pitchFamily="2" charset="-122"/>
                  </a:rPr>
                  <a:t>年</a:t>
                </a:r>
                <a:r>
                  <a:rPr lang="en-US" altLang="zh-CN" sz="2400" b="1" dirty="0">
                    <a:solidFill>
                      <a:srgbClr val="FF0000"/>
                    </a:solidFill>
                    <a:latin typeface="华文楷体" pitchFamily="2" charset="-122"/>
                    <a:ea typeface="华文楷体" pitchFamily="2" charset="-122"/>
                  </a:rPr>
                  <a:t>8</a:t>
                </a:r>
                <a:r>
                  <a:rPr lang="zh-CN" altLang="en-US" sz="2400" b="1" dirty="0">
                    <a:solidFill>
                      <a:srgbClr val="FF0000"/>
                    </a:solidFill>
                    <a:latin typeface="华文楷体" pitchFamily="2" charset="-122"/>
                    <a:ea typeface="华文楷体" pitchFamily="2" charset="-122"/>
                  </a:rPr>
                  <a:t>月 感知中国</a:t>
                </a:r>
              </a:p>
            </p:txBody>
          </p:sp>
        </p:grpSp>
        <p:pic>
          <p:nvPicPr>
            <p:cNvPr id="17431" name="Picture 12" descr="http://tbn3.google.cn/images?q=tbn:AF-bjtV5th_5tM:">
              <a:hlinkClick r:id="rId9"/>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616" y="-20902"/>
              <a:ext cx="1310635" cy="98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7" name="Group 17"/>
          <p:cNvGrpSpPr>
            <a:grpSpLocks/>
          </p:cNvGrpSpPr>
          <p:nvPr/>
        </p:nvGrpSpPr>
        <p:grpSpPr bwMode="auto">
          <a:xfrm>
            <a:off x="214313" y="3813175"/>
            <a:ext cx="5276850" cy="647700"/>
            <a:chOff x="0" y="0"/>
            <a:chExt cx="5276830" cy="648000"/>
          </a:xfrm>
        </p:grpSpPr>
        <p:pic>
          <p:nvPicPr>
            <p:cNvPr id="17426" name="Picture 2" descr="欧盟标预览图 点击看大图"/>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616" y="-15374"/>
              <a:ext cx="1310635" cy="98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7" name="Group 19"/>
            <p:cNvGrpSpPr>
              <a:grpSpLocks/>
            </p:cNvGrpSpPr>
            <p:nvPr/>
          </p:nvGrpSpPr>
          <p:grpSpPr bwMode="auto">
            <a:xfrm>
              <a:off x="559877" y="-15374"/>
              <a:ext cx="4730478" cy="981911"/>
              <a:chOff x="0" y="0"/>
              <a:chExt cx="4730496" cy="981456"/>
            </a:xfrm>
          </p:grpSpPr>
          <p:pic>
            <p:nvPicPr>
              <p:cNvPr id="17428" name="Rectangle 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4730496" cy="98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1"/>
              <p:cNvSpPr txBox="1">
                <a:spLocks noChangeArrowheads="1"/>
              </p:cNvSpPr>
              <p:nvPr/>
            </p:nvSpPr>
            <p:spPr bwMode="auto">
              <a:xfrm>
                <a:off x="396955" y="15367"/>
                <a:ext cx="432001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lvl1pPr marL="174625" indent="-174625"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b="1">
                    <a:latin typeface="华文楷体" pitchFamily="2" charset="-122"/>
                    <a:ea typeface="华文楷体" pitchFamily="2" charset="-122"/>
                  </a:rPr>
                  <a:t>欧盟：</a:t>
                </a:r>
                <a:r>
                  <a:rPr lang="en-US" altLang="zh-CN" sz="1800" b="1">
                    <a:latin typeface="华文楷体" pitchFamily="2" charset="-122"/>
                    <a:ea typeface="华文楷体" pitchFamily="2" charset="-122"/>
                  </a:rPr>
                  <a:t>2009</a:t>
                </a:r>
                <a:r>
                  <a:rPr lang="zh-CN" altLang="en-US" sz="1800" b="1">
                    <a:latin typeface="华文楷体" pitchFamily="2" charset="-122"/>
                    <a:ea typeface="华文楷体" pitchFamily="2" charset="-122"/>
                  </a:rPr>
                  <a:t>年</a:t>
                </a:r>
                <a:r>
                  <a:rPr lang="en-US" altLang="zh-CN" sz="1800" b="1">
                    <a:latin typeface="华文楷体" pitchFamily="2" charset="-122"/>
                    <a:ea typeface="华文楷体" pitchFamily="2" charset="-122"/>
                  </a:rPr>
                  <a:t>6</a:t>
                </a:r>
                <a:r>
                  <a:rPr lang="zh-CN" altLang="en-US" sz="1800" b="1">
                    <a:latin typeface="华文楷体" pitchFamily="2" charset="-122"/>
                    <a:ea typeface="华文楷体" pitchFamily="2" charset="-122"/>
                  </a:rPr>
                  <a:t>月 物联网行动计划 </a:t>
                </a:r>
              </a:p>
            </p:txBody>
          </p:sp>
        </p:grpSp>
      </p:grpSp>
      <p:grpSp>
        <p:nvGrpSpPr>
          <p:cNvPr id="17418" name="Group 22"/>
          <p:cNvGrpSpPr>
            <a:grpSpLocks/>
          </p:cNvGrpSpPr>
          <p:nvPr/>
        </p:nvGrpSpPr>
        <p:grpSpPr bwMode="auto">
          <a:xfrm>
            <a:off x="214313" y="2636838"/>
            <a:ext cx="5276850" cy="692150"/>
            <a:chOff x="0" y="0"/>
            <a:chExt cx="5276830" cy="691080"/>
          </a:xfrm>
        </p:grpSpPr>
        <p:pic>
          <p:nvPicPr>
            <p:cNvPr id="17422" name="Picture 4" descr="http://tbn3.google.cn/images?q=tbn:8DLTY0rAakwC3M:">
              <a:hlinkClick r:id="rId13"/>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616" y="-15534"/>
              <a:ext cx="1310635" cy="102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3" name="Group 24"/>
            <p:cNvGrpSpPr>
              <a:grpSpLocks/>
            </p:cNvGrpSpPr>
            <p:nvPr/>
          </p:nvGrpSpPr>
          <p:grpSpPr bwMode="auto">
            <a:xfrm>
              <a:off x="559877" y="-27707"/>
              <a:ext cx="4773150" cy="992112"/>
              <a:chOff x="0" y="0"/>
              <a:chExt cx="4773168" cy="993648"/>
            </a:xfrm>
          </p:grpSpPr>
          <p:pic>
            <p:nvPicPr>
              <p:cNvPr id="17424" name="Rectangle 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73168" cy="99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 Box 26"/>
              <p:cNvSpPr txBox="1">
                <a:spLocks noChangeArrowheads="1"/>
              </p:cNvSpPr>
              <p:nvPr/>
            </p:nvSpPr>
            <p:spPr bwMode="auto">
              <a:xfrm>
                <a:off x="396955" y="27750"/>
                <a:ext cx="4320016" cy="64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0" rIns="108000" bIns="0" anchor="ctr"/>
              <a:lstStyle>
                <a:lvl1pPr marL="719138" indent="-7191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b="1">
                    <a:latin typeface="华文楷体" pitchFamily="2" charset="-122"/>
                    <a:ea typeface="华文楷体" pitchFamily="2" charset="-122"/>
                  </a:rPr>
                  <a:t>美国：</a:t>
                </a:r>
                <a:r>
                  <a:rPr lang="en-US" altLang="zh-CN" sz="1800" b="1">
                    <a:latin typeface="华文楷体" pitchFamily="2" charset="-122"/>
                    <a:ea typeface="华文楷体" pitchFamily="2" charset="-122"/>
                  </a:rPr>
                  <a:t> 2008</a:t>
                </a:r>
                <a:r>
                  <a:rPr lang="zh-CN" altLang="en-US" sz="1800" b="1">
                    <a:latin typeface="华文楷体" pitchFamily="2" charset="-122"/>
                    <a:ea typeface="华文楷体" pitchFamily="2" charset="-122"/>
                  </a:rPr>
                  <a:t>年底 </a:t>
                </a:r>
                <a:r>
                  <a:rPr lang="en-US" altLang="zh-CN" sz="1800" b="1">
                    <a:latin typeface="华文楷体" pitchFamily="2" charset="-122"/>
                    <a:ea typeface="华文楷体" pitchFamily="2" charset="-122"/>
                  </a:rPr>
                  <a:t>IBM</a:t>
                </a:r>
                <a:r>
                  <a:rPr lang="zh-CN" altLang="en-US" sz="1800" b="1">
                    <a:latin typeface="华文楷体" pitchFamily="2" charset="-122"/>
                    <a:ea typeface="华文楷体" pitchFamily="2" charset="-122"/>
                  </a:rPr>
                  <a:t>向美国政府提出的</a:t>
                </a:r>
                <a:r>
                  <a:rPr lang="en-US" altLang="zh-CN" sz="1800" b="1">
                    <a:latin typeface="华文楷体" pitchFamily="2" charset="-122"/>
                    <a:ea typeface="华文楷体" pitchFamily="2" charset="-122"/>
                  </a:rPr>
                  <a:t>”</a:t>
                </a:r>
                <a:r>
                  <a:rPr lang="zh-CN" altLang="en-US" sz="1800" b="1">
                    <a:latin typeface="华文楷体" pitchFamily="2" charset="-122"/>
                    <a:ea typeface="华文楷体" pitchFamily="2" charset="-122"/>
                  </a:rPr>
                  <a:t>智慧的地球”战略</a:t>
                </a:r>
              </a:p>
            </p:txBody>
          </p:sp>
        </p:grpSp>
      </p:grpSp>
      <p:sp>
        <p:nvSpPr>
          <p:cNvPr id="17419" name="矩形 41"/>
          <p:cNvSpPr>
            <a:spLocks noChangeArrowheads="1"/>
          </p:cNvSpPr>
          <p:nvPr/>
        </p:nvSpPr>
        <p:spPr bwMode="auto">
          <a:xfrm>
            <a:off x="214313" y="3328988"/>
            <a:ext cx="5572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338" indent="-2873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Blip>
                <a:blip r:embed="rId3"/>
              </a:buBlip>
            </a:pPr>
            <a:r>
              <a:rPr lang="zh-CN" altLang="en-US" sz="1600" b="1">
                <a:solidFill>
                  <a:srgbClr val="2D2D8A"/>
                </a:solidFill>
                <a:latin typeface="华文楷体" pitchFamily="2" charset="-122"/>
                <a:ea typeface="华文楷体" pitchFamily="2" charset="-122"/>
              </a:rPr>
              <a:t>强调传感等感知技术的应用，提出建设智慧型基础设施</a:t>
            </a:r>
            <a:endParaRPr lang="en-US" altLang="zh-CN" sz="1600" b="1">
              <a:solidFill>
                <a:srgbClr val="2D2D8A"/>
              </a:solidFill>
              <a:latin typeface="华文楷体" pitchFamily="2" charset="-122"/>
              <a:ea typeface="华文楷体" pitchFamily="2" charset="-122"/>
            </a:endParaRPr>
          </a:p>
        </p:txBody>
      </p:sp>
      <p:sp>
        <p:nvSpPr>
          <p:cNvPr id="17420" name="矩形 42"/>
          <p:cNvSpPr>
            <a:spLocks noChangeArrowheads="1"/>
          </p:cNvSpPr>
          <p:nvPr/>
        </p:nvSpPr>
        <p:spPr bwMode="auto">
          <a:xfrm>
            <a:off x="214313" y="4551363"/>
            <a:ext cx="5400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338" indent="-2873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Blip>
                <a:blip r:embed="rId3"/>
              </a:buBlip>
            </a:pPr>
            <a:r>
              <a:rPr lang="zh-CN" altLang="en-US" sz="1600" b="1">
                <a:solidFill>
                  <a:srgbClr val="2D2D8A"/>
                </a:solidFill>
                <a:latin typeface="华文楷体" pitchFamily="2" charset="-122"/>
                <a:ea typeface="华文楷体" pitchFamily="2" charset="-122"/>
              </a:rPr>
              <a:t>具体而务实，强调</a:t>
            </a:r>
            <a:r>
              <a:rPr lang="en-US" altLang="zh-CN" sz="1600" b="1">
                <a:solidFill>
                  <a:srgbClr val="2D2D8A"/>
                </a:solidFill>
                <a:latin typeface="华文楷体" pitchFamily="2" charset="-122"/>
                <a:ea typeface="华文楷体" pitchFamily="2" charset="-122"/>
              </a:rPr>
              <a:t>RFID</a:t>
            </a:r>
            <a:r>
              <a:rPr lang="zh-CN" altLang="en-US" sz="1600" b="1">
                <a:solidFill>
                  <a:srgbClr val="2D2D8A"/>
                </a:solidFill>
                <a:latin typeface="华文楷体" pitchFamily="2" charset="-122"/>
                <a:ea typeface="华文楷体" pitchFamily="2" charset="-122"/>
              </a:rPr>
              <a:t>的广泛应用，注重信息安全</a:t>
            </a:r>
            <a:endParaRPr lang="en-US" altLang="zh-CN" sz="1600" b="1">
              <a:solidFill>
                <a:srgbClr val="2D2D8A"/>
              </a:solidFill>
              <a:latin typeface="华文楷体" pitchFamily="2" charset="-122"/>
              <a:ea typeface="华文楷体" pitchFamily="2" charset="-122"/>
            </a:endParaRPr>
          </a:p>
        </p:txBody>
      </p:sp>
      <p:sp>
        <p:nvSpPr>
          <p:cNvPr id="17421" name="矩形 43"/>
          <p:cNvSpPr>
            <a:spLocks noChangeArrowheads="1"/>
          </p:cNvSpPr>
          <p:nvPr/>
        </p:nvSpPr>
        <p:spPr bwMode="auto">
          <a:xfrm>
            <a:off x="214313" y="5630863"/>
            <a:ext cx="5400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7338" indent="-2873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Blip>
                <a:blip r:embed="rId3"/>
              </a:buBlip>
            </a:pPr>
            <a:r>
              <a:rPr lang="zh-CN" altLang="en-US" sz="1600" b="1">
                <a:solidFill>
                  <a:srgbClr val="2D2D8A"/>
                </a:solidFill>
                <a:latin typeface="华文楷体" pitchFamily="2" charset="-122"/>
                <a:ea typeface="华文楷体" pitchFamily="2" charset="-122"/>
              </a:rPr>
              <a:t>在</a:t>
            </a:r>
            <a:r>
              <a:rPr lang="en-US" altLang="zh-CN" sz="1600" b="1">
                <a:solidFill>
                  <a:srgbClr val="2D2D8A"/>
                </a:solidFill>
                <a:latin typeface="华文楷体" pitchFamily="2" charset="-122"/>
                <a:ea typeface="华文楷体" pitchFamily="2" charset="-122"/>
              </a:rPr>
              <a:t>u-Japan</a:t>
            </a:r>
            <a:r>
              <a:rPr lang="zh-CN" altLang="en-US" sz="1600" b="1">
                <a:solidFill>
                  <a:srgbClr val="2D2D8A"/>
                </a:solidFill>
                <a:latin typeface="华文楷体" pitchFamily="2" charset="-122"/>
                <a:ea typeface="华文楷体" pitchFamily="2" charset="-122"/>
              </a:rPr>
              <a:t>的基础上，强调电子政务和社会信息服务应用</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blinds(horizontal)">
                                      <p:cBhvr>
                                        <p:cTn id="7"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CE183A9-E312-467D-BAAD-FC344F24DF87}" type="slidenum">
              <a:rPr lang="en-US" sz="1400" b="1">
                <a:solidFill>
                  <a:srgbClr val="FF3300"/>
                </a:solidFill>
                <a:effectLst>
                  <a:outerShdw blurRad="38100" dist="38100" dir="2700000" algn="tl">
                    <a:srgbClr val="C0C0C0"/>
                  </a:outerShdw>
                </a:effectLst>
              </a:rPr>
              <a:pPr algn="r">
                <a:defRPr/>
              </a:pPr>
              <a:t>18</a:t>
            </a:fld>
            <a:endParaRPr lang="en-US" sz="1400" b="1">
              <a:solidFill>
                <a:srgbClr val="FF3300"/>
              </a:solidFill>
              <a:effectLst>
                <a:outerShdw blurRad="38100" dist="38100" dir="2700000" algn="tl">
                  <a:srgbClr val="C0C0C0"/>
                </a:outerShdw>
              </a:effectLst>
            </a:endParaRPr>
          </a:p>
        </p:txBody>
      </p:sp>
      <p:sp>
        <p:nvSpPr>
          <p:cNvPr id="37891" name="WordArt 2"/>
          <p:cNvSpPr>
            <a:spLocks noChangeArrowheads="1" noChangeShapeType="1" noTextEdit="1"/>
          </p:cNvSpPr>
          <p:nvPr/>
        </p:nvSpPr>
        <p:spPr bwMode="auto">
          <a:xfrm>
            <a:off x="5435600" y="5589239"/>
            <a:ext cx="3384550" cy="719485"/>
          </a:xfrm>
          <a:prstGeom prst="rect">
            <a:avLst/>
          </a:prstGeom>
        </p:spPr>
        <p:txBody>
          <a:bodyPr wrap="none" fromWordArt="1">
            <a:prstTxWarp prst="textPlain">
              <a:avLst>
                <a:gd name="adj" fmla="val 50000"/>
              </a:avLst>
            </a:prstTxWarp>
          </a:bodyPr>
          <a:lstStyle/>
          <a:p>
            <a:pPr algn="ctr">
              <a:defRPr/>
            </a:pPr>
            <a:r>
              <a:rPr lang="zh-CN" alt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6999"/>
                    </a:srgbClr>
                  </a:outerShdw>
                </a:effectLst>
                <a:latin typeface="宋体"/>
                <a:ea typeface="宋体"/>
              </a:rPr>
              <a:t>全面感知、</a:t>
            </a:r>
            <a:r>
              <a:rPr lang="zh-CN" altLang="en-US" sz="3600" b="1" kern="10" dirty="0">
                <a:ln w="12700">
                  <a:solidFill>
                    <a:srgbClr val="EAEAEA"/>
                  </a:solidFill>
                  <a:round/>
                  <a:headEnd/>
                  <a:tailEnd/>
                </a:ln>
                <a:solidFill>
                  <a:srgbClr val="000099"/>
                </a:solidFill>
                <a:effectLst>
                  <a:outerShdw dist="35921" dir="2700000" sy="50000" kx="2115830" algn="bl" rotWithShape="0">
                    <a:srgbClr val="C0C0C0">
                      <a:alpha val="76999"/>
                    </a:srgbClr>
                  </a:outerShdw>
                </a:effectLst>
                <a:latin typeface="宋体"/>
                <a:ea typeface="宋体"/>
              </a:rPr>
              <a:t>可靠传送、</a:t>
            </a:r>
            <a:r>
              <a:rPr lang="zh-CN" alt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6999"/>
                    </a:srgbClr>
                  </a:outerShdw>
                </a:effectLst>
                <a:latin typeface="宋体"/>
                <a:ea typeface="宋体"/>
              </a:rPr>
              <a:t>智能处理</a:t>
            </a:r>
          </a:p>
        </p:txBody>
      </p:sp>
      <p:sp>
        <p:nvSpPr>
          <p:cNvPr id="39940" name="Rectangle 17"/>
          <p:cNvSpPr>
            <a:spLocks noGrp="1" noChangeArrowheads="1"/>
          </p:cNvSpPr>
          <p:nvPr>
            <p:ph type="title" idx="4294967295"/>
          </p:nvPr>
        </p:nvSpPr>
        <p:spPr>
          <a:xfrm>
            <a:off x="539750" y="404813"/>
            <a:ext cx="8135938" cy="720725"/>
          </a:xfrm>
        </p:spPr>
        <p:txBody>
          <a:bodyPr/>
          <a:lstStyle/>
          <a:p>
            <a:pPr>
              <a:defRPr/>
            </a:pPr>
            <a:r>
              <a:rPr lang="zh-CN" altLang="en-US" dirty="0" smtClean="0">
                <a:effectLst>
                  <a:outerShdw blurRad="38100" dist="38100" dir="2700000" algn="tl">
                    <a:srgbClr val="000000"/>
                  </a:outerShdw>
                </a:effectLst>
              </a:rPr>
              <a:t>实现</a:t>
            </a:r>
            <a:r>
              <a:rPr lang="zh-CN" dirty="0" smtClean="0">
                <a:effectLst>
                  <a:outerShdw blurRad="38100" dist="38100" dir="2700000" algn="tl">
                    <a:srgbClr val="000000"/>
                  </a:outerShdw>
                </a:effectLst>
              </a:rPr>
              <a:t>人与自然和谐相处</a:t>
            </a:r>
          </a:p>
        </p:txBody>
      </p:sp>
      <p:sp>
        <p:nvSpPr>
          <p:cNvPr id="18437" name="Rectangle 14"/>
          <p:cNvSpPr>
            <a:spLocks noChangeArrowheads="1"/>
          </p:cNvSpPr>
          <p:nvPr/>
        </p:nvSpPr>
        <p:spPr bwMode="auto">
          <a:xfrm>
            <a:off x="5364163" y="4170363"/>
            <a:ext cx="3571875" cy="1203325"/>
          </a:xfrm>
          <a:prstGeom prst="rect">
            <a:avLst/>
          </a:prstGeom>
          <a:noFill/>
          <a:ln>
            <a:noFill/>
          </a:ln>
          <a:effectLst>
            <a:prstShdw prst="shdw17" dist="17961" dir="2700000">
              <a:srgbClr val="737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30000"/>
              </a:lnSpc>
              <a:spcBef>
                <a:spcPct val="100000"/>
              </a:spcBef>
              <a:buClr>
                <a:srgbClr val="9999FF"/>
              </a:buClr>
              <a:buFontTx/>
              <a:buNone/>
            </a:pPr>
            <a:r>
              <a:rPr lang="zh-CN" altLang="en-US" b="1">
                <a:solidFill>
                  <a:srgbClr val="FF0000"/>
                </a:solidFill>
                <a:latin typeface="华文行楷" pitchFamily="2" charset="-122"/>
                <a:ea typeface="华文行楷" pitchFamily="2" charset="-122"/>
              </a:rPr>
              <a:t>物联网</a:t>
            </a:r>
            <a:r>
              <a:rPr lang="en-US" altLang="zh-CN" b="1">
                <a:latin typeface="华文行楷" pitchFamily="2" charset="-122"/>
                <a:ea typeface="华文行楷" pitchFamily="2" charset="-122"/>
              </a:rPr>
              <a:t>= </a:t>
            </a:r>
            <a:r>
              <a:rPr lang="zh-CN" altLang="en-US" b="1">
                <a:latin typeface="华文行楷" pitchFamily="2" charset="-122"/>
                <a:ea typeface="华文行楷" pitchFamily="2" charset="-122"/>
              </a:rPr>
              <a:t>物理世界与信息网络的无缝连接</a:t>
            </a:r>
            <a:endParaRPr lang="zh-CN" altLang="en-US" sz="2000">
              <a:solidFill>
                <a:srgbClr val="003366"/>
              </a:solidFill>
              <a:latin typeface="华文行楷" pitchFamily="2" charset="-122"/>
              <a:ea typeface="华文行楷" pitchFamily="2" charset="-122"/>
            </a:endParaRPr>
          </a:p>
        </p:txBody>
      </p:sp>
      <p:grpSp>
        <p:nvGrpSpPr>
          <p:cNvPr id="18438" name="Group 6"/>
          <p:cNvGrpSpPr>
            <a:grpSpLocks noChangeAspect="1"/>
          </p:cNvGrpSpPr>
          <p:nvPr/>
        </p:nvGrpSpPr>
        <p:grpSpPr bwMode="auto">
          <a:xfrm>
            <a:off x="539750" y="3090863"/>
            <a:ext cx="1393825" cy="1474787"/>
            <a:chOff x="0" y="0"/>
            <a:chExt cx="862" cy="913"/>
          </a:xfrm>
        </p:grpSpPr>
        <p:pic>
          <p:nvPicPr>
            <p:cNvPr id="18462" name="Picture 9" descr="t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62"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3" name="Text Box 17"/>
            <p:cNvSpPr txBox="1">
              <a:spLocks noChangeAspect="1" noChangeArrowheads="1"/>
            </p:cNvSpPr>
            <p:nvPr/>
          </p:nvSpPr>
          <p:spPr bwMode="auto">
            <a:xfrm>
              <a:off x="45" y="780"/>
              <a:ext cx="77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latin typeface="华文楷体" pitchFamily="2" charset="-122"/>
                  <a:ea typeface="华文楷体" pitchFamily="2" charset="-122"/>
                </a:rPr>
                <a:t>智能交通</a:t>
              </a:r>
            </a:p>
          </p:txBody>
        </p:sp>
      </p:grpSp>
      <p:pic>
        <p:nvPicPr>
          <p:cNvPr id="18439" name="Picture 12" descr="379569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1063" y="4699000"/>
            <a:ext cx="1395412"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7"/>
          <p:cNvSpPr txBox="1">
            <a:spLocks noChangeAspect="1" noChangeArrowheads="1"/>
          </p:cNvSpPr>
          <p:nvPr/>
        </p:nvSpPr>
        <p:spPr bwMode="auto">
          <a:xfrm>
            <a:off x="2151063" y="5994400"/>
            <a:ext cx="139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远程医疗</a:t>
            </a:r>
          </a:p>
        </p:txBody>
      </p:sp>
      <p:grpSp>
        <p:nvGrpSpPr>
          <p:cNvPr id="18441" name="Group 11"/>
          <p:cNvGrpSpPr>
            <a:grpSpLocks noChangeAspect="1"/>
          </p:cNvGrpSpPr>
          <p:nvPr/>
        </p:nvGrpSpPr>
        <p:grpSpPr bwMode="auto">
          <a:xfrm>
            <a:off x="3752850" y="4714875"/>
            <a:ext cx="1395413" cy="1498600"/>
            <a:chOff x="0" y="0"/>
            <a:chExt cx="864" cy="930"/>
          </a:xfrm>
        </p:grpSpPr>
        <p:pic>
          <p:nvPicPr>
            <p:cNvPr id="18460" name="Picture 15" descr="200711070942393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862"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1" name="Text Box 17"/>
            <p:cNvSpPr txBox="1">
              <a:spLocks noChangeAspect="1" noChangeArrowheads="1"/>
            </p:cNvSpPr>
            <p:nvPr/>
          </p:nvSpPr>
          <p:spPr bwMode="auto">
            <a:xfrm>
              <a:off x="0" y="798"/>
              <a:ext cx="86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智能家居</a:t>
              </a:r>
            </a:p>
          </p:txBody>
        </p:sp>
      </p:grpSp>
      <p:grpSp>
        <p:nvGrpSpPr>
          <p:cNvPr id="18442" name="Group 14"/>
          <p:cNvGrpSpPr>
            <a:grpSpLocks noChangeAspect="1"/>
          </p:cNvGrpSpPr>
          <p:nvPr/>
        </p:nvGrpSpPr>
        <p:grpSpPr bwMode="auto">
          <a:xfrm>
            <a:off x="3730625" y="3044825"/>
            <a:ext cx="1397000" cy="1495425"/>
            <a:chOff x="0" y="0"/>
            <a:chExt cx="864" cy="926"/>
          </a:xfrm>
        </p:grpSpPr>
        <p:pic>
          <p:nvPicPr>
            <p:cNvPr id="18458" name="Picture 18">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86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9" name="Text Box 17"/>
            <p:cNvSpPr txBox="1">
              <a:spLocks noChangeAspect="1" noChangeArrowheads="1"/>
            </p:cNvSpPr>
            <p:nvPr/>
          </p:nvSpPr>
          <p:spPr bwMode="auto">
            <a:xfrm>
              <a:off x="0" y="793"/>
              <a:ext cx="86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环境监测</a:t>
              </a:r>
            </a:p>
          </p:txBody>
        </p:sp>
      </p:grpSp>
      <p:grpSp>
        <p:nvGrpSpPr>
          <p:cNvPr id="18443" name="Group 17"/>
          <p:cNvGrpSpPr>
            <a:grpSpLocks noChangeAspect="1"/>
          </p:cNvGrpSpPr>
          <p:nvPr/>
        </p:nvGrpSpPr>
        <p:grpSpPr bwMode="auto">
          <a:xfrm>
            <a:off x="3724275" y="1484313"/>
            <a:ext cx="1392238" cy="1503362"/>
            <a:chOff x="0" y="0"/>
            <a:chExt cx="861" cy="931"/>
          </a:xfrm>
        </p:grpSpPr>
        <p:pic>
          <p:nvPicPr>
            <p:cNvPr id="18456" name="Picture 21" descr="commcen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86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Text Box 17"/>
            <p:cNvSpPr txBox="1">
              <a:spLocks noChangeAspect="1" noChangeArrowheads="1"/>
            </p:cNvSpPr>
            <p:nvPr/>
          </p:nvSpPr>
          <p:spPr bwMode="auto">
            <a:xfrm>
              <a:off x="62" y="798"/>
              <a:ext cx="73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公共安全</a:t>
              </a:r>
            </a:p>
          </p:txBody>
        </p:sp>
      </p:grpSp>
      <p:grpSp>
        <p:nvGrpSpPr>
          <p:cNvPr id="18444" name="Group 20"/>
          <p:cNvGrpSpPr>
            <a:grpSpLocks noChangeAspect="1"/>
          </p:cNvGrpSpPr>
          <p:nvPr/>
        </p:nvGrpSpPr>
        <p:grpSpPr bwMode="auto">
          <a:xfrm>
            <a:off x="555625" y="1484313"/>
            <a:ext cx="1389063" cy="1503362"/>
            <a:chOff x="0" y="0"/>
            <a:chExt cx="861" cy="931"/>
          </a:xfrm>
        </p:grpSpPr>
        <p:sp>
          <p:nvSpPr>
            <p:cNvPr id="18454" name="Text Box 17"/>
            <p:cNvSpPr txBox="1">
              <a:spLocks noChangeAspect="1" noChangeArrowheads="1"/>
            </p:cNvSpPr>
            <p:nvPr/>
          </p:nvSpPr>
          <p:spPr bwMode="auto">
            <a:xfrm>
              <a:off x="37" y="798"/>
              <a:ext cx="78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绿色农业</a:t>
              </a:r>
            </a:p>
          </p:txBody>
        </p:sp>
        <p:pic>
          <p:nvPicPr>
            <p:cNvPr id="18455" name="Picture 25" descr="Spring04Vineyardvs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6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5" name="Group 23"/>
          <p:cNvGrpSpPr>
            <a:grpSpLocks noChangeAspect="1"/>
          </p:cNvGrpSpPr>
          <p:nvPr/>
        </p:nvGrpSpPr>
        <p:grpSpPr bwMode="auto">
          <a:xfrm>
            <a:off x="2139950" y="1484313"/>
            <a:ext cx="1389063" cy="1503362"/>
            <a:chOff x="0" y="0"/>
            <a:chExt cx="861" cy="931"/>
          </a:xfrm>
        </p:grpSpPr>
        <p:sp>
          <p:nvSpPr>
            <p:cNvPr id="18452" name="Text Box 17"/>
            <p:cNvSpPr txBox="1">
              <a:spLocks noChangeAspect="1" noChangeArrowheads="1"/>
            </p:cNvSpPr>
            <p:nvPr/>
          </p:nvSpPr>
          <p:spPr bwMode="auto">
            <a:xfrm>
              <a:off x="67" y="798"/>
              <a:ext cx="72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工业监控</a:t>
              </a:r>
            </a:p>
          </p:txBody>
        </p:sp>
        <p:pic>
          <p:nvPicPr>
            <p:cNvPr id="18453"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6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46" name="Picture 75" descr="蜂窝和天线"/>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075" y="3068638"/>
            <a:ext cx="1371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灯片编号占位符 30"/>
          <p:cNvSpPr txBox="1">
            <a:spLocks noGrp="1" noChangeArrowheads="1"/>
          </p:cNvSpPr>
          <p:nvPr/>
        </p:nvSpPr>
        <p:spPr bwMode="auto">
          <a:xfrm>
            <a:off x="6858000" y="6499225"/>
            <a:ext cx="2133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r" eaLnBrk="1" hangingPunct="1">
              <a:lnSpc>
                <a:spcPct val="100000"/>
              </a:lnSpc>
              <a:spcBef>
                <a:spcPct val="0"/>
              </a:spcBef>
              <a:buFontTx/>
              <a:buNone/>
            </a:pPr>
            <a:fld id="{62BBBC2D-3300-40CD-AD1D-3BCE5A7D408B}" type="slidenum">
              <a:rPr lang="en-US" altLang="zh-CN" sz="1400" b="1">
                <a:latin typeface="华文行楷" pitchFamily="2" charset="-122"/>
                <a:ea typeface="华文行楷" pitchFamily="2" charset="-122"/>
              </a:rPr>
              <a:pPr algn="r" eaLnBrk="1" hangingPunct="1">
                <a:lnSpc>
                  <a:spcPct val="100000"/>
                </a:lnSpc>
                <a:spcBef>
                  <a:spcPct val="0"/>
                </a:spcBef>
                <a:buFontTx/>
                <a:buNone/>
              </a:pPr>
              <a:t>18</a:t>
            </a:fld>
            <a:endParaRPr lang="en-US" altLang="zh-CN" sz="1400" b="1">
              <a:latin typeface="华文行楷" pitchFamily="2" charset="-122"/>
              <a:ea typeface="华文行楷" pitchFamily="2" charset="-122"/>
            </a:endParaRPr>
          </a:p>
        </p:txBody>
      </p:sp>
      <p:sp>
        <p:nvSpPr>
          <p:cNvPr id="37904" name="矩形 32"/>
          <p:cNvSpPr>
            <a:spLocks noChangeArrowheads="1"/>
          </p:cNvSpPr>
          <p:nvPr/>
        </p:nvSpPr>
        <p:spPr bwMode="auto">
          <a:xfrm>
            <a:off x="5319713" y="1268413"/>
            <a:ext cx="3429000" cy="2881312"/>
          </a:xfrm>
          <a:prstGeom prst="rect">
            <a:avLst/>
          </a:prstGeom>
          <a:noFill/>
          <a:ln>
            <a:noFill/>
          </a:ln>
          <a:effectLst>
            <a:prstShdw prst="shdw17" dist="17961" dir="2700000">
              <a:srgbClr val="708688">
                <a:alpha val="50000"/>
              </a:srgbClr>
            </a:prstShdw>
          </a:effectLst>
          <a:extLst/>
        </p:spPr>
        <p:txBody>
          <a:bodyP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45000"/>
              </a:lnSpc>
              <a:spcBef>
                <a:spcPct val="100000"/>
              </a:spcBef>
              <a:buClr>
                <a:srgbClr val="9999FF"/>
              </a:buClr>
              <a:buFont typeface="Wingdings" pitchFamily="2" charset="2"/>
              <a:buChar char="v"/>
              <a:defRPr/>
            </a:pPr>
            <a:r>
              <a:rPr lang="zh-CN" altLang="en-US" sz="1800" b="1" dirty="0" smtClean="0">
                <a:solidFill>
                  <a:srgbClr val="003366"/>
                </a:solidFill>
                <a:effectLst>
                  <a:outerShdw blurRad="38100" dist="38100" dir="2700000" algn="tl">
                    <a:srgbClr val="000000">
                      <a:alpha val="43137"/>
                    </a:srgbClr>
                  </a:outerShdw>
                </a:effectLst>
                <a:latin typeface="华文楷体" pitchFamily="2" charset="-122"/>
                <a:ea typeface="华文楷体" pitchFamily="2" charset="-122"/>
              </a:rPr>
              <a:t>物联网是指通过信息传感设备按照约定的协议，把任何物品与信息网络连接起来，进行信息交换和通讯，以实现智能化的识别、定位、跟踪、监控和管理的一种网络，它是在互联网基础上的延伸和扩展的网络。</a:t>
            </a:r>
            <a:endParaRPr lang="en-US" altLang="zh-CN" sz="1800" b="1" dirty="0" smtClean="0">
              <a:solidFill>
                <a:srgbClr val="003366"/>
              </a:solidFill>
              <a:effectLst>
                <a:outerShdw blurRad="38100" dist="38100" dir="2700000" algn="tl">
                  <a:srgbClr val="000000">
                    <a:alpha val="43137"/>
                  </a:srgbClr>
                </a:outerShdw>
              </a:effectLst>
              <a:latin typeface="华文楷体" pitchFamily="2" charset="-122"/>
              <a:ea typeface="华文楷体" pitchFamily="2" charset="-122"/>
            </a:endParaRPr>
          </a:p>
        </p:txBody>
      </p:sp>
      <p:pic>
        <p:nvPicPr>
          <p:cNvPr id="18449" name="Picture 28" descr="shipping containers_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4724400"/>
            <a:ext cx="137001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17"/>
          <p:cNvSpPr txBox="1">
            <a:spLocks noChangeAspect="1" noChangeArrowheads="1"/>
          </p:cNvSpPr>
          <p:nvPr/>
        </p:nvSpPr>
        <p:spPr bwMode="auto">
          <a:xfrm>
            <a:off x="611188" y="6022975"/>
            <a:ext cx="139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ctr" eaLnBrk="1" hangingPunct="1">
              <a:lnSpc>
                <a:spcPct val="100000"/>
              </a:lnSpc>
              <a:spcBef>
                <a:spcPct val="50000"/>
              </a:spcBef>
              <a:buFontTx/>
              <a:buNone/>
            </a:pPr>
            <a:r>
              <a:rPr lang="zh-CN" altLang="en-US" sz="1400" b="1">
                <a:solidFill>
                  <a:schemeClr val="accent2"/>
                </a:solidFill>
                <a:latin typeface="华文楷体" pitchFamily="2" charset="-122"/>
                <a:ea typeface="华文楷体" pitchFamily="2" charset="-122"/>
              </a:rPr>
              <a:t>物流管理</a:t>
            </a: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a:defRPr/>
            </a:pPr>
            <a:r>
              <a:rPr lang="zh-CN" altLang="en-US" dirty="0" smtClean="0">
                <a:effectLst>
                  <a:outerShdw blurRad="38100" dist="38100" dir="2700000" algn="tl">
                    <a:srgbClr val="000000">
                      <a:alpha val="43137"/>
                    </a:srgbClr>
                  </a:outerShdw>
                </a:effectLst>
              </a:rPr>
              <a:t>物联网：支撑第四次工业革命</a:t>
            </a:r>
          </a:p>
        </p:txBody>
      </p:sp>
      <p:sp>
        <p:nvSpPr>
          <p:cNvPr id="9220" name="Rectangle 3"/>
          <p:cNvSpPr>
            <a:spLocks noGrp="1" noChangeArrowheads="1"/>
          </p:cNvSpPr>
          <p:nvPr>
            <p:ph idx="1"/>
          </p:nvPr>
        </p:nvSpPr>
        <p:spPr>
          <a:xfrm>
            <a:off x="395290" y="1233488"/>
            <a:ext cx="6854825" cy="1466851"/>
          </a:xfrm>
        </p:spPr>
        <p:txBody>
          <a:bodyPr/>
          <a:lstStyle/>
          <a:p>
            <a:pPr>
              <a:defRPr/>
            </a:pPr>
            <a:r>
              <a:rPr lang="zh-CN" altLang="en-US" sz="2400" b="1" dirty="0" smtClean="0">
                <a:effectLst>
                  <a:outerShdw blurRad="38100" dist="38100" dir="2700000" algn="tl">
                    <a:srgbClr val="000000">
                      <a:alpha val="43137"/>
                    </a:srgbClr>
                  </a:outerShdw>
                </a:effectLst>
              </a:rPr>
              <a:t>人机物深度融合</a:t>
            </a:r>
            <a:endParaRPr lang="en-US" altLang="zh-CN" sz="1800" b="1" dirty="0" smtClean="0">
              <a:effectLst>
                <a:outerShdw blurRad="38100" dist="38100" dir="2700000" algn="tl">
                  <a:srgbClr val="000000">
                    <a:alpha val="43137"/>
                  </a:srgbClr>
                </a:outerShdw>
              </a:effectLst>
            </a:endParaRPr>
          </a:p>
        </p:txBody>
      </p:sp>
      <p:sp>
        <p:nvSpPr>
          <p:cNvPr id="3" name="矩形 2"/>
          <p:cNvSpPr/>
          <p:nvPr/>
        </p:nvSpPr>
        <p:spPr>
          <a:xfrm>
            <a:off x="5436096" y="1264901"/>
            <a:ext cx="338437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eaLnBrk="0" hangingPunct="0">
              <a:defRPr/>
            </a:pPr>
            <a:r>
              <a:rPr lang="zh-CN" altLang="en-US" sz="1800" dirty="0">
                <a:ln w="0"/>
                <a:solidFill>
                  <a:srgbClr val="008000"/>
                </a:solidFill>
                <a:effectLst>
                  <a:outerShdw blurRad="38100" dist="19050" dir="2700000" algn="tl" rotWithShape="0">
                    <a:schemeClr val="dk1">
                      <a:alpha val="40000"/>
                    </a:schemeClr>
                  </a:outerShdw>
                </a:effectLst>
              </a:rPr>
              <a:t>物体</a:t>
            </a:r>
            <a:r>
              <a:rPr lang="zh-CN" altLang="en-US" sz="1800" dirty="0" smtClean="0">
                <a:ln w="0"/>
                <a:solidFill>
                  <a:srgbClr val="008000"/>
                </a:solidFill>
                <a:effectLst>
                  <a:outerShdw blurRad="38100" dist="19050" dir="2700000" algn="tl" rotWithShape="0">
                    <a:schemeClr val="dk1">
                      <a:alpha val="40000"/>
                    </a:schemeClr>
                  </a:outerShdw>
                </a:effectLst>
              </a:rPr>
              <a:t>信息融合</a:t>
            </a:r>
            <a:r>
              <a:rPr lang="zh-CN" altLang="en-US" sz="1800" dirty="0">
                <a:ln w="0"/>
                <a:solidFill>
                  <a:srgbClr val="008000"/>
                </a:solidFill>
                <a:effectLst>
                  <a:outerShdw blurRad="38100" dist="19050" dir="2700000" algn="tl" rotWithShape="0">
                    <a:schemeClr val="dk1">
                      <a:alpha val="40000"/>
                    </a:schemeClr>
                  </a:outerShdw>
                </a:effectLst>
              </a:rPr>
              <a:t>系统</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7"/>
            <a:ext cx="8496944" cy="502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478800" y="6241151"/>
            <a:ext cx="2042547" cy="40011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2000 CPS</a:t>
            </a:r>
            <a:r>
              <a:rPr lang="zh-CN" alt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系统</a:t>
            </a:r>
            <a:endParaRPr lang="zh-CN" alt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97440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F389EECF-C069-440F-80A9-E55A42973ACA}" type="slidenum">
              <a:rPr lang="en-US" sz="1400" b="1">
                <a:solidFill>
                  <a:srgbClr val="FF3300"/>
                </a:solidFill>
                <a:effectLst>
                  <a:outerShdw blurRad="38100" dist="38100" dir="2700000" algn="tl">
                    <a:srgbClr val="C0C0C0"/>
                  </a:outerShdw>
                </a:effectLst>
              </a:rPr>
              <a:pPr algn="r">
                <a:defRPr/>
              </a:pPr>
              <a:t>2</a:t>
            </a:fld>
            <a:endParaRPr lang="en-US" sz="1400" b="1">
              <a:solidFill>
                <a:srgbClr val="FF3300"/>
              </a:solidFill>
              <a:effectLst>
                <a:outerShdw blurRad="38100" dist="38100" dir="2700000" algn="tl">
                  <a:srgbClr val="C0C0C0"/>
                </a:outerShdw>
              </a:effectLst>
            </a:endParaRPr>
          </a:p>
        </p:txBody>
      </p:sp>
      <p:sp>
        <p:nvSpPr>
          <p:cNvPr id="5123" name="Rectangle 4"/>
          <p:cNvSpPr>
            <a:spLocks noGrp="1" noChangeArrowheads="1"/>
          </p:cNvSpPr>
          <p:nvPr>
            <p:ph type="ctrTitle" idx="4294967295"/>
          </p:nvPr>
        </p:nvSpPr>
        <p:spPr>
          <a:xfrm>
            <a:off x="685800" y="2130425"/>
            <a:ext cx="7772400" cy="1470025"/>
          </a:xfrm>
        </p:spPr>
        <p:txBody>
          <a:bodyPr/>
          <a:lstStyle/>
          <a:p>
            <a:pPr algn="ctr"/>
            <a:r>
              <a:rPr lang="zh-CN" altLang="en-US" sz="4400" dirty="0" smtClean="0"/>
              <a:t>第一章 物联网技术概论</a:t>
            </a:r>
          </a:p>
        </p:txBody>
      </p:sp>
      <p:sp>
        <p:nvSpPr>
          <p:cNvPr id="5124" name="Rectangle 5"/>
          <p:cNvSpPr>
            <a:spLocks noGrp="1" noChangeArrowheads="1"/>
          </p:cNvSpPr>
          <p:nvPr>
            <p:ph type="subTitle" idx="4294967295"/>
          </p:nvPr>
        </p:nvSpPr>
        <p:spPr>
          <a:xfrm>
            <a:off x="1371600" y="3886200"/>
            <a:ext cx="6400800" cy="1752600"/>
          </a:xfrm>
          <a:noFill/>
        </p:spPr>
        <p:txBody>
          <a:bodyPr/>
          <a:lstStyle/>
          <a:p>
            <a:pPr marL="0" indent="0" algn="ctr">
              <a:buFontTx/>
              <a:buNone/>
            </a:pPr>
            <a:r>
              <a:rPr lang="zh-CN" altLang="en-US" dirty="0" smtClean="0"/>
              <a:t>桂小林</a:t>
            </a:r>
            <a:endParaRPr lang="en-US" altLang="zh-CN" dirty="0" smtClean="0"/>
          </a:p>
          <a:p>
            <a:pPr marL="0" indent="0" algn="ctr">
              <a:buFontTx/>
              <a:buNone/>
            </a:pPr>
            <a:r>
              <a:rPr lang="zh-CN" altLang="en-US" dirty="0"/>
              <a:t>西安交通大学</a:t>
            </a:r>
            <a:endParaRPr lang="zh-CN" altLang="en-US" dirty="0" smtClean="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rPr>
              <a:t>物联网：支撑第四次工业革命</a:t>
            </a:r>
            <a:endParaRPr lang="zh-CN" altLang="en-US" dirty="0"/>
          </a:p>
        </p:txBody>
      </p:sp>
      <p:sp>
        <p:nvSpPr>
          <p:cNvPr id="3" name="内容占位符 2"/>
          <p:cNvSpPr>
            <a:spLocks noGrp="1"/>
          </p:cNvSpPr>
          <p:nvPr>
            <p:ph idx="1"/>
          </p:nvPr>
        </p:nvSpPr>
        <p:spPr/>
        <p:txBody>
          <a:bodyPr/>
          <a:lstStyle/>
          <a:p>
            <a:r>
              <a:rPr lang="zh-CN" altLang="en-US" dirty="0"/>
              <a:t>物联网技术的出现开创了第四次工业革命</a:t>
            </a:r>
            <a:r>
              <a:rPr lang="zh-CN" altLang="en-US" dirty="0" smtClean="0"/>
              <a:t>。</a:t>
            </a:r>
            <a:endParaRPr lang="en-US" altLang="zh-CN" dirty="0" smtClean="0"/>
          </a:p>
          <a:p>
            <a:r>
              <a:rPr lang="zh-CN" altLang="en-US" dirty="0" smtClean="0"/>
              <a:t>第四</a:t>
            </a:r>
            <a:r>
              <a:rPr lang="zh-CN" altLang="en-US" dirty="0"/>
              <a:t>次工业革命的核心是“人</a:t>
            </a:r>
            <a:r>
              <a:rPr lang="en-US" altLang="zh-CN" dirty="0"/>
              <a:t>-</a:t>
            </a:r>
            <a:r>
              <a:rPr lang="zh-CN" altLang="en-US" dirty="0"/>
              <a:t>机</a:t>
            </a:r>
            <a:r>
              <a:rPr lang="en-US" altLang="zh-CN" dirty="0"/>
              <a:t>-</a:t>
            </a:r>
            <a:r>
              <a:rPr lang="zh-CN" altLang="en-US" dirty="0"/>
              <a:t>物”深度融合</a:t>
            </a:r>
            <a:r>
              <a:rPr lang="zh-CN" altLang="en-US" dirty="0" smtClean="0"/>
              <a:t>。</a:t>
            </a:r>
            <a:endParaRPr lang="en-US" altLang="zh-CN" dirty="0" smtClean="0"/>
          </a:p>
          <a:p>
            <a:r>
              <a:rPr lang="zh-CN" altLang="en-US" dirty="0" smtClean="0"/>
              <a:t>门禁系统</a:t>
            </a:r>
            <a:endParaRPr lang="en-US" altLang="zh-CN" dirty="0" smtClean="0"/>
          </a:p>
          <a:p>
            <a:pPr lvl="1"/>
            <a:r>
              <a:rPr lang="zh-CN" altLang="en-US" dirty="0"/>
              <a:t>人</a:t>
            </a:r>
            <a:r>
              <a:rPr lang="zh-CN" altLang="en-US" dirty="0" smtClean="0"/>
              <a:t>脸识别、语音识别、车牌识别。</a:t>
            </a:r>
            <a:endParaRPr lang="en-US" altLang="zh-CN" dirty="0" smtClean="0"/>
          </a:p>
          <a:p>
            <a:r>
              <a:rPr lang="zh-CN" altLang="en-US" sz="2400" dirty="0"/>
              <a:t>一</a:t>
            </a:r>
            <a:r>
              <a:rPr lang="zh-CN" altLang="en-US" sz="2400" dirty="0" smtClean="0"/>
              <a:t>卡通：刷</a:t>
            </a:r>
            <a:r>
              <a:rPr lang="zh-CN" altLang="en-US" sz="2400" dirty="0"/>
              <a:t>卡</a:t>
            </a:r>
            <a:r>
              <a:rPr lang="zh-CN" altLang="en-US" sz="2400" dirty="0" smtClean="0"/>
              <a:t>用餐</a:t>
            </a:r>
            <a:endParaRPr lang="en-US" altLang="zh-CN" sz="2400" dirty="0"/>
          </a:p>
          <a:p>
            <a:r>
              <a:rPr lang="zh-CN" altLang="en-US" sz="2400" dirty="0" smtClean="0"/>
              <a:t>身份证：刷卡进</a:t>
            </a:r>
            <a:r>
              <a:rPr lang="zh-CN" altLang="en-US" sz="2400" dirty="0"/>
              <a:t>高铁</a:t>
            </a:r>
            <a:r>
              <a:rPr lang="zh-CN" altLang="en-US" sz="2400" dirty="0" smtClean="0"/>
              <a:t>站</a:t>
            </a:r>
            <a:endParaRPr lang="en-US" altLang="zh-CN" sz="2400" dirty="0"/>
          </a:p>
          <a:p>
            <a:r>
              <a:rPr lang="zh-CN" altLang="en-US" sz="2400" dirty="0" smtClean="0"/>
              <a:t>微信、支付宝：刷二维码坐</a:t>
            </a:r>
            <a:r>
              <a:rPr lang="zh-CN" altLang="en-US" sz="2400" dirty="0"/>
              <a:t>公交和</a:t>
            </a:r>
            <a:r>
              <a:rPr lang="zh-CN" altLang="en-US" sz="2400" dirty="0" smtClean="0"/>
              <a:t>地铁</a:t>
            </a:r>
            <a:endParaRPr lang="en-US" altLang="zh-CN" sz="2400" dirty="0"/>
          </a:p>
          <a:p>
            <a:r>
              <a:rPr lang="zh-CN" altLang="en-US" sz="2400" dirty="0" smtClean="0"/>
              <a:t>手机拍照、手机导航、手写、发</a:t>
            </a:r>
            <a:r>
              <a:rPr lang="zh-CN" altLang="en-US" sz="2400" dirty="0"/>
              <a:t>朋友</a:t>
            </a:r>
            <a:r>
              <a:rPr lang="zh-CN" altLang="en-US" sz="2400" dirty="0" smtClean="0"/>
              <a:t>圈</a:t>
            </a:r>
            <a:endParaRPr lang="en-US" altLang="zh-CN" sz="2400" dirty="0"/>
          </a:p>
          <a:p>
            <a:pPr lvl="1"/>
            <a:endParaRPr lang="en-US" altLang="zh-CN" dirty="0" smtClean="0"/>
          </a:p>
          <a:p>
            <a:pPr lvl="1"/>
            <a:endParaRPr lang="en-US" altLang="zh-CN" dirty="0" smtClean="0"/>
          </a:p>
          <a:p>
            <a:endParaRPr lang="zh-CN" altLang="en-US" dirty="0"/>
          </a:p>
        </p:txBody>
      </p:sp>
      <p:sp>
        <p:nvSpPr>
          <p:cNvPr id="5" name="矩形 4"/>
          <p:cNvSpPr/>
          <p:nvPr/>
        </p:nvSpPr>
        <p:spPr>
          <a:xfrm>
            <a:off x="4389420" y="5517232"/>
            <a:ext cx="1733167" cy="1015663"/>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高速</a:t>
            </a:r>
            <a:r>
              <a:rPr lang="en-US" altLang="zh-CN"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ETC</a:t>
            </a:r>
            <a:r>
              <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a:p>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交通测速</a:t>
            </a:r>
            <a:r>
              <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a:p>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路面摄像头？</a:t>
            </a:r>
            <a:endPar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6" name="矩形 5"/>
          <p:cNvSpPr/>
          <p:nvPr/>
        </p:nvSpPr>
        <p:spPr>
          <a:xfrm>
            <a:off x="2051720" y="5517232"/>
            <a:ext cx="1733167" cy="1015663"/>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智能电饭锅？</a:t>
            </a:r>
            <a:endPar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智能洗衣机？</a:t>
            </a:r>
            <a:endParaRPr lang="en-US" altLang="zh-CN"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智能扫地机？</a:t>
            </a:r>
            <a:endParaRPr lang="zh-CN"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descr="https://ss0.bdstatic.com/70cFvHSh_Q1YnxGkpoWK1HF6hhy/it/u=3669811381,969286725&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081" y="2636912"/>
            <a:ext cx="2372522" cy="2189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88567"/>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334964"/>
            <a:ext cx="8382000" cy="890587"/>
          </a:xfrm>
        </p:spPr>
        <p:txBody>
          <a:bodyPr/>
          <a:lstStyle/>
          <a:p>
            <a:pPr>
              <a:defRPr/>
            </a:pPr>
            <a:r>
              <a:rPr lang="zh-CN" altLang="en-US" dirty="0" smtClean="0">
                <a:effectLst>
                  <a:outerShdw blurRad="38100" dist="38100" dir="2700000" algn="tl">
                    <a:srgbClr val="000000">
                      <a:alpha val="43137"/>
                    </a:srgbClr>
                  </a:outerShdw>
                </a:effectLst>
              </a:rPr>
              <a:t>物联网：支撑中国制造</a:t>
            </a:r>
            <a:r>
              <a:rPr lang="en-US" altLang="zh-CN" dirty="0" smtClean="0">
                <a:effectLst>
                  <a:outerShdw blurRad="38100" dist="38100" dir="2700000" algn="tl">
                    <a:srgbClr val="000000">
                      <a:alpha val="43137"/>
                    </a:srgbClr>
                  </a:outerShdw>
                </a:effectLst>
              </a:rPr>
              <a:t>2025</a:t>
            </a:r>
            <a:endParaRPr lang="zh-CN" altLang="en-US" dirty="0" smtClean="0">
              <a:effectLst>
                <a:outerShdw blurRad="38100" dist="38100" dir="2700000" algn="tl">
                  <a:srgbClr val="000000">
                    <a:alpha val="43137"/>
                  </a:srgbClr>
                </a:outerShdw>
              </a:effectLst>
            </a:endParaRPr>
          </a:p>
        </p:txBody>
      </p:sp>
      <p:sp>
        <p:nvSpPr>
          <p:cNvPr id="20483" name="Rectangle 3"/>
          <p:cNvSpPr>
            <a:spLocks noGrp="1" noChangeArrowheads="1"/>
          </p:cNvSpPr>
          <p:nvPr>
            <p:ph idx="1"/>
          </p:nvPr>
        </p:nvSpPr>
        <p:spPr>
          <a:xfrm>
            <a:off x="395288" y="1316037"/>
            <a:ext cx="8458200" cy="3168651"/>
          </a:xfrm>
        </p:spPr>
        <p:txBody>
          <a:bodyPr/>
          <a:lstStyle/>
          <a:p>
            <a:r>
              <a:rPr lang="zh-CN" altLang="en-US" sz="2400" dirty="0" smtClean="0"/>
              <a:t>借鉴德国版</a:t>
            </a:r>
            <a:r>
              <a:rPr lang="zh-CN" altLang="en-US" sz="2400" dirty="0" smtClean="0">
                <a:solidFill>
                  <a:srgbClr val="FF3300"/>
                </a:solidFill>
              </a:rPr>
              <a:t>工业</a:t>
            </a:r>
            <a:r>
              <a:rPr lang="en-US" altLang="zh-CN" sz="2400" dirty="0" smtClean="0">
                <a:solidFill>
                  <a:srgbClr val="FF3300"/>
                </a:solidFill>
              </a:rPr>
              <a:t>4.0</a:t>
            </a:r>
            <a:r>
              <a:rPr lang="zh-CN" altLang="en-US" sz="2400" dirty="0" smtClean="0"/>
              <a:t>计划，我国推出了“</a:t>
            </a:r>
            <a:r>
              <a:rPr lang="zh-CN" altLang="en-US" sz="2400" b="1" dirty="0" smtClean="0">
                <a:solidFill>
                  <a:srgbClr val="FF3300"/>
                </a:solidFill>
              </a:rPr>
              <a:t>中国制造</a:t>
            </a:r>
            <a:r>
              <a:rPr lang="en-US" altLang="zh-CN" sz="2400" dirty="0" smtClean="0">
                <a:solidFill>
                  <a:srgbClr val="FF3300"/>
                </a:solidFill>
              </a:rPr>
              <a:t>2025</a:t>
            </a:r>
            <a:r>
              <a:rPr lang="en-US" altLang="zh-CN" sz="2400" dirty="0" smtClean="0"/>
              <a:t>”</a:t>
            </a:r>
            <a:r>
              <a:rPr lang="zh-CN" altLang="en-US" sz="2400" dirty="0" smtClean="0"/>
              <a:t>。</a:t>
            </a:r>
          </a:p>
          <a:p>
            <a:r>
              <a:rPr lang="zh-CN" altLang="en-US" sz="2400" dirty="0" smtClean="0">
                <a:solidFill>
                  <a:srgbClr val="FF3300"/>
                </a:solidFill>
              </a:rPr>
              <a:t>“</a:t>
            </a:r>
            <a:r>
              <a:rPr lang="zh-CN" altLang="en-US" sz="2400" b="1" dirty="0" smtClean="0">
                <a:solidFill>
                  <a:srgbClr val="FF3300"/>
                </a:solidFill>
              </a:rPr>
              <a:t>中国制造</a:t>
            </a:r>
            <a:r>
              <a:rPr lang="en-US" altLang="zh-CN" sz="2400" dirty="0" smtClean="0">
                <a:solidFill>
                  <a:srgbClr val="FF3300"/>
                </a:solidFill>
              </a:rPr>
              <a:t>2025”</a:t>
            </a:r>
            <a:r>
              <a:rPr lang="zh-CN" altLang="en-US" sz="2400" dirty="0" smtClean="0"/>
              <a:t>的基本思路是，借助两个</a:t>
            </a:r>
            <a:r>
              <a:rPr lang="en-US" altLang="zh-CN" sz="2400" dirty="0" smtClean="0"/>
              <a:t>IT</a:t>
            </a:r>
            <a:r>
              <a:rPr lang="zh-CN" altLang="en-US" sz="2400" dirty="0" smtClean="0"/>
              <a:t>的结合（</a:t>
            </a:r>
            <a:r>
              <a:rPr lang="en-US" altLang="zh-CN" sz="2400" dirty="0" smtClean="0"/>
              <a:t>Industry Technology &amp; Information Technology</a:t>
            </a:r>
            <a:r>
              <a:rPr lang="zh-CN" altLang="en-US" sz="2400" dirty="0" smtClean="0"/>
              <a:t>，工业技术和信息技术），改变中国制造业现状，令中国到</a:t>
            </a:r>
            <a:r>
              <a:rPr lang="en-US" altLang="zh-CN" sz="2400" dirty="0" smtClean="0"/>
              <a:t>2025</a:t>
            </a:r>
            <a:r>
              <a:rPr lang="zh-CN" altLang="en-US" sz="2400" dirty="0" smtClean="0"/>
              <a:t>年跻身现代工业强国之列。</a:t>
            </a:r>
          </a:p>
          <a:p>
            <a:endParaRPr lang="en-US" altLang="zh-CN" sz="2400" dirty="0" smtClean="0"/>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5" y="3708400"/>
            <a:ext cx="4397375" cy="283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2" y="3212976"/>
            <a:ext cx="34956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07065" y="5637245"/>
            <a:ext cx="1008113" cy="36933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zh-CN" altLang="en-US" sz="1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物联网</a:t>
            </a:r>
          </a:p>
        </p:txBody>
      </p:sp>
      <p:sp>
        <p:nvSpPr>
          <p:cNvPr id="3" name="矩形 2"/>
          <p:cNvSpPr/>
          <p:nvPr/>
        </p:nvSpPr>
        <p:spPr>
          <a:xfrm>
            <a:off x="1835697" y="3933058"/>
            <a:ext cx="4304383" cy="584775"/>
          </a:xfrm>
          <a:prstGeom prst="rect">
            <a:avLst/>
          </a:prstGeom>
          <a:noFill/>
        </p:spPr>
        <p:txBody>
          <a:bodyPr wrap="none">
            <a:spAutoFit/>
          </a:bodyPr>
          <a:lstStyle/>
          <a:p>
            <a:pPr algn="ctr">
              <a:defRPr/>
            </a:pPr>
            <a:r>
              <a:rPr lang="zh-CN" alt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实现中华民族伟大复兴</a:t>
            </a:r>
          </a:p>
        </p:txBody>
      </p:sp>
      <p:sp>
        <p:nvSpPr>
          <p:cNvPr id="8"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21</a:t>
            </a:fld>
            <a:endParaRPr lang="en-US" sz="1400" b="1" dirty="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2306403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par>
                                <p:cTn id="8" presetID="1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fade">
                                      <p:cBhvr>
                                        <p:cTn id="10" dur="2000"/>
                                        <p:tgtEl>
                                          <p:spTgt spid="1434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outerShdw blurRad="38100" dist="38100" dir="2700000" algn="tl">
                    <a:srgbClr val="000000">
                      <a:alpha val="43137"/>
                    </a:srgbClr>
                  </a:outerShdw>
                </a:effectLst>
              </a:rPr>
              <a:t>物联网：支撑中国制造</a:t>
            </a:r>
            <a:r>
              <a:rPr lang="en-US" altLang="zh-CN" dirty="0" smtClean="0">
                <a:effectLst>
                  <a:outerShdw blurRad="38100" dist="38100" dir="2700000" algn="tl">
                    <a:srgbClr val="000000">
                      <a:alpha val="43137"/>
                    </a:srgbClr>
                  </a:outerShdw>
                </a:effectLst>
              </a:rPr>
              <a:t>2025</a:t>
            </a:r>
            <a:endParaRPr lang="zh-CN" altLang="en-US" dirty="0"/>
          </a:p>
        </p:txBody>
      </p:sp>
      <p:sp>
        <p:nvSpPr>
          <p:cNvPr id="4" name="内容占位符 3"/>
          <p:cNvSpPr>
            <a:spLocks noGrp="1"/>
          </p:cNvSpPr>
          <p:nvPr>
            <p:ph idx="1"/>
          </p:nvPr>
        </p:nvSpPr>
        <p:spPr/>
        <p:txBody>
          <a:bodyPr/>
          <a:lstStyle/>
          <a:p>
            <a:endParaRPr lang="zh-CN" alt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80" y="1342603"/>
            <a:ext cx="849630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771352"/>
      </p:ext>
    </p:extLst>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000000"/>
                </a:solidFill>
                <a:latin typeface="Microsoft Yahei"/>
                <a:ea typeface="Microsoft Yahei"/>
                <a:sym typeface="Microsoft Yahei"/>
              </a:rPr>
              <a:t>中国在如下</a:t>
            </a:r>
            <a:r>
              <a:rPr lang="zh-CN" altLang="en-US" sz="2600" b="1" dirty="0" smtClean="0">
                <a:solidFill>
                  <a:srgbClr val="FF0000"/>
                </a:solidFill>
                <a:latin typeface="Microsoft Yahei"/>
                <a:ea typeface="Microsoft Yahei"/>
                <a:sym typeface="Microsoft Yahei"/>
              </a:rPr>
              <a:t>哪个时代</a:t>
            </a:r>
            <a:r>
              <a:rPr lang="zh-CN" altLang="en-US" sz="2600" b="1" dirty="0" smtClean="0">
                <a:solidFill>
                  <a:srgbClr val="000000"/>
                </a:solidFill>
                <a:latin typeface="Microsoft Yahei"/>
                <a:ea typeface="Microsoft Yahei"/>
                <a:sym typeface="Microsoft Yahei"/>
              </a:rPr>
              <a:t>与国际发达国家同步，并实现弯道超车？</a:t>
            </a:r>
            <a:endParaRPr lang="zh-CN" altLang="en-US" sz="2600" b="1" dirty="0">
              <a:solidFill>
                <a:srgbClr val="000000"/>
              </a:solidFill>
              <a:latin typeface="Microsoft Yahei"/>
              <a:ea typeface="Microsoft Yahei"/>
              <a:sym typeface="Microsoft Yahei"/>
            </a:endParaRPr>
          </a:p>
        </p:txBody>
      </p:sp>
      <p:sp>
        <p:nvSpPr>
          <p:cNvPr id="6" name="TextBox 5"/>
          <p:cNvSpPr txBox="1"/>
          <p:nvPr>
            <p:custDataLst>
              <p:tags r:id="rId3"/>
            </p:custDataLst>
          </p:nvPr>
        </p:nvSpPr>
        <p:spPr>
          <a:xfrm>
            <a:off x="1828800" y="278606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工业</a:t>
            </a:r>
            <a:r>
              <a:rPr lang="en-US" altLang="zh-CN" sz="2600" dirty="0" smtClean="0">
                <a:solidFill>
                  <a:srgbClr val="000000"/>
                </a:solidFill>
                <a:latin typeface="Microsoft Yahei"/>
                <a:ea typeface="Microsoft Yahei"/>
                <a:sym typeface="Microsoft Yahei"/>
              </a:rPr>
              <a:t>1.0</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4"/>
            </p:custDataLst>
          </p:nvPr>
        </p:nvSpPr>
        <p:spPr>
          <a:xfrm>
            <a:off x="1828800" y="364331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工业</a:t>
            </a:r>
            <a:r>
              <a:rPr lang="en-US" altLang="zh-CN" sz="2600" dirty="0" smtClean="0">
                <a:solidFill>
                  <a:srgbClr val="000000"/>
                </a:solidFill>
                <a:latin typeface="Microsoft Yahei"/>
                <a:ea typeface="Microsoft Yahei"/>
                <a:sym typeface="Microsoft Yahei"/>
              </a:rPr>
              <a:t>2.0</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5"/>
            </p:custDataLst>
          </p:nvPr>
        </p:nvSpPr>
        <p:spPr>
          <a:xfrm>
            <a:off x="1828800" y="450056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工业</a:t>
            </a:r>
            <a:r>
              <a:rPr lang="en-US" altLang="zh-CN" sz="2600" dirty="0" smtClean="0">
                <a:solidFill>
                  <a:srgbClr val="000000"/>
                </a:solidFill>
                <a:latin typeface="Microsoft Yahei"/>
                <a:ea typeface="Microsoft Yahei"/>
                <a:sym typeface="Microsoft Yahei"/>
              </a:rPr>
              <a:t>3.0</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6"/>
            </p:custDataLst>
          </p:nvPr>
        </p:nvSpPr>
        <p:spPr>
          <a:xfrm>
            <a:off x="1828800" y="535781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工业</a:t>
            </a:r>
            <a:r>
              <a:rPr lang="en-US" altLang="zh-CN" sz="2600" dirty="0" smtClean="0">
                <a:solidFill>
                  <a:srgbClr val="000000"/>
                </a:solidFill>
                <a:latin typeface="Microsoft Yahei"/>
                <a:ea typeface="Microsoft Yahei"/>
                <a:sym typeface="Microsoft Yahei"/>
              </a:rPr>
              <a:t>4.0</a:t>
            </a:r>
            <a:endParaRPr lang="zh-CN" altLang="en-US" sz="2600" dirty="0">
              <a:solidFill>
                <a:srgbClr val="000000"/>
              </a:solidFill>
              <a:latin typeface="Microsoft Yahei"/>
              <a:ea typeface="Microsoft Yahei"/>
              <a:sym typeface="Microsoft Yahei"/>
            </a:endParaRPr>
          </a:p>
        </p:txBody>
      </p:sp>
      <p:sp>
        <p:nvSpPr>
          <p:cNvPr id="10" name="椭圆 9"/>
          <p:cNvSpPr>
            <a:spLocks noChangeAspect="1"/>
          </p:cNvSpPr>
          <p:nvPr>
            <p:custDataLst>
              <p:tags r:id="rId7"/>
            </p:custDataLst>
          </p:nvPr>
        </p:nvSpPr>
        <p:spPr bwMode="auto">
          <a:xfrm>
            <a:off x="1114425" y="2850357"/>
            <a:ext cx="514350" cy="514351"/>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椭圆 10"/>
          <p:cNvSpPr>
            <a:spLocks noChangeAspect="1"/>
          </p:cNvSpPr>
          <p:nvPr>
            <p:custDataLst>
              <p:tags r:id="rId8"/>
            </p:custDataLst>
          </p:nvPr>
        </p:nvSpPr>
        <p:spPr bwMode="auto">
          <a:xfrm>
            <a:off x="1114425" y="3707606"/>
            <a:ext cx="514350" cy="514351"/>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椭圆 11"/>
          <p:cNvSpPr>
            <a:spLocks noChangeAspect="1"/>
          </p:cNvSpPr>
          <p:nvPr>
            <p:custDataLst>
              <p:tags r:id="rId9"/>
            </p:custDataLst>
          </p:nvPr>
        </p:nvSpPr>
        <p:spPr bwMode="auto">
          <a:xfrm>
            <a:off x="1114425" y="4564857"/>
            <a:ext cx="514350" cy="514351"/>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3" name="椭圆 12"/>
          <p:cNvSpPr>
            <a:spLocks noChangeAspect="1"/>
          </p:cNvSpPr>
          <p:nvPr>
            <p:custDataLst>
              <p:tags r:id="rId10"/>
            </p:custDataLst>
          </p:nvPr>
        </p:nvSpPr>
        <p:spPr bwMode="auto">
          <a:xfrm>
            <a:off x="1114425" y="5422106"/>
            <a:ext cx="514350" cy="514351"/>
          </a:xfrm>
          <a:prstGeom prst="ellipse">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4" name="圆角矩形 13"/>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grpSp>
        <p:nvGrpSpPr>
          <p:cNvPr id="19" name="组合 18"/>
          <p:cNvGrpSpPr/>
          <p:nvPr>
            <p:custDataLst>
              <p:tags r:id="rId12"/>
            </p:custDataLst>
          </p:nvPr>
        </p:nvGrpSpPr>
        <p:grpSpPr>
          <a:xfrm>
            <a:off x="0" y="0"/>
            <a:ext cx="9144000" cy="635000"/>
            <a:chOff x="0" y="0"/>
            <a:chExt cx="9144000" cy="635000"/>
          </a:xfrm>
        </p:grpSpPr>
        <p:sp>
          <p:nvSpPr>
            <p:cNvPr id="1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18"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2</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3" name="图片 2"/>
          <p:cNvPicPr>
            <a:picLocks/>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733616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effectLst>
                  <a:outerShdw blurRad="38100" dist="38100" dir="2700000" algn="tl">
                    <a:srgbClr val="000000">
                      <a:alpha val="43137"/>
                    </a:srgbClr>
                  </a:outerShdw>
                </a:effectLst>
              </a:rPr>
              <a:t>促进云计算、大数据和</a:t>
            </a:r>
            <a:r>
              <a:rPr lang="zh-CN" altLang="en-US" dirty="0">
                <a:effectLst>
                  <a:outerShdw blurRad="38100" dist="38100" dir="2700000" algn="tl">
                    <a:srgbClr val="000000">
                      <a:alpha val="43137"/>
                    </a:srgbClr>
                  </a:outerShdw>
                </a:effectLst>
              </a:rPr>
              <a:t>人工智能</a:t>
            </a:r>
            <a:r>
              <a:rPr lang="zh-CN" altLang="en-US" dirty="0" smtClean="0">
                <a:effectLst>
                  <a:outerShdw blurRad="38100" dist="38100" dir="2700000" algn="tl">
                    <a:srgbClr val="000000">
                      <a:alpha val="43137"/>
                    </a:srgbClr>
                  </a:outerShdw>
                </a:effectLst>
              </a:rPr>
              <a:t>快速发展</a:t>
            </a:r>
            <a:endParaRPr lang="zh-CN" altLang="en-US" dirty="0">
              <a:effectLst>
                <a:outerShdw blurRad="38100" dist="38100" dir="2700000" algn="tl">
                  <a:srgbClr val="000000">
                    <a:alpha val="43137"/>
                  </a:srgbClr>
                </a:outerShdw>
              </a:effectLst>
            </a:endParaRPr>
          </a:p>
        </p:txBody>
      </p:sp>
      <p:sp>
        <p:nvSpPr>
          <p:cNvPr id="21507" name="内容占位符 2"/>
          <p:cNvSpPr>
            <a:spLocks noGrp="1"/>
          </p:cNvSpPr>
          <p:nvPr>
            <p:ph idx="1"/>
          </p:nvPr>
        </p:nvSpPr>
        <p:spPr/>
        <p:txBody>
          <a:bodyPr/>
          <a:lstStyle/>
          <a:p>
            <a:r>
              <a:rPr lang="zh-CN" altLang="en-US" smtClean="0"/>
              <a:t>物联网产生海量数据</a:t>
            </a:r>
            <a:endParaRPr lang="en-US" altLang="zh-CN" smtClean="0"/>
          </a:p>
          <a:p>
            <a:r>
              <a:rPr lang="zh-CN" altLang="en-US" smtClean="0"/>
              <a:t>海量数据需要高效存储</a:t>
            </a:r>
            <a:r>
              <a:rPr lang="zh-CN" altLang="en-US" smtClean="0">
                <a:solidFill>
                  <a:srgbClr val="FF0000"/>
                </a:solidFill>
              </a:rPr>
              <a:t>（云计算）</a:t>
            </a:r>
            <a:endParaRPr lang="en-US" altLang="zh-CN" smtClean="0">
              <a:solidFill>
                <a:srgbClr val="FF0000"/>
              </a:solidFill>
            </a:endParaRPr>
          </a:p>
          <a:p>
            <a:r>
              <a:rPr lang="zh-CN" altLang="en-US" smtClean="0"/>
              <a:t>数据具有</a:t>
            </a:r>
            <a:r>
              <a:rPr lang="en-US" altLang="zh-CN" smtClean="0"/>
              <a:t>4V</a:t>
            </a:r>
            <a:r>
              <a:rPr lang="zh-CN" altLang="en-US" smtClean="0"/>
              <a:t>或</a:t>
            </a:r>
            <a:r>
              <a:rPr lang="en-US" altLang="zh-CN" smtClean="0"/>
              <a:t>5V</a:t>
            </a:r>
            <a:r>
              <a:rPr lang="zh-CN" altLang="en-US" smtClean="0"/>
              <a:t>特征，需要深度分析</a:t>
            </a:r>
            <a:r>
              <a:rPr lang="zh-CN" altLang="en-US" smtClean="0">
                <a:solidFill>
                  <a:srgbClr val="FF0000"/>
                </a:solidFill>
              </a:rPr>
              <a:t>（大数据）</a:t>
            </a:r>
            <a:endParaRPr lang="en-US" altLang="zh-CN" smtClean="0">
              <a:solidFill>
                <a:srgbClr val="FF0000"/>
              </a:solidFill>
            </a:endParaRPr>
          </a:p>
          <a:p>
            <a:r>
              <a:rPr lang="zh-CN" altLang="en-US" smtClean="0"/>
              <a:t>通过数据分析，实现人机物高效融合（</a:t>
            </a:r>
            <a:r>
              <a:rPr lang="zh-CN" altLang="en-US" smtClean="0">
                <a:solidFill>
                  <a:srgbClr val="FF0000"/>
                </a:solidFill>
              </a:rPr>
              <a:t>智能控制）</a:t>
            </a:r>
            <a:endParaRPr lang="en-US" altLang="zh-CN" smtClean="0">
              <a:solidFill>
                <a:srgbClr val="FF0000"/>
              </a:solidFill>
            </a:endParaRPr>
          </a:p>
          <a:p>
            <a:r>
              <a:rPr lang="zh-CN" altLang="en-US" smtClean="0"/>
              <a:t>物联网</a:t>
            </a:r>
            <a:r>
              <a:rPr lang="en-US" altLang="zh-CN" smtClean="0">
                <a:sym typeface="Wingdings" pitchFamily="2" charset="2"/>
              </a:rPr>
              <a:t></a:t>
            </a:r>
            <a:r>
              <a:rPr lang="zh-CN" altLang="en-US" smtClean="0">
                <a:sym typeface="Wingdings" pitchFamily="2" charset="2"/>
              </a:rPr>
              <a:t>云计算</a:t>
            </a:r>
            <a:r>
              <a:rPr lang="en-US" altLang="zh-CN" smtClean="0">
                <a:sym typeface="Wingdings" pitchFamily="2" charset="2"/>
              </a:rPr>
              <a:t></a:t>
            </a:r>
            <a:r>
              <a:rPr lang="zh-CN" altLang="en-US" smtClean="0">
                <a:sym typeface="Wingdings" pitchFamily="2" charset="2"/>
              </a:rPr>
              <a:t>大数据</a:t>
            </a:r>
            <a:r>
              <a:rPr lang="en-US" altLang="zh-CN" smtClean="0">
                <a:sym typeface="Wingdings" pitchFamily="2" charset="2"/>
              </a:rPr>
              <a:t></a:t>
            </a:r>
            <a:r>
              <a:rPr lang="zh-CN" altLang="en-US" smtClean="0">
                <a:sym typeface="Wingdings" pitchFamily="2" charset="2"/>
              </a:rPr>
              <a:t>人工智能，</a:t>
            </a:r>
            <a:r>
              <a:rPr lang="zh-CN" altLang="en-US" smtClean="0">
                <a:solidFill>
                  <a:srgbClr val="FF0000"/>
                </a:solidFill>
                <a:sym typeface="Wingdings" pitchFamily="2" charset="2"/>
              </a:rPr>
              <a:t>一脉相承。</a:t>
            </a:r>
            <a:endParaRPr lang="zh-CN" altLang="en-US" smtClean="0">
              <a:solidFill>
                <a:srgbClr val="FF0000"/>
              </a:solidFill>
            </a:endParaRPr>
          </a:p>
          <a:p>
            <a:endParaRPr lang="zh-CN" altLang="en-US" smtClean="0"/>
          </a:p>
          <a:p>
            <a:endParaRPr lang="zh-CN" altLang="en-US" smtClean="0"/>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5A9D4FAB-FEB4-4A46-A52C-3969787D4B81}" type="slidenum">
              <a:rPr lang="en-US" sz="1400" b="1">
                <a:solidFill>
                  <a:srgbClr val="FF3300"/>
                </a:solidFill>
                <a:effectLst>
                  <a:outerShdw blurRad="38100" dist="38100" dir="2700000" algn="tl">
                    <a:srgbClr val="C0C0C0"/>
                  </a:outerShdw>
                </a:effectLst>
              </a:rPr>
              <a:pPr algn="r">
                <a:defRPr/>
              </a:pPr>
              <a:t>25</a:t>
            </a:fld>
            <a:endParaRPr lang="en-US" sz="1400" b="1">
              <a:solidFill>
                <a:srgbClr val="FF3300"/>
              </a:solidFill>
              <a:effectLst>
                <a:outerShdw blurRad="38100" dist="38100" dir="2700000" algn="tl">
                  <a:srgbClr val="C0C0C0"/>
                </a:outerShdw>
              </a:effectLst>
            </a:endParaRPr>
          </a:p>
        </p:txBody>
      </p:sp>
      <p:sp>
        <p:nvSpPr>
          <p:cNvPr id="17411" name="Rectangle 2"/>
          <p:cNvSpPr>
            <a:spLocks noGrp="1" noChangeArrowheads="1"/>
          </p:cNvSpPr>
          <p:nvPr>
            <p:ph type="title" idx="4294967295"/>
          </p:nvPr>
        </p:nvSpPr>
        <p:spPr>
          <a:xfrm>
            <a:off x="468313" y="333375"/>
            <a:ext cx="8382000" cy="892175"/>
          </a:xfrm>
        </p:spPr>
        <p:txBody>
          <a:bodyPr/>
          <a:lstStyle/>
          <a:p>
            <a:pPr>
              <a:defRPr/>
            </a:pPr>
            <a:r>
              <a:rPr lang="en-US" altLang="zh-CN" dirty="0" smtClean="0">
                <a:effectLst>
                  <a:outerShdw blurRad="38100" dist="38100" dir="2700000" algn="tl">
                    <a:srgbClr val="000000">
                      <a:alpha val="43137"/>
                    </a:srgbClr>
                  </a:outerShdw>
                </a:effectLst>
              </a:rPr>
              <a:t>1.2 </a:t>
            </a:r>
            <a:r>
              <a:rPr lang="zh-CN" altLang="en-US" dirty="0" smtClean="0">
                <a:effectLst>
                  <a:outerShdw blurRad="38100" dist="38100" dir="2700000" algn="tl">
                    <a:srgbClr val="000000">
                      <a:alpha val="43137"/>
                    </a:srgbClr>
                  </a:outerShdw>
                </a:effectLst>
              </a:rPr>
              <a:t>物联网的概念</a:t>
            </a:r>
          </a:p>
        </p:txBody>
      </p:sp>
      <p:sp>
        <p:nvSpPr>
          <p:cNvPr id="35844" name="Rectangle 3"/>
          <p:cNvSpPr>
            <a:spLocks noGrp="1" noChangeArrowheads="1"/>
          </p:cNvSpPr>
          <p:nvPr>
            <p:ph type="body" idx="4294967295"/>
          </p:nvPr>
        </p:nvSpPr>
        <p:spPr/>
        <p:txBody>
          <a:bodyPr/>
          <a:lstStyle/>
          <a:p>
            <a:pPr>
              <a:lnSpc>
                <a:spcPct val="100000"/>
              </a:lnSpc>
              <a:defRPr/>
            </a:pPr>
            <a:r>
              <a:rPr lang="zh-CN" altLang="en-US" sz="2400" dirty="0"/>
              <a:t>尽管</a:t>
            </a:r>
            <a:r>
              <a:rPr lang="zh-CN" altLang="en-US" sz="2400" dirty="0" smtClean="0"/>
              <a:t>物联网经过多年发展，但物联网的确切定义尚未统一。物联网一般的英文名称为“</a:t>
            </a:r>
            <a:r>
              <a:rPr lang="en-US" altLang="zh-CN" sz="2400" dirty="0" smtClean="0"/>
              <a:t>Internet of Things</a:t>
            </a:r>
            <a:r>
              <a:rPr lang="zh-CN" altLang="en-US" sz="2400" dirty="0" smtClean="0"/>
              <a:t>（</a:t>
            </a:r>
            <a:r>
              <a:rPr lang="en-US" altLang="zh-CN" sz="2400" dirty="0" err="1" smtClean="0"/>
              <a:t>IoT</a:t>
            </a:r>
            <a:r>
              <a:rPr lang="zh-CN" altLang="en-US" sz="2400" dirty="0" smtClean="0"/>
              <a:t>）</a:t>
            </a:r>
            <a:r>
              <a:rPr lang="en-US" altLang="zh-CN" sz="2400" dirty="0" smtClean="0"/>
              <a:t>”</a:t>
            </a:r>
            <a:r>
              <a:rPr lang="zh-CN" altLang="en-US" sz="2400" dirty="0" smtClean="0"/>
              <a:t>。随著人机物融合的深入，物联网也称为“</a:t>
            </a:r>
            <a:r>
              <a:rPr lang="en-US" altLang="zh-CN" sz="2400" dirty="0" smtClean="0"/>
              <a:t>Internet of </a:t>
            </a:r>
            <a:r>
              <a:rPr lang="en-US" altLang="zh-CN" sz="2400" dirty="0" err="1" smtClean="0"/>
              <a:t>Everythings</a:t>
            </a:r>
            <a:r>
              <a:rPr lang="zh-CN" altLang="en-US" sz="2400" dirty="0" smtClean="0"/>
              <a:t>（</a:t>
            </a:r>
            <a:r>
              <a:rPr lang="en-US" altLang="zh-CN" sz="2400" dirty="0" smtClean="0"/>
              <a:t>IoE</a:t>
            </a:r>
            <a:r>
              <a:rPr lang="zh-CN" altLang="en-US" sz="2400" dirty="0" smtClean="0"/>
              <a:t>）”。</a:t>
            </a:r>
          </a:p>
          <a:p>
            <a:pPr>
              <a:lnSpc>
                <a:spcPct val="100000"/>
              </a:lnSpc>
              <a:defRPr/>
            </a:pPr>
            <a:r>
              <a:rPr lang="zh-CN" altLang="en-US" sz="2400" dirty="0" smtClean="0"/>
              <a:t>顾名思义，物联网就是一个将所有物体连接起来所组成的物</a:t>
            </a:r>
            <a:r>
              <a:rPr lang="en-US" altLang="zh-CN" sz="2400" dirty="0" smtClean="0"/>
              <a:t>-</a:t>
            </a:r>
            <a:r>
              <a:rPr lang="zh-CN" altLang="en-US" sz="2400" dirty="0" smtClean="0"/>
              <a:t>物相连的互联网络。</a:t>
            </a:r>
          </a:p>
          <a:p>
            <a:pPr>
              <a:lnSpc>
                <a:spcPct val="100000"/>
              </a:lnSpc>
              <a:defRPr/>
            </a:pPr>
            <a:r>
              <a:rPr lang="zh-CN" altLang="en-US" sz="2400" dirty="0" smtClean="0"/>
              <a:t>物联网，作为新技术，定义千差万别。</a:t>
            </a:r>
            <a:endParaRPr lang="en-US" altLang="zh-CN" sz="2400" dirty="0" smtClean="0"/>
          </a:p>
          <a:p>
            <a:pPr>
              <a:lnSpc>
                <a:spcPct val="100000"/>
              </a:lnSpc>
              <a:defRPr/>
            </a:pPr>
            <a:r>
              <a:rPr lang="zh-CN" altLang="en-US" sz="2400" dirty="0" smtClean="0"/>
              <a:t>一个普遍被大家接受的定义为：</a:t>
            </a:r>
            <a:r>
              <a:rPr lang="zh-CN" altLang="en-US" sz="2400" b="1" dirty="0" smtClean="0">
                <a:solidFill>
                  <a:srgbClr val="CC3300"/>
                </a:solidFill>
              </a:rPr>
              <a:t>物联网是通过使用射频识别（</a:t>
            </a:r>
            <a:r>
              <a:rPr lang="en-US" altLang="zh-CN" sz="2400" b="1" dirty="0" smtClean="0">
                <a:solidFill>
                  <a:srgbClr val="CC3300"/>
                </a:solidFill>
              </a:rPr>
              <a:t>RFID</a:t>
            </a:r>
            <a:r>
              <a:rPr lang="zh-CN" altLang="en-US" sz="2400" b="1" dirty="0" smtClean="0">
                <a:solidFill>
                  <a:srgbClr val="CC3300"/>
                </a:solidFill>
              </a:rPr>
              <a:t>）、传感器、红外感应器、全球定位系统、激光扫描器等信息采集设备</a:t>
            </a:r>
            <a:r>
              <a:rPr lang="zh-CN" altLang="en-US" sz="2400" dirty="0" smtClean="0">
                <a:solidFill>
                  <a:srgbClr val="CC3300"/>
                </a:solidFill>
              </a:rPr>
              <a:t>，</a:t>
            </a:r>
            <a:r>
              <a:rPr lang="zh-CN" altLang="en-US" sz="2400" b="1" u="sng" dirty="0" smtClean="0">
                <a:solidFill>
                  <a:schemeClr val="accent6"/>
                </a:solidFill>
              </a:rPr>
              <a:t>按约定的协议，把任何物品与互联网连接起来，进行信息交换和通讯</a:t>
            </a:r>
            <a:r>
              <a:rPr lang="zh-CN" altLang="en-US" sz="2400" dirty="0" smtClean="0"/>
              <a:t>，以实现</a:t>
            </a:r>
            <a:r>
              <a:rPr lang="zh-CN" altLang="en-US" sz="2400" b="1" dirty="0" smtClean="0">
                <a:solidFill>
                  <a:srgbClr val="008000"/>
                </a:solidFill>
              </a:rPr>
              <a:t>智能化识别、定位、跟踪、监控和管理</a:t>
            </a:r>
            <a:r>
              <a:rPr lang="zh-CN" altLang="en-US" sz="2400" dirty="0" smtClean="0"/>
              <a:t>的一种网络。</a:t>
            </a:r>
            <a:endParaRPr lang="en-US" altLang="zh-CN" sz="2400" dirty="0" smtClean="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538E426C-9EC0-4545-9DAC-6D7365F81529}" type="slidenum">
              <a:rPr lang="en-US" sz="1400" b="1">
                <a:solidFill>
                  <a:srgbClr val="FF3300"/>
                </a:solidFill>
                <a:effectLst>
                  <a:outerShdw blurRad="38100" dist="38100" dir="2700000" algn="tl">
                    <a:srgbClr val="C0C0C0"/>
                  </a:outerShdw>
                </a:effectLst>
              </a:rPr>
              <a:pPr algn="r">
                <a:defRPr/>
              </a:pPr>
              <a:t>26</a:t>
            </a:fld>
            <a:endParaRPr lang="en-US" sz="1400" b="1">
              <a:solidFill>
                <a:srgbClr val="FF3300"/>
              </a:solidFill>
              <a:effectLst>
                <a:outerShdw blurRad="38100" dist="38100" dir="2700000" algn="tl">
                  <a:srgbClr val="C0C0C0"/>
                </a:outerShdw>
              </a:effectLst>
            </a:endParaRPr>
          </a:p>
        </p:txBody>
      </p:sp>
      <p:sp>
        <p:nvSpPr>
          <p:cNvPr id="23555" name="Rectangle 2"/>
          <p:cNvSpPr>
            <a:spLocks noGrp="1" noChangeArrowheads="1"/>
          </p:cNvSpPr>
          <p:nvPr>
            <p:ph type="title" idx="4294967295"/>
          </p:nvPr>
        </p:nvSpPr>
        <p:spPr/>
        <p:txBody>
          <a:bodyPr/>
          <a:lstStyle/>
          <a:p>
            <a:r>
              <a:rPr lang="zh-CN" altLang="en-US" smtClean="0"/>
              <a:t>物联网的概念</a:t>
            </a:r>
          </a:p>
        </p:txBody>
      </p:sp>
      <p:sp>
        <p:nvSpPr>
          <p:cNvPr id="4100" name="Rectangle 3"/>
          <p:cNvSpPr>
            <a:spLocks noGrp="1" noChangeArrowheads="1"/>
          </p:cNvSpPr>
          <p:nvPr>
            <p:ph type="body" idx="4294967295"/>
          </p:nvPr>
        </p:nvSpPr>
        <p:spPr/>
        <p:txBody>
          <a:bodyPr/>
          <a:lstStyle/>
          <a:p>
            <a:pPr>
              <a:lnSpc>
                <a:spcPct val="100000"/>
              </a:lnSpc>
              <a:defRPr/>
            </a:pPr>
            <a:r>
              <a:rPr lang="zh-CN" altLang="en-US" sz="2400" dirty="0" smtClean="0"/>
              <a:t>一个普遍被大家接受的定义为：物联网是</a:t>
            </a:r>
            <a:r>
              <a:rPr lang="zh-CN" altLang="en-US" sz="2400" dirty="0" smtClean="0">
                <a:solidFill>
                  <a:srgbClr val="CC3300"/>
                </a:solidFill>
              </a:rPr>
              <a:t>通过使用射频识别（</a:t>
            </a:r>
            <a:r>
              <a:rPr lang="en-US" altLang="zh-CN" sz="2400" dirty="0" smtClean="0">
                <a:solidFill>
                  <a:srgbClr val="CC3300"/>
                </a:solidFill>
              </a:rPr>
              <a:t>RFID</a:t>
            </a:r>
            <a:r>
              <a:rPr lang="zh-CN" altLang="en-US" sz="2400" dirty="0" smtClean="0">
                <a:solidFill>
                  <a:srgbClr val="CC3300"/>
                </a:solidFill>
              </a:rPr>
              <a:t>）、传感器、红外感应器、全球定位系统、激光扫描器等信息采集设备，</a:t>
            </a:r>
            <a:r>
              <a:rPr lang="zh-CN" altLang="en-US" sz="2400" b="1" dirty="0" smtClean="0">
                <a:solidFill>
                  <a:schemeClr val="accent6"/>
                </a:solidFill>
              </a:rPr>
              <a:t>按约定的协议，把任何物品与互联网连接起来，进行信息交换和通讯</a:t>
            </a:r>
            <a:r>
              <a:rPr lang="zh-CN" altLang="en-US" sz="2400" dirty="0" smtClean="0"/>
              <a:t>，以实现</a:t>
            </a:r>
            <a:r>
              <a:rPr lang="zh-CN" altLang="en-US" sz="2400" b="1" dirty="0" smtClean="0">
                <a:solidFill>
                  <a:srgbClr val="008000"/>
                </a:solidFill>
              </a:rPr>
              <a:t>智能化识别、定位、跟踪、监控和管理</a:t>
            </a:r>
            <a:r>
              <a:rPr lang="zh-CN" altLang="en-US" sz="2400" dirty="0" smtClean="0"/>
              <a:t>的一种网络。</a:t>
            </a:r>
            <a:endParaRPr lang="en-US" altLang="zh-CN" sz="2400" dirty="0" smtClean="0"/>
          </a:p>
          <a:p>
            <a:pPr>
              <a:lnSpc>
                <a:spcPct val="100000"/>
              </a:lnSpc>
              <a:defRPr/>
            </a:pPr>
            <a:endParaRPr lang="en-US" altLang="zh-CN" sz="2400" dirty="0" smtClean="0"/>
          </a:p>
          <a:p>
            <a:pPr>
              <a:lnSpc>
                <a:spcPct val="100000"/>
              </a:lnSpc>
              <a:defRPr/>
            </a:pPr>
            <a:r>
              <a:rPr lang="zh-CN" altLang="en-US" sz="2400" dirty="0" smtClean="0"/>
              <a:t>物联网的定义，将“检测与控制”、“传输与通信”、“计算机有机融合在一起”，是典型的</a:t>
            </a:r>
            <a:r>
              <a:rPr lang="en-US" altLang="zh-CN" sz="2400" dirty="0" err="1" smtClean="0"/>
              <a:t>3C</a:t>
            </a:r>
            <a:r>
              <a:rPr lang="zh-CN" altLang="en-US" sz="2400" dirty="0" smtClean="0"/>
              <a:t>融合新技术。</a:t>
            </a:r>
            <a:endParaRPr lang="en-US" altLang="zh-CN" sz="2400" dirty="0" smtClean="0"/>
          </a:p>
          <a:p>
            <a:pPr>
              <a:lnSpc>
                <a:spcPct val="100000"/>
              </a:lnSpc>
              <a:defRPr/>
            </a:pPr>
            <a:endParaRPr lang="en-US" altLang="zh-CN" sz="2400" b="1" dirty="0" smtClean="0">
              <a:solidFill>
                <a:srgbClr val="FF0000"/>
              </a:solidFill>
              <a:latin typeface="华文行楷" pitchFamily="2" charset="-122"/>
              <a:ea typeface="华文行楷" pitchFamily="2" charset="-122"/>
            </a:endParaRPr>
          </a:p>
          <a:p>
            <a:pPr>
              <a:lnSpc>
                <a:spcPct val="100000"/>
              </a:lnSpc>
              <a:defRPr/>
            </a:pPr>
            <a:r>
              <a:rPr lang="zh-CN" altLang="en-US" sz="2400" b="1" dirty="0" smtClean="0">
                <a:solidFill>
                  <a:srgbClr val="FF0000"/>
                </a:solidFill>
                <a:latin typeface="华文行楷" pitchFamily="2" charset="-122"/>
                <a:ea typeface="华文行楷" pitchFamily="2" charset="-122"/>
              </a:rPr>
              <a:t>物联网</a:t>
            </a:r>
            <a:r>
              <a:rPr lang="en-US" altLang="zh-CN" sz="2400" b="1" dirty="0" smtClean="0">
                <a:latin typeface="华文行楷" pitchFamily="2" charset="-122"/>
                <a:ea typeface="华文行楷" pitchFamily="2" charset="-122"/>
              </a:rPr>
              <a:t>= </a:t>
            </a:r>
            <a:r>
              <a:rPr lang="zh-CN" altLang="en-US" sz="2400" b="1" dirty="0" smtClean="0">
                <a:latin typeface="华文行楷" pitchFamily="2" charset="-122"/>
                <a:ea typeface="华文行楷" pitchFamily="2" charset="-122"/>
              </a:rPr>
              <a:t>物理世界与信息网络的无缝连接。</a:t>
            </a:r>
            <a:endParaRPr lang="zh-CN" altLang="en-US" sz="2000" dirty="0" smtClean="0">
              <a:solidFill>
                <a:srgbClr val="003366"/>
              </a:solidFill>
              <a:latin typeface="华文行楷" pitchFamily="2" charset="-122"/>
              <a:ea typeface="华文行楷" pitchFamily="2" charset="-122"/>
            </a:endParaRPr>
          </a:p>
          <a:p>
            <a:pPr>
              <a:lnSpc>
                <a:spcPct val="100000"/>
              </a:lnSpc>
              <a:defRPr/>
            </a:pPr>
            <a:endParaRPr lang="en-US" altLang="zh-CN" sz="2000" dirty="0" smtClean="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en-US" altLang="zh-CN" smtClean="0"/>
              <a:t>1.3 </a:t>
            </a:r>
            <a:r>
              <a:rPr lang="zh-CN" altLang="en-US" smtClean="0"/>
              <a:t>物联网的技术特征</a:t>
            </a:r>
          </a:p>
        </p:txBody>
      </p:sp>
      <p:sp>
        <p:nvSpPr>
          <p:cNvPr id="24579" name="内容占位符 2"/>
          <p:cNvSpPr>
            <a:spLocks noGrp="1"/>
          </p:cNvSpPr>
          <p:nvPr>
            <p:ph idx="1"/>
          </p:nvPr>
        </p:nvSpPr>
        <p:spPr/>
        <p:txBody>
          <a:bodyPr/>
          <a:lstStyle/>
          <a:p>
            <a:endParaRPr lang="zh-CN" altLang="en-US" smtClean="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064896" cy="51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70CF38-6E7C-46E2-9CBC-9A05EB1506C7}" type="slidenum">
              <a:rPr lang="en-US" sz="1400" b="1">
                <a:solidFill>
                  <a:srgbClr val="FF3300"/>
                </a:solidFill>
                <a:effectLst>
                  <a:outerShdw blurRad="38100" dist="38100" dir="2700000" algn="tl">
                    <a:srgbClr val="C0C0C0"/>
                  </a:outerShdw>
                </a:effectLst>
              </a:rPr>
              <a:pPr algn="r">
                <a:defRPr/>
              </a:pPr>
              <a:t>28</a:t>
            </a:fld>
            <a:endParaRPr lang="en-US" sz="1400" b="1">
              <a:solidFill>
                <a:srgbClr val="FF3300"/>
              </a:solidFill>
              <a:effectLst>
                <a:outerShdw blurRad="38100" dist="38100" dir="2700000" algn="tl">
                  <a:srgbClr val="C0C0C0"/>
                </a:outerShdw>
              </a:effectLst>
            </a:endParaRPr>
          </a:p>
        </p:txBody>
      </p:sp>
      <p:sp>
        <p:nvSpPr>
          <p:cNvPr id="25603" name="Rectangle 2"/>
          <p:cNvSpPr>
            <a:spLocks noGrp="1" noChangeArrowheads="1"/>
          </p:cNvSpPr>
          <p:nvPr>
            <p:ph type="title" idx="4294967295"/>
          </p:nvPr>
        </p:nvSpPr>
        <p:spPr/>
        <p:txBody>
          <a:bodyPr/>
          <a:lstStyle/>
          <a:p>
            <a:r>
              <a:rPr lang="en-US" altLang="zh-CN" smtClean="0"/>
              <a:t>1.3 </a:t>
            </a:r>
            <a:r>
              <a:rPr lang="zh-CN" altLang="en-US" smtClean="0"/>
              <a:t>物联网的技术特征</a:t>
            </a:r>
            <a:endParaRPr lang="zh-CN" altLang="zh-CN" smtClean="0"/>
          </a:p>
        </p:txBody>
      </p:sp>
      <p:sp>
        <p:nvSpPr>
          <p:cNvPr id="23556" name="Rectangle 3"/>
          <p:cNvSpPr>
            <a:spLocks noGrp="1" noChangeArrowheads="1"/>
          </p:cNvSpPr>
          <p:nvPr>
            <p:ph type="body" idx="4294967295"/>
          </p:nvPr>
        </p:nvSpPr>
        <p:spPr>
          <a:noFill/>
        </p:spPr>
        <p:txBody>
          <a:bodyPr/>
          <a:lstStyle/>
          <a:p>
            <a:r>
              <a:rPr lang="en-US" altLang="zh-CN" smtClean="0">
                <a:solidFill>
                  <a:srgbClr val="FF0000"/>
                </a:solidFill>
              </a:rPr>
              <a:t>1</a:t>
            </a:r>
            <a:r>
              <a:rPr lang="zh-CN" altLang="en-US" smtClean="0">
                <a:solidFill>
                  <a:srgbClr val="FF0000"/>
                </a:solidFill>
              </a:rPr>
              <a:t>．全面感知</a:t>
            </a:r>
          </a:p>
          <a:p>
            <a:r>
              <a:rPr lang="zh-CN" altLang="en-US" smtClean="0"/>
              <a:t>“感知”是物联网的核心。</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095" y="2973890"/>
            <a:ext cx="6624736" cy="365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5A53C5F-A166-4222-8292-0DE85E834E22}" type="slidenum">
              <a:rPr lang="en-US" sz="1400" b="1">
                <a:solidFill>
                  <a:srgbClr val="FF3300"/>
                </a:solidFill>
                <a:effectLst>
                  <a:outerShdw blurRad="38100" dist="38100" dir="2700000" algn="tl">
                    <a:srgbClr val="C0C0C0"/>
                  </a:outerShdw>
                </a:effectLst>
              </a:rPr>
              <a:pPr algn="r">
                <a:defRPr/>
              </a:pPr>
              <a:t>29</a:t>
            </a:fld>
            <a:endParaRPr lang="en-US" sz="1400" b="1">
              <a:solidFill>
                <a:srgbClr val="FF3300"/>
              </a:solidFill>
              <a:effectLst>
                <a:outerShdw blurRad="38100" dist="38100" dir="2700000" algn="tl">
                  <a:srgbClr val="C0C0C0"/>
                </a:outerShdw>
              </a:effectLst>
            </a:endParaRPr>
          </a:p>
        </p:txBody>
      </p:sp>
      <p:sp>
        <p:nvSpPr>
          <p:cNvPr id="27651" name="Rectangle 2"/>
          <p:cNvSpPr>
            <a:spLocks noGrp="1" noChangeArrowheads="1"/>
          </p:cNvSpPr>
          <p:nvPr>
            <p:ph type="title" idx="4294967295"/>
          </p:nvPr>
        </p:nvSpPr>
        <p:spPr>
          <a:xfrm>
            <a:off x="468313" y="333375"/>
            <a:ext cx="8382000" cy="892175"/>
          </a:xfrm>
        </p:spPr>
        <p:txBody>
          <a:bodyPr/>
          <a:lstStyle/>
          <a:p>
            <a:r>
              <a:rPr lang="en-US" altLang="zh-CN" smtClean="0">
                <a:solidFill>
                  <a:srgbClr val="FF0000"/>
                </a:solidFill>
              </a:rPr>
              <a:t>1</a:t>
            </a:r>
            <a:r>
              <a:rPr lang="zh-CN" altLang="en-US" smtClean="0">
                <a:solidFill>
                  <a:srgbClr val="FF0000"/>
                </a:solidFill>
              </a:rPr>
              <a:t>．全面感知</a:t>
            </a:r>
          </a:p>
        </p:txBody>
      </p:sp>
      <p:sp>
        <p:nvSpPr>
          <p:cNvPr id="58372" name="Rectangle 3"/>
          <p:cNvSpPr>
            <a:spLocks noGrp="1" noChangeArrowheads="1"/>
          </p:cNvSpPr>
          <p:nvPr>
            <p:ph type="body" idx="4294967295"/>
          </p:nvPr>
        </p:nvSpPr>
        <p:spPr>
          <a:xfrm>
            <a:off x="381000" y="1412875"/>
            <a:ext cx="3614738" cy="4987925"/>
          </a:xfrm>
          <a:noFill/>
        </p:spPr>
        <p:txBody>
          <a:bodyPr/>
          <a:lstStyle/>
          <a:p>
            <a:r>
              <a:rPr lang="zh-CN" altLang="en-US" smtClean="0"/>
              <a:t>感知是指对客观事物的信息直接获取并进行认知和理解的过程。 </a:t>
            </a:r>
          </a:p>
          <a:p>
            <a:r>
              <a:rPr lang="zh-CN" altLang="en-US" smtClean="0"/>
              <a:t>人们对于信息获取的需求促使其不断研发新的技术来获取感知信息，如</a:t>
            </a:r>
            <a:r>
              <a:rPr lang="zh-CN" altLang="en-US" smtClean="0">
                <a:solidFill>
                  <a:schemeClr val="accent2"/>
                </a:solidFill>
              </a:rPr>
              <a:t>传感器、</a:t>
            </a:r>
            <a:r>
              <a:rPr lang="en-US" altLang="zh-CN" smtClean="0">
                <a:solidFill>
                  <a:schemeClr val="accent2"/>
                </a:solidFill>
              </a:rPr>
              <a:t>RFID</a:t>
            </a:r>
            <a:r>
              <a:rPr lang="zh-CN" altLang="en-US" smtClean="0">
                <a:solidFill>
                  <a:schemeClr val="accent2"/>
                </a:solidFill>
              </a:rPr>
              <a:t>、定位技术</a:t>
            </a:r>
            <a:r>
              <a:rPr lang="zh-CN" altLang="en-US" smtClean="0"/>
              <a:t>等。 </a:t>
            </a:r>
          </a:p>
        </p:txBody>
      </p:sp>
      <p:pic>
        <p:nvPicPr>
          <p:cNvPr id="27653"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0" y="1916113"/>
            <a:ext cx="52705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EC0BACAE-AB8D-4747-8CBE-A9E800EA9E58}" type="slidenum">
              <a:rPr lang="en-US" sz="1400" b="1">
                <a:solidFill>
                  <a:srgbClr val="FF3300"/>
                </a:solidFill>
                <a:effectLst>
                  <a:outerShdw blurRad="38100" dist="38100" dir="2700000" algn="tl">
                    <a:srgbClr val="C0C0C0"/>
                  </a:outerShdw>
                </a:effectLst>
              </a:rPr>
              <a:pPr algn="r">
                <a:defRPr/>
              </a:pPr>
              <a:t>3</a:t>
            </a:fld>
            <a:endParaRPr lang="en-US" sz="1400" b="1">
              <a:solidFill>
                <a:srgbClr val="FF3300"/>
              </a:solidFill>
              <a:effectLst>
                <a:outerShdw blurRad="38100" dist="38100" dir="2700000" algn="tl">
                  <a:srgbClr val="C0C0C0"/>
                </a:outerShdw>
              </a:effectLst>
            </a:endParaRPr>
          </a:p>
        </p:txBody>
      </p:sp>
      <p:sp>
        <p:nvSpPr>
          <p:cNvPr id="34819"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355CE515-41D9-41D6-B387-CEAE5FB994DB}" type="slidenum">
              <a:rPr lang="en-US" sz="1400" b="1">
                <a:solidFill>
                  <a:srgbClr val="FF3300"/>
                </a:solidFill>
                <a:effectLst>
                  <a:outerShdw blurRad="38100" dist="38100" dir="2700000" algn="tl">
                    <a:srgbClr val="C0C0C0"/>
                  </a:outerShdw>
                </a:effectLst>
              </a:rPr>
              <a:pPr algn="r">
                <a:defRPr/>
              </a:pPr>
              <a:t>3</a:t>
            </a:fld>
            <a:endParaRPr lang="en-US" sz="1400" b="1">
              <a:solidFill>
                <a:srgbClr val="FF3300"/>
              </a:solidFill>
              <a:effectLst>
                <a:outerShdw blurRad="38100" dist="38100" dir="2700000" algn="tl">
                  <a:srgbClr val="C0C0C0"/>
                </a:outerShdw>
              </a:effectLst>
            </a:endParaRPr>
          </a:p>
        </p:txBody>
      </p:sp>
      <p:sp>
        <p:nvSpPr>
          <p:cNvPr id="34820" name="Rectangle 3"/>
          <p:cNvSpPr>
            <a:spLocks noGrp="1" noChangeArrowheads="1"/>
          </p:cNvSpPr>
          <p:nvPr>
            <p:ph type="body" idx="4294967295"/>
          </p:nvPr>
        </p:nvSpPr>
        <p:spPr/>
        <p:txBody>
          <a:bodyPr/>
          <a:lstStyle/>
          <a:p>
            <a:pPr eaLnBrk="1" hangingPunct="1">
              <a:buFontTx/>
              <a:buNone/>
              <a:defRPr/>
            </a:pP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2" action="ppaction://hlinksldjump"/>
              </a:rPr>
              <a:t>1.1 </a:t>
            </a:r>
            <a:r>
              <a:rPr lang="zh-CN" altLang="en-US" dirty="0" smtClean="0">
                <a:effectLst>
                  <a:outerShdw blurRad="38100" dist="38100" dir="2700000" algn="tl">
                    <a:srgbClr val="C0C0C0"/>
                  </a:outerShdw>
                </a:effectLst>
                <a:hlinkClick r:id="rId2" action="ppaction://hlinksldjump"/>
              </a:rPr>
              <a:t>物联网的起源与发展</a:t>
            </a: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1.2 </a:t>
            </a:r>
            <a:r>
              <a:rPr lang="zh-CN" altLang="en-US" dirty="0" smtClean="0">
                <a:effectLst>
                  <a:outerShdw blurRad="38100" dist="38100" dir="2700000" algn="tl">
                    <a:srgbClr val="C0C0C0"/>
                  </a:outerShdw>
                </a:effectLst>
                <a:hlinkClick r:id="rId3" action="ppaction://hlinksldjump"/>
              </a:rPr>
              <a:t>物联网的概念</a:t>
            </a: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4" action="ppaction://hlinksldjump"/>
              </a:rPr>
              <a:t>1.3 </a:t>
            </a:r>
            <a:r>
              <a:rPr lang="zh-CN" altLang="en-US" dirty="0" smtClean="0">
                <a:effectLst>
                  <a:outerShdw blurRad="38100" dist="38100" dir="2700000" algn="tl">
                    <a:srgbClr val="C0C0C0"/>
                  </a:outerShdw>
                </a:effectLst>
                <a:hlinkClick r:id="rId4" action="ppaction://hlinksldjump"/>
              </a:rPr>
              <a:t>物联网的基本模型</a:t>
            </a: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5" action="ppaction://hlinksldjump"/>
              </a:rPr>
              <a:t>1.4 </a:t>
            </a:r>
            <a:r>
              <a:rPr lang="zh-CN" altLang="en-US" dirty="0" smtClean="0">
                <a:effectLst>
                  <a:outerShdw blurRad="38100" dist="38100" dir="2700000" algn="tl">
                    <a:srgbClr val="C0C0C0"/>
                  </a:outerShdw>
                </a:effectLst>
                <a:hlinkClick r:id="rId5" action="ppaction://hlinksldjump"/>
              </a:rPr>
              <a:t>物联网的技术特征</a:t>
            </a: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6" action="ppaction://hlinksldjump"/>
              </a:rPr>
              <a:t>1.5 </a:t>
            </a:r>
            <a:r>
              <a:rPr lang="zh-CN" altLang="en-US" dirty="0" smtClean="0">
                <a:effectLst>
                  <a:outerShdw blurRad="38100" dist="38100" dir="2700000" algn="tl">
                    <a:srgbClr val="C0C0C0"/>
                  </a:outerShdw>
                </a:effectLst>
                <a:hlinkClick r:id="rId6" action="ppaction://hlinksldjump"/>
              </a:rPr>
              <a:t>物联网的应用</a:t>
            </a: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7" action="ppaction://hlinksldjump"/>
              </a:rPr>
              <a:t>1.6 </a:t>
            </a:r>
            <a:r>
              <a:rPr lang="zh-CN" altLang="en-US" dirty="0" smtClean="0">
                <a:effectLst>
                  <a:outerShdw blurRad="38100" dist="38100" dir="2700000" algn="tl">
                    <a:srgbClr val="C0C0C0"/>
                  </a:outerShdw>
                </a:effectLst>
                <a:hlinkClick r:id="rId7" action="ppaction://hlinksldjump"/>
              </a:rPr>
              <a:t>物联网专业人才培养</a:t>
            </a:r>
            <a:r>
              <a:rPr lang="zh-CN" altLang="en-US" dirty="0" smtClean="0">
                <a:effectLst>
                  <a:outerShdw blurRad="38100" dist="38100" dir="2700000" algn="tl">
                    <a:srgbClr val="C0C0C0"/>
                  </a:outerShdw>
                </a:effectLst>
              </a:rPr>
              <a:t>体系</a:t>
            </a:r>
          </a:p>
        </p:txBody>
      </p:sp>
      <p:sp>
        <p:nvSpPr>
          <p:cNvPr id="34821" name="Rectangle 4"/>
          <p:cNvSpPr>
            <a:spLocks noGrp="1" noChangeArrowheads="1"/>
          </p:cNvSpPr>
          <p:nvPr>
            <p:ph type="title" idx="4294967295"/>
          </p:nvPr>
        </p:nvSpPr>
        <p:spPr/>
        <p:txBody>
          <a:bodyPr/>
          <a:lstStyle/>
          <a:p>
            <a:pPr eaLnBrk="1" hangingPunct="1">
              <a:defRPr/>
            </a:pPr>
            <a:r>
              <a:rPr lang="zh-CN" altLang="en-US" dirty="0">
                <a:effectLst>
                  <a:outerShdw blurRad="38100" dist="38100" dir="2700000" algn="tl">
                    <a:srgbClr val="000000"/>
                  </a:outerShdw>
                </a:effectLst>
              </a:rPr>
              <a:t>课程</a:t>
            </a:r>
            <a:r>
              <a:rPr lang="zh-CN" dirty="0" smtClean="0">
                <a:effectLst>
                  <a:outerShdw blurRad="38100" dist="38100" dir="2700000" algn="tl">
                    <a:srgbClr val="000000"/>
                  </a:outerShdw>
                </a:effectLst>
              </a:rPr>
              <a:t>内容</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871AB21-1E9F-4125-B833-07E12691FF73}" type="slidenum">
              <a:rPr lang="en-US" sz="1400" b="1">
                <a:solidFill>
                  <a:srgbClr val="FF3300"/>
                </a:solidFill>
                <a:effectLst>
                  <a:outerShdw blurRad="38100" dist="38100" dir="2700000" algn="tl">
                    <a:srgbClr val="C0C0C0"/>
                  </a:outerShdw>
                </a:effectLst>
              </a:rPr>
              <a:pPr algn="r">
                <a:defRPr/>
              </a:pPr>
              <a:t>30</a:t>
            </a:fld>
            <a:endParaRPr lang="en-US" sz="1400" b="1">
              <a:solidFill>
                <a:srgbClr val="FF3300"/>
              </a:solidFill>
              <a:effectLst>
                <a:outerShdw blurRad="38100" dist="38100" dir="2700000" algn="tl">
                  <a:srgbClr val="C0C0C0"/>
                </a:outerShdw>
              </a:effectLst>
            </a:endParaRPr>
          </a:p>
        </p:txBody>
      </p:sp>
      <p:sp>
        <p:nvSpPr>
          <p:cNvPr id="29699" name="Rectangle 2"/>
          <p:cNvSpPr>
            <a:spLocks noGrp="1" noChangeArrowheads="1"/>
          </p:cNvSpPr>
          <p:nvPr>
            <p:ph type="title" idx="4294967295"/>
          </p:nvPr>
        </p:nvSpPr>
        <p:spPr/>
        <p:txBody>
          <a:bodyPr/>
          <a:lstStyle/>
          <a:p>
            <a:r>
              <a:rPr lang="en-US" altLang="zh-CN" smtClean="0"/>
              <a:t>1.3 </a:t>
            </a:r>
            <a:r>
              <a:rPr lang="zh-CN" altLang="en-US" smtClean="0"/>
              <a:t>物联网的技术特征</a:t>
            </a:r>
            <a:endParaRPr lang="zh-CN" altLang="zh-CN" smtClean="0"/>
          </a:p>
        </p:txBody>
      </p:sp>
      <p:sp>
        <p:nvSpPr>
          <p:cNvPr id="24580" name="Rectangle 3"/>
          <p:cNvSpPr>
            <a:spLocks noGrp="1" noChangeArrowheads="1"/>
          </p:cNvSpPr>
          <p:nvPr>
            <p:ph type="body" idx="4294967295"/>
          </p:nvPr>
        </p:nvSpPr>
        <p:spPr>
          <a:xfrm>
            <a:off x="381000" y="1412875"/>
            <a:ext cx="3690938" cy="4987925"/>
          </a:xfrm>
          <a:noFill/>
        </p:spPr>
        <p:txBody>
          <a:bodyPr/>
          <a:lstStyle/>
          <a:p>
            <a:r>
              <a:rPr lang="en-US" altLang="zh-CN" sz="2000" smtClean="0">
                <a:solidFill>
                  <a:srgbClr val="FF0000"/>
                </a:solidFill>
              </a:rPr>
              <a:t>2</a:t>
            </a:r>
            <a:r>
              <a:rPr lang="zh-CN" altLang="en-US" sz="2000" smtClean="0">
                <a:solidFill>
                  <a:srgbClr val="FF0000"/>
                </a:solidFill>
              </a:rPr>
              <a:t>．可靠传递</a:t>
            </a:r>
          </a:p>
          <a:p>
            <a:r>
              <a:rPr lang="zh-CN" altLang="en-US" sz="2000" smtClean="0"/>
              <a:t>数据传递的稳定性和可靠性是保证物</a:t>
            </a:r>
            <a:r>
              <a:rPr lang="en-US" altLang="zh-CN" sz="2000" smtClean="0"/>
              <a:t>-</a:t>
            </a:r>
            <a:r>
              <a:rPr lang="zh-CN" altLang="en-US" sz="2000" smtClean="0"/>
              <a:t>物相连的关键。为了实现物与物之间信息交互，就必须约定统一的通信协议。</a:t>
            </a:r>
            <a:endParaRPr lang="en-US" altLang="zh-CN" sz="2000" smtClean="0"/>
          </a:p>
          <a:p>
            <a:r>
              <a:rPr lang="zh-CN" altLang="en-US" sz="2000" smtClean="0"/>
              <a:t>由于物联网是一个异构网络，不同的实体间协议规范可能存在差异，需要通过相应的软、硬件进行转换，保证物品之间信息的实时、准确传递。</a:t>
            </a:r>
          </a:p>
        </p:txBody>
      </p:sp>
      <p:pic>
        <p:nvPicPr>
          <p:cNvPr id="29701"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43063"/>
            <a:ext cx="4143375"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469E5739-EF8C-4C57-A404-36B47520F367}" type="slidenum">
              <a:rPr lang="en-US" sz="1400" b="1">
                <a:solidFill>
                  <a:srgbClr val="FF3300"/>
                </a:solidFill>
                <a:effectLst>
                  <a:outerShdw blurRad="38100" dist="38100" dir="2700000" algn="tl">
                    <a:srgbClr val="C0C0C0"/>
                  </a:outerShdw>
                </a:effectLst>
              </a:rPr>
              <a:pPr algn="r">
                <a:defRPr/>
              </a:pPr>
              <a:t>31</a:t>
            </a:fld>
            <a:endParaRPr lang="en-US" sz="1400" b="1">
              <a:solidFill>
                <a:srgbClr val="FF3300"/>
              </a:solidFill>
              <a:effectLst>
                <a:outerShdw blurRad="38100" dist="38100" dir="2700000" algn="tl">
                  <a:srgbClr val="C0C0C0"/>
                </a:outerShdw>
              </a:effectLst>
            </a:endParaRPr>
          </a:p>
        </p:txBody>
      </p:sp>
      <p:sp>
        <p:nvSpPr>
          <p:cNvPr id="30723" name="Rectangle 2"/>
          <p:cNvSpPr>
            <a:spLocks noGrp="1" noChangeArrowheads="1"/>
          </p:cNvSpPr>
          <p:nvPr>
            <p:ph type="title" idx="4294967295"/>
          </p:nvPr>
        </p:nvSpPr>
        <p:spPr/>
        <p:txBody>
          <a:bodyPr/>
          <a:lstStyle/>
          <a:p>
            <a:r>
              <a:rPr lang="en-US" altLang="zh-CN" smtClean="0"/>
              <a:t>1.3 </a:t>
            </a:r>
            <a:r>
              <a:rPr lang="zh-CN" altLang="en-US" smtClean="0"/>
              <a:t>物联网的技术特征</a:t>
            </a:r>
            <a:endParaRPr lang="zh-CN" altLang="zh-CN" smtClean="0"/>
          </a:p>
        </p:txBody>
      </p:sp>
      <p:sp>
        <p:nvSpPr>
          <p:cNvPr id="25604" name="Rectangle 3"/>
          <p:cNvSpPr>
            <a:spLocks noGrp="1" noChangeArrowheads="1"/>
          </p:cNvSpPr>
          <p:nvPr>
            <p:ph type="body" idx="4294967295"/>
          </p:nvPr>
        </p:nvSpPr>
        <p:spPr>
          <a:xfrm>
            <a:off x="428625" y="1214438"/>
            <a:ext cx="8358188" cy="5130800"/>
          </a:xfrm>
          <a:noFill/>
        </p:spPr>
        <p:txBody>
          <a:bodyPr/>
          <a:lstStyle/>
          <a:p>
            <a:r>
              <a:rPr lang="en-US" altLang="zh-CN" sz="2000" smtClean="0">
                <a:solidFill>
                  <a:srgbClr val="FF0000"/>
                </a:solidFill>
              </a:rPr>
              <a:t>3</a:t>
            </a:r>
            <a:r>
              <a:rPr lang="zh-CN" altLang="en-US" sz="2000" smtClean="0">
                <a:solidFill>
                  <a:srgbClr val="FF0000"/>
                </a:solidFill>
              </a:rPr>
              <a:t>．智能处理</a:t>
            </a:r>
          </a:p>
          <a:p>
            <a:r>
              <a:rPr lang="zh-CN" altLang="en-US" sz="2000" smtClean="0"/>
              <a:t>物联网的目的是实现对各种物品（包括人）进行智能化识别、定位、跟踪、监控和管理等功能。需要通过</a:t>
            </a:r>
            <a:r>
              <a:rPr lang="zh-CN" altLang="en-US" sz="2000" smtClean="0">
                <a:solidFill>
                  <a:srgbClr val="FF0000"/>
                </a:solidFill>
              </a:rPr>
              <a:t>云计算、人工智能等智能计算技术</a:t>
            </a:r>
            <a:r>
              <a:rPr lang="zh-CN" altLang="en-US" sz="2000" smtClean="0"/>
              <a:t>，对海量数据进行</a:t>
            </a:r>
            <a:r>
              <a:rPr lang="zh-CN" altLang="en-US" sz="2000" b="1" smtClean="0">
                <a:solidFill>
                  <a:srgbClr val="002060"/>
                </a:solidFill>
              </a:rPr>
              <a:t>存储、分析和处理</a:t>
            </a:r>
            <a:r>
              <a:rPr lang="zh-CN" altLang="en-US" sz="2000" smtClean="0"/>
              <a:t>，针对不同的应用需求，对物品实施智能化的控制。</a:t>
            </a:r>
          </a:p>
        </p:txBody>
      </p:sp>
      <p:pic>
        <p:nvPicPr>
          <p:cNvPr id="30725" name="Picture 2" descr="https://p0.ssl.qhimgs1.com/bdr/_240_/t01a7b1eb6a24d20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286125"/>
            <a:ext cx="383063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4" descr="http://www.raincent.com/uploadfile/2016/0509/20160509105757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3000375"/>
            <a:ext cx="50768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EE281027-07F3-4AB1-B9C7-5096F2C96173}" type="slidenum">
              <a:rPr lang="en-US" altLang="zh-CN"/>
              <a:pPr>
                <a:defRPr/>
              </a:pPr>
              <a:t>32</a:t>
            </a:fld>
            <a:endParaRPr lang="en-US" altLang="zh-CN"/>
          </a:p>
        </p:txBody>
      </p:sp>
      <p:sp>
        <p:nvSpPr>
          <p:cNvPr id="31747" name="Rectangle 2"/>
          <p:cNvSpPr>
            <a:spLocks noGrp="1" noChangeArrowheads="1"/>
          </p:cNvSpPr>
          <p:nvPr>
            <p:ph type="title"/>
          </p:nvPr>
        </p:nvSpPr>
        <p:spPr/>
        <p:txBody>
          <a:bodyPr/>
          <a:lstStyle/>
          <a:p>
            <a:pPr eaLnBrk="1" hangingPunct="1"/>
            <a:r>
              <a:rPr lang="en-US" altLang="zh-CN" smtClean="0"/>
              <a:t>1.4</a:t>
            </a:r>
            <a:r>
              <a:rPr lang="zh-CN" altLang="en-US" smtClean="0"/>
              <a:t> 物联网的基本模型</a:t>
            </a:r>
            <a:endParaRPr lang="en-US" altLang="zh-CN" smtClean="0"/>
          </a:p>
        </p:txBody>
      </p:sp>
      <p:sp>
        <p:nvSpPr>
          <p:cNvPr id="31748" name="Rectangle 3"/>
          <p:cNvSpPr>
            <a:spLocks noGrp="1" noChangeArrowheads="1"/>
          </p:cNvSpPr>
          <p:nvPr>
            <p:ph type="body" idx="1"/>
          </p:nvPr>
        </p:nvSpPr>
        <p:spPr>
          <a:xfrm>
            <a:off x="381000" y="1412875"/>
            <a:ext cx="4838700" cy="4987925"/>
          </a:xfrm>
        </p:spPr>
        <p:txBody>
          <a:bodyPr/>
          <a:lstStyle/>
          <a:p>
            <a:pPr eaLnBrk="1" hangingPunct="1"/>
            <a:r>
              <a:rPr lang="zh-CN" altLang="en-US" sz="2400" smtClean="0"/>
              <a:t>物联网的</a:t>
            </a:r>
            <a:r>
              <a:rPr lang="en-US" altLang="zh-CN" sz="2400" smtClean="0"/>
              <a:t>C3SD</a:t>
            </a:r>
            <a:r>
              <a:rPr lang="zh-CN" altLang="en-US" sz="2400" smtClean="0"/>
              <a:t>技术结构。</a:t>
            </a:r>
            <a:endParaRPr lang="en-US" altLang="zh-CN" sz="2400" smtClean="0"/>
          </a:p>
          <a:p>
            <a:pPr eaLnBrk="1" hangingPunct="1"/>
            <a:r>
              <a:rPr lang="zh-CN" altLang="en-US" sz="2400" smtClean="0"/>
              <a:t>如图所示。</a:t>
            </a:r>
          </a:p>
          <a:p>
            <a:pPr eaLnBrk="1" hangingPunct="1"/>
            <a:r>
              <a:rPr lang="zh-CN" altLang="en-US" sz="2400" smtClean="0"/>
              <a:t>即建立在</a:t>
            </a:r>
            <a:endParaRPr lang="en-US" altLang="zh-CN" sz="2400" smtClean="0"/>
          </a:p>
          <a:p>
            <a:pPr lvl="1" eaLnBrk="1" hangingPunct="1"/>
            <a:r>
              <a:rPr lang="zh-CN" altLang="en-US" sz="2000" smtClean="0"/>
              <a:t>传感系统（</a:t>
            </a:r>
            <a:r>
              <a:rPr lang="en-US" altLang="zh-CN" sz="2000" smtClean="0"/>
              <a:t>sensor network</a:t>
            </a:r>
            <a:r>
              <a:rPr lang="zh-CN" altLang="en-US" sz="2000" smtClean="0"/>
              <a:t>）上通信（</a:t>
            </a:r>
            <a:r>
              <a:rPr lang="en-US" altLang="zh-CN" sz="2000" smtClean="0"/>
              <a:t>communication</a:t>
            </a:r>
            <a:r>
              <a:rPr lang="zh-CN" altLang="en-US" sz="2000" smtClean="0"/>
              <a:t>）、</a:t>
            </a:r>
            <a:endParaRPr lang="en-US" altLang="zh-CN" sz="2000" smtClean="0"/>
          </a:p>
          <a:p>
            <a:pPr lvl="1" eaLnBrk="1" hangingPunct="1"/>
            <a:r>
              <a:rPr lang="zh-CN" altLang="en-US" sz="2000" smtClean="0"/>
              <a:t>计算（</a:t>
            </a:r>
            <a:r>
              <a:rPr lang="en-US" altLang="zh-CN" sz="2000" smtClean="0"/>
              <a:t>computation</a:t>
            </a:r>
            <a:r>
              <a:rPr lang="zh-CN" altLang="en-US" sz="2000" smtClean="0"/>
              <a:t>）、</a:t>
            </a:r>
            <a:endParaRPr lang="en-US" altLang="zh-CN" sz="2000" smtClean="0"/>
          </a:p>
          <a:p>
            <a:pPr lvl="1" eaLnBrk="1" hangingPunct="1"/>
            <a:r>
              <a:rPr lang="zh-CN" altLang="en-US" sz="2000" smtClean="0"/>
              <a:t>控制（</a:t>
            </a:r>
            <a:r>
              <a:rPr lang="en-US" altLang="zh-CN" sz="2000" smtClean="0"/>
              <a:t>control</a:t>
            </a:r>
            <a:r>
              <a:rPr lang="zh-CN" altLang="en-US" sz="2000" smtClean="0"/>
              <a:t>）、</a:t>
            </a:r>
            <a:endParaRPr lang="en-US" altLang="zh-CN" sz="2000" smtClean="0"/>
          </a:p>
          <a:p>
            <a:pPr lvl="1" eaLnBrk="1" hangingPunct="1"/>
            <a:r>
              <a:rPr lang="zh-CN" altLang="en-US" sz="2000" smtClean="0"/>
              <a:t>数据海（</a:t>
            </a:r>
            <a:r>
              <a:rPr lang="en-US" altLang="zh-CN" sz="2000" smtClean="0"/>
              <a:t>data ocean</a:t>
            </a:r>
            <a:r>
              <a:rPr lang="zh-CN" altLang="en-US" sz="2000" smtClean="0"/>
              <a:t>）</a:t>
            </a:r>
            <a:endParaRPr lang="en-US" altLang="zh-CN" sz="2000" smtClean="0"/>
          </a:p>
          <a:p>
            <a:pPr lvl="1" eaLnBrk="1" hangingPunct="1"/>
            <a:r>
              <a:rPr lang="zh-CN" altLang="en-US" sz="2000" smtClean="0"/>
              <a:t>集成的架构。</a:t>
            </a:r>
          </a:p>
          <a:p>
            <a:pPr eaLnBrk="1" hangingPunct="1"/>
            <a:r>
              <a:rPr lang="zh-CN" altLang="en-US" sz="2400" smtClean="0"/>
              <a:t>可见，</a:t>
            </a:r>
            <a:r>
              <a:rPr lang="zh-CN" altLang="en-US" sz="2400" b="1" smtClean="0"/>
              <a:t>物联网由五大技术系统支撑</a:t>
            </a:r>
            <a:endParaRPr lang="zh-CN" altLang="en-US" sz="2400" smtClean="0"/>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844675"/>
            <a:ext cx="3708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260214" y="1234734"/>
            <a:ext cx="1627369" cy="523220"/>
          </a:xfrm>
          <a:prstGeom prst="rect">
            <a:avLst/>
          </a:prstGeom>
          <a:noFill/>
        </p:spPr>
        <p:txBody>
          <a:bodyPr wrap="none">
            <a:spAutoFit/>
          </a:bodyPr>
          <a:lstStyle/>
          <a:p>
            <a:pPr algn="ctr">
              <a:defRPr/>
            </a:pPr>
            <a:r>
              <a:rPr lang="zh-CN" alt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系统视角</a:t>
            </a:r>
          </a:p>
        </p:txBody>
      </p:sp>
    </p:spTree>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en-US" altLang="zh-CN" smtClean="0"/>
              <a:t>1.4</a:t>
            </a:r>
            <a:r>
              <a:rPr lang="zh-CN" altLang="en-US" smtClean="0"/>
              <a:t> 物联网的基本模型</a:t>
            </a:r>
          </a:p>
        </p:txBody>
      </p:sp>
      <p:sp>
        <p:nvSpPr>
          <p:cNvPr id="32771" name="内容占位符 2"/>
          <p:cNvSpPr>
            <a:spLocks noGrp="1"/>
          </p:cNvSpPr>
          <p:nvPr>
            <p:ph idx="1"/>
          </p:nvPr>
        </p:nvSpPr>
        <p:spPr/>
        <p:txBody>
          <a:bodyPr/>
          <a:lstStyle/>
          <a:p>
            <a:r>
              <a:rPr lang="zh-CN" altLang="en-US" smtClean="0"/>
              <a:t>技术视角</a:t>
            </a:r>
          </a:p>
        </p:txBody>
      </p:sp>
      <p:pic>
        <p:nvPicPr>
          <p:cNvPr id="32772"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557338"/>
            <a:ext cx="5588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en-US" altLang="zh-CN" smtClean="0"/>
              <a:t>1.4</a:t>
            </a:r>
            <a:r>
              <a:rPr lang="zh-CN" altLang="en-US" smtClean="0"/>
              <a:t> 物联网的基本模型</a:t>
            </a:r>
          </a:p>
        </p:txBody>
      </p:sp>
      <p:pic>
        <p:nvPicPr>
          <p:cNvPr id="337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773238"/>
            <a:ext cx="8167687" cy="4565650"/>
          </a:xfrm>
          <a:noFill/>
        </p:spPr>
      </p:pic>
      <p:sp>
        <p:nvSpPr>
          <p:cNvPr id="33796" name="矩形 3"/>
          <p:cNvSpPr>
            <a:spLocks noChangeArrowheads="1"/>
          </p:cNvSpPr>
          <p:nvPr/>
        </p:nvSpPr>
        <p:spPr bwMode="auto">
          <a:xfrm>
            <a:off x="6011863" y="4724400"/>
            <a:ext cx="26638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400">
                <a:latin typeface="Times New Roman" pitchFamily="18" charset="0"/>
                <a:ea typeface="宋体" pitchFamily="2" charset="-122"/>
              </a:rPr>
              <a:t>物联网六域模型（国标</a:t>
            </a:r>
            <a:r>
              <a:rPr lang="en-US" altLang="zh-CN" sz="2400">
                <a:latin typeface="Times New Roman" pitchFamily="18" charset="0"/>
                <a:ea typeface="宋体" pitchFamily="2" charset="-122"/>
              </a:rPr>
              <a:t>GB/T 33474-2016</a:t>
            </a:r>
            <a:r>
              <a:rPr lang="zh-CN" altLang="en-US" sz="2400">
                <a:latin typeface="Times New Roman" pitchFamily="18" charset="0"/>
                <a:ea typeface="宋体" pitchFamily="2" charset="-122"/>
              </a:rPr>
              <a:t>）</a:t>
            </a:r>
          </a:p>
        </p:txBody>
      </p:sp>
      <p:sp>
        <p:nvSpPr>
          <p:cNvPr id="5" name="矩形 4"/>
          <p:cNvSpPr/>
          <p:nvPr/>
        </p:nvSpPr>
        <p:spPr>
          <a:xfrm>
            <a:off x="467544" y="1478698"/>
            <a:ext cx="1627369" cy="523220"/>
          </a:xfrm>
          <a:prstGeom prst="rect">
            <a:avLst/>
          </a:prstGeom>
          <a:noFill/>
        </p:spPr>
        <p:txBody>
          <a:bodyPr wrap="none">
            <a:spAutoFit/>
          </a:bodyPr>
          <a:lstStyle/>
          <a:p>
            <a:pPr algn="ctr">
              <a:defRPr/>
            </a:pPr>
            <a:r>
              <a:rPr lang="zh-CN" alt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应用视角</a:t>
            </a:r>
          </a:p>
        </p:txBody>
      </p:sp>
    </p:spTree>
  </p:cSld>
  <p:clrMapOvr>
    <a:masterClrMapping/>
  </p:clrMapOvr>
  <p:transition spd="med">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smtClean="0"/>
              <a:t>1.5 </a:t>
            </a:r>
            <a:r>
              <a:rPr lang="zh-CN" altLang="en-US" smtClean="0"/>
              <a:t>物联网的体系架构</a:t>
            </a:r>
          </a:p>
        </p:txBody>
      </p:sp>
      <p:pic>
        <p:nvPicPr>
          <p:cNvPr id="34899" name="Picture 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6868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zh-CN" smtClean="0"/>
              <a:t>1.6 </a:t>
            </a:r>
            <a:r>
              <a:rPr lang="zh-CN" altLang="en-US" smtClean="0"/>
              <a:t>物联网的典型应用</a:t>
            </a:r>
          </a:p>
        </p:txBody>
      </p:sp>
      <p:pic>
        <p:nvPicPr>
          <p:cNvPr id="35843" name="Picture 8" descr="物联网应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7847012"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F3C51C68-8568-4227-9235-A9614159C4EB}" type="slidenum">
              <a:rPr lang="en-US" sz="1400" b="1">
                <a:solidFill>
                  <a:srgbClr val="FF3300"/>
                </a:solidFill>
                <a:effectLst>
                  <a:outerShdw blurRad="38100" dist="38100" dir="2700000" algn="tl">
                    <a:srgbClr val="C0C0C0"/>
                  </a:outerShdw>
                </a:effectLst>
              </a:rPr>
              <a:pPr algn="r">
                <a:defRPr/>
              </a:pPr>
              <a:t>37</a:t>
            </a:fld>
            <a:endParaRPr lang="en-US" sz="1400" b="1">
              <a:solidFill>
                <a:srgbClr val="FF3300"/>
              </a:solidFill>
              <a:effectLst>
                <a:outerShdw blurRad="38100" dist="38100" dir="2700000" algn="tl">
                  <a:srgbClr val="C0C0C0"/>
                </a:outerShdw>
              </a:effectLst>
            </a:endParaRPr>
          </a:p>
        </p:txBody>
      </p:sp>
      <p:sp>
        <p:nvSpPr>
          <p:cNvPr id="46083" name="Rectangle 2"/>
          <p:cNvSpPr>
            <a:spLocks noGrp="1" noChangeArrowheads="1"/>
          </p:cNvSpPr>
          <p:nvPr>
            <p:ph type="title" idx="4294967295"/>
          </p:nvPr>
        </p:nvSpPr>
        <p:spPr/>
        <p:txBody>
          <a:bodyPr/>
          <a:lstStyle/>
          <a:p>
            <a:r>
              <a:rPr lang="zh-CN" altLang="en-US" smtClean="0"/>
              <a:t>大国重器</a:t>
            </a:r>
            <a:r>
              <a:rPr lang="en-US" altLang="zh-CN" smtClean="0"/>
              <a:t>-----</a:t>
            </a:r>
            <a:r>
              <a:rPr lang="zh-CN" altLang="en-US" smtClean="0"/>
              <a:t>敬请观看</a:t>
            </a:r>
            <a:endParaRPr lang="zh-CN" altLang="zh-CN" smtClean="0"/>
          </a:p>
        </p:txBody>
      </p:sp>
      <p:sp>
        <p:nvSpPr>
          <p:cNvPr id="68612" name="Rectangle 3"/>
          <p:cNvSpPr>
            <a:spLocks noGrp="1" noChangeArrowheads="1"/>
          </p:cNvSpPr>
          <p:nvPr>
            <p:ph type="body" idx="4294967295"/>
          </p:nvPr>
        </p:nvSpPr>
        <p:spPr/>
        <p:txBody>
          <a:bodyPr/>
          <a:lstStyle/>
          <a:p>
            <a:r>
              <a:rPr lang="en-US" altLang="zh-CN" smtClean="0"/>
              <a:t>《</a:t>
            </a:r>
            <a:r>
              <a:rPr lang="zh-CN" altLang="en-US" b="1" smtClean="0">
                <a:solidFill>
                  <a:srgbClr val="FF0000"/>
                </a:solidFill>
              </a:rPr>
              <a:t>大国重器</a:t>
            </a:r>
            <a:r>
              <a:rPr lang="en-US" altLang="zh-CN" smtClean="0"/>
              <a:t>》</a:t>
            </a:r>
            <a:r>
              <a:rPr lang="zh-CN" altLang="en-US" smtClean="0"/>
              <a:t>以独特的视角记录了中国装备制造业创新发展的历史。</a:t>
            </a:r>
            <a:endParaRPr lang="en-US" altLang="zh-CN" smtClean="0"/>
          </a:p>
          <a:p>
            <a:r>
              <a:rPr lang="zh-CN" altLang="en-US" smtClean="0"/>
              <a:t>该片将镜头对准了普通的产业工人和装备制造业企业转型升级创新中的关键人物，真实记录了他们的智慧，生活和梦想，通过人物故事和制造细节，鲜活地讲述了</a:t>
            </a:r>
            <a:r>
              <a:rPr lang="zh-CN" altLang="en-US" b="1" smtClean="0">
                <a:solidFill>
                  <a:srgbClr val="FF0000"/>
                </a:solidFill>
              </a:rPr>
              <a:t>充满中国智慧的机器制造故事，再现了中国装备制造业从无到有，赶超世界先进水平背后的艰辛历程</a:t>
            </a:r>
            <a:r>
              <a:rPr lang="zh-CN" altLang="en-US" smtClean="0"/>
              <a:t>，展望了中国装备制造业迈向高端制造的未来前景。</a:t>
            </a:r>
            <a:endParaRPr lang="zh-CN" altLang="zh-CN" smtClean="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1"/>
          <p:cNvSpPr>
            <a:spLocks noGrp="1"/>
          </p:cNvSpPr>
          <p:nvPr>
            <p:ph type="sldNum" sz="quarter" idx="10"/>
          </p:nvPr>
        </p:nvSpPr>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defRPr/>
            </a:pPr>
            <a:r>
              <a:rPr lang="zh-CN" altLang="en-US" sz="1400" smtClean="0">
                <a:solidFill>
                  <a:srgbClr val="FF3300"/>
                </a:solidFill>
              </a:rPr>
              <a:t>桂小林</a:t>
            </a:r>
            <a:r>
              <a:rPr lang="en-US" altLang="zh-CN" sz="1400" smtClean="0">
                <a:solidFill>
                  <a:srgbClr val="FF3300"/>
                </a:solidFill>
              </a:rPr>
              <a:t>-</a:t>
            </a:r>
            <a:fld id="{3A23CBBC-C4C5-40F8-9FAF-F29210D28C95}" type="slidenum">
              <a:rPr lang="en-US" altLang="zh-CN" sz="1400" smtClean="0">
                <a:solidFill>
                  <a:srgbClr val="FF3300"/>
                </a:solidFill>
              </a:rPr>
              <a:pPr>
                <a:defRPr/>
              </a:pPr>
              <a:t>38</a:t>
            </a:fld>
            <a:endParaRPr lang="en-US" altLang="zh-CN" sz="1400" smtClean="0">
              <a:solidFill>
                <a:srgbClr val="FF3300"/>
              </a:solidFill>
            </a:endParaRPr>
          </a:p>
        </p:txBody>
      </p:sp>
      <p:sp>
        <p:nvSpPr>
          <p:cNvPr id="12291" name="Rectangle 2"/>
          <p:cNvSpPr>
            <a:spLocks noGrp="1" noChangeArrowheads="1"/>
          </p:cNvSpPr>
          <p:nvPr>
            <p:ph type="title" idx="4294967295"/>
          </p:nvPr>
        </p:nvSpPr>
        <p:spPr>
          <a:xfrm>
            <a:off x="457200" y="334963"/>
            <a:ext cx="8382000" cy="890587"/>
          </a:xfrm>
        </p:spPr>
        <p:txBody>
          <a:bodyPr/>
          <a:lstStyle/>
          <a:p>
            <a:pPr>
              <a:defRPr/>
            </a:pPr>
            <a:r>
              <a:rPr lang="en-US" altLang="zh-CN" dirty="0" smtClean="0">
                <a:effectLst>
                  <a:outerShdw blurRad="38100" dist="38100" dir="2700000" algn="tl">
                    <a:srgbClr val="000000">
                      <a:alpha val="43137"/>
                    </a:srgbClr>
                  </a:outerShdw>
                </a:effectLst>
              </a:rPr>
              <a:t>1.6 </a:t>
            </a:r>
            <a:r>
              <a:rPr lang="zh-CN" altLang="en-US" dirty="0" smtClean="0">
                <a:effectLst>
                  <a:outerShdw blurRad="38100" dist="38100" dir="2700000" algn="tl">
                    <a:srgbClr val="000000">
                      <a:alpha val="43137"/>
                    </a:srgbClr>
                  </a:outerShdw>
                </a:effectLst>
              </a:rPr>
              <a:t>物联网工程专业培养方案</a:t>
            </a:r>
          </a:p>
        </p:txBody>
      </p:sp>
      <p:sp>
        <p:nvSpPr>
          <p:cNvPr id="13315" name="Rectangle 3"/>
          <p:cNvSpPr>
            <a:spLocks noGrp="1" noChangeArrowheads="1"/>
          </p:cNvSpPr>
          <p:nvPr>
            <p:ph type="body" idx="4294967295"/>
          </p:nvPr>
        </p:nvSpPr>
        <p:spPr>
          <a:xfrm>
            <a:off x="381000" y="1341438"/>
            <a:ext cx="8458200" cy="5184775"/>
          </a:xfrm>
        </p:spPr>
        <p:txBody>
          <a:bodyPr/>
          <a:lstStyle/>
          <a:p>
            <a:pPr eaLnBrk="1" hangingPunct="1">
              <a:lnSpc>
                <a:spcPct val="100000"/>
              </a:lnSpc>
              <a:defRPr/>
            </a:pPr>
            <a:r>
              <a:rPr lang="en-US" altLang="zh-CN" sz="2400" dirty="0"/>
              <a:t>2010</a:t>
            </a:r>
            <a:r>
              <a:rPr lang="zh-CN" altLang="zh-CN" sz="2400" dirty="0"/>
              <a:t>年</a:t>
            </a:r>
            <a:r>
              <a:rPr lang="en-US" altLang="zh-CN" sz="2400" dirty="0"/>
              <a:t>9</a:t>
            </a:r>
            <a:r>
              <a:rPr lang="zh-CN" altLang="zh-CN" sz="2400" dirty="0"/>
              <a:t>月，《</a:t>
            </a:r>
            <a:r>
              <a:rPr lang="zh-CN" altLang="zh-CN" sz="2400" dirty="0">
                <a:solidFill>
                  <a:srgbClr val="FF0000"/>
                </a:solidFill>
              </a:rPr>
              <a:t>国务院关于加快培育和发展战略性新兴产业的决定</a:t>
            </a:r>
            <a:r>
              <a:rPr lang="zh-CN" altLang="zh-CN" sz="2400" dirty="0"/>
              <a:t>》将以物联网为代表的新一代信息技术列为战略性新兴产业进行重点培育和发展，并指出</a:t>
            </a:r>
            <a:r>
              <a:rPr lang="en-US" altLang="zh-CN" sz="2400" dirty="0"/>
              <a:t>“</a:t>
            </a:r>
            <a:r>
              <a:rPr lang="zh-CN" altLang="zh-CN" sz="2400" b="1" dirty="0">
                <a:solidFill>
                  <a:srgbClr val="FF0000"/>
                </a:solidFill>
              </a:rPr>
              <a:t>要发挥研究型大学的支撑和引领作用，加强战略性新兴产业相关专业学科建设，</a:t>
            </a:r>
            <a:r>
              <a:rPr lang="en-US" altLang="zh-CN" sz="2400" b="1" dirty="0">
                <a:solidFill>
                  <a:srgbClr val="FF0000"/>
                </a:solidFill>
              </a:rPr>
              <a:t>…</a:t>
            </a:r>
            <a:r>
              <a:rPr lang="zh-CN" altLang="zh-CN" sz="2400" b="1" dirty="0">
                <a:solidFill>
                  <a:srgbClr val="FF0000"/>
                </a:solidFill>
              </a:rPr>
              <a:t>，促进创新型、应用型、复合型和技能型人才的培养</a:t>
            </a:r>
            <a:r>
              <a:rPr lang="en-US" altLang="zh-CN" sz="2400" dirty="0"/>
              <a:t>”</a:t>
            </a:r>
            <a:r>
              <a:rPr lang="zh-CN" altLang="zh-CN" sz="2400" dirty="0"/>
              <a:t>。</a:t>
            </a:r>
          </a:p>
          <a:p>
            <a:pPr eaLnBrk="1" hangingPunct="1">
              <a:lnSpc>
                <a:spcPct val="100000"/>
              </a:lnSpc>
              <a:defRPr/>
            </a:pPr>
            <a:r>
              <a:rPr lang="zh-CN" altLang="en-US" sz="2400" dirty="0">
                <a:solidFill>
                  <a:schemeClr val="hlink"/>
                </a:solidFill>
                <a:effectLst>
                  <a:outerShdw blurRad="38100" dist="38100" dir="2700000" algn="tl">
                    <a:srgbClr val="C0C0C0"/>
                  </a:outerShdw>
                </a:effectLst>
              </a:rPr>
              <a:t>为了推进物联网等新兴产业发展的需要</a:t>
            </a:r>
            <a:r>
              <a:rPr lang="en-US" altLang="zh-CN" sz="2400" dirty="0">
                <a:effectLst>
                  <a:outerShdw blurRad="38100" dist="38100" dir="2700000" algn="tl">
                    <a:srgbClr val="C0C0C0"/>
                  </a:outerShdw>
                </a:effectLst>
              </a:rPr>
              <a:t>，2010</a:t>
            </a:r>
            <a:r>
              <a:rPr lang="zh-CN" altLang="en-US" sz="2400" dirty="0" smtClean="0">
                <a:effectLst>
                  <a:outerShdw blurRad="38100" dist="38100" dir="2700000" algn="tl">
                    <a:srgbClr val="C0C0C0"/>
                  </a:outerShdw>
                </a:effectLst>
              </a:rPr>
              <a:t>年，教育部批准了</a:t>
            </a:r>
            <a:r>
              <a:rPr lang="zh-CN" altLang="en-US" sz="2400" dirty="0">
                <a:effectLst>
                  <a:outerShdw blurRad="38100" dist="38100" dir="2700000" algn="tl">
                    <a:srgbClr val="C0C0C0"/>
                  </a:outerShdw>
                </a:effectLst>
              </a:rPr>
              <a:t>物联网相关</a:t>
            </a:r>
            <a:r>
              <a:rPr lang="zh-CN" altLang="en-US" sz="2400" dirty="0" smtClean="0">
                <a:effectLst>
                  <a:outerShdw blurRad="38100" dist="38100" dir="2700000" algn="tl">
                    <a:srgbClr val="C0C0C0"/>
                  </a:outerShdw>
                </a:effectLst>
              </a:rPr>
              <a:t>专业的审批。</a:t>
            </a:r>
            <a:endParaRPr lang="en-US" altLang="zh-CN" sz="2400" dirty="0" smtClean="0">
              <a:effectLst>
                <a:outerShdw blurRad="38100" dist="38100" dir="2700000" algn="tl">
                  <a:srgbClr val="C0C0C0"/>
                </a:outerShdw>
              </a:effectLst>
            </a:endParaRPr>
          </a:p>
          <a:p>
            <a:pPr eaLnBrk="1" hangingPunct="1">
              <a:lnSpc>
                <a:spcPct val="100000"/>
              </a:lnSpc>
              <a:defRPr/>
            </a:pPr>
            <a:r>
              <a:rPr lang="zh-CN" altLang="en-US" sz="2400" dirty="0">
                <a:effectLst>
                  <a:outerShdw blurRad="38100" dist="38100" dir="2700000" algn="tl">
                    <a:srgbClr val="C0C0C0"/>
                  </a:outerShdw>
                </a:effectLst>
              </a:rPr>
              <a:t>截止</a:t>
            </a:r>
            <a:r>
              <a:rPr lang="en-US" altLang="zh-CN" sz="2400" dirty="0">
                <a:effectLst>
                  <a:outerShdw blurRad="38100" dist="38100" dir="2700000" algn="tl">
                    <a:srgbClr val="C0C0C0"/>
                  </a:outerShdw>
                </a:effectLst>
              </a:rPr>
              <a:t>2019</a:t>
            </a:r>
            <a:r>
              <a:rPr lang="zh-CN" altLang="en-US" sz="2400" dirty="0">
                <a:effectLst>
                  <a:outerShdw blurRad="38100" dist="38100" dir="2700000" algn="tl">
                    <a:srgbClr val="C0C0C0"/>
                  </a:outerShdw>
                </a:effectLst>
              </a:rPr>
              <a:t>年</a:t>
            </a:r>
            <a:r>
              <a:rPr lang="en-US" altLang="zh-CN" sz="2400" dirty="0">
                <a:effectLst>
                  <a:outerShdw blurRad="38100" dist="38100" dir="2700000" algn="tl">
                    <a:srgbClr val="C0C0C0"/>
                  </a:outerShdw>
                </a:effectLst>
              </a:rPr>
              <a:t>3</a:t>
            </a:r>
            <a:r>
              <a:rPr lang="zh-CN" altLang="en-US" sz="2400" dirty="0">
                <a:effectLst>
                  <a:outerShdw blurRad="38100" dist="38100" dir="2700000" algn="tl">
                    <a:srgbClr val="C0C0C0"/>
                  </a:outerShdw>
                </a:effectLst>
              </a:rPr>
              <a:t>月底，教育部共分</a:t>
            </a:r>
            <a:r>
              <a:rPr lang="en-US" altLang="zh-CN" sz="2400" dirty="0">
                <a:effectLst>
                  <a:outerShdw blurRad="38100" dist="38100" dir="2700000" algn="tl">
                    <a:srgbClr val="C0C0C0"/>
                  </a:outerShdw>
                </a:effectLst>
              </a:rPr>
              <a:t>9</a:t>
            </a:r>
            <a:r>
              <a:rPr lang="zh-CN" altLang="en-US" sz="2400" dirty="0">
                <a:effectLst>
                  <a:outerShdw blurRad="38100" dist="38100" dir="2700000" algn="tl">
                    <a:srgbClr val="C0C0C0"/>
                  </a:outerShdw>
                </a:effectLst>
              </a:rPr>
              <a:t>批次备案和批准了</a:t>
            </a:r>
            <a:r>
              <a:rPr lang="en-US" altLang="zh-CN" sz="2400" dirty="0">
                <a:effectLst>
                  <a:outerShdw blurRad="38100" dist="38100" dir="2700000" algn="tl">
                    <a:srgbClr val="C0C0C0"/>
                  </a:outerShdw>
                </a:effectLst>
              </a:rPr>
              <a:t>545</a:t>
            </a:r>
            <a:r>
              <a:rPr lang="zh-CN" altLang="en-US" sz="2400" dirty="0">
                <a:effectLst>
                  <a:outerShdw blurRad="38100" dist="38100" dir="2700000" algn="tl">
                    <a:srgbClr val="C0C0C0"/>
                  </a:outerShdw>
                </a:effectLst>
              </a:rPr>
              <a:t>个高校的“物联网工程”本科</a:t>
            </a:r>
            <a:r>
              <a:rPr lang="zh-CN" altLang="en-US" sz="2400" dirty="0" smtClean="0">
                <a:effectLst>
                  <a:outerShdw blurRad="38100" dist="38100" dir="2700000" algn="tl">
                    <a:srgbClr val="C0C0C0"/>
                  </a:outerShdw>
                </a:effectLst>
              </a:rPr>
              <a:t>专业。</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灯片编号占位符 1"/>
          <p:cNvSpPr>
            <a:spLocks noGrp="1"/>
          </p:cNvSpPr>
          <p:nvPr>
            <p:ph type="sldNum" sz="quarter" idx="10"/>
          </p:nvPr>
        </p:nvSpPr>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defRPr/>
            </a:pPr>
            <a:r>
              <a:rPr lang="zh-CN" altLang="en-US" sz="1400" smtClean="0">
                <a:solidFill>
                  <a:srgbClr val="FF3300"/>
                </a:solidFill>
              </a:rPr>
              <a:t>桂小林</a:t>
            </a:r>
            <a:r>
              <a:rPr lang="en-US" altLang="zh-CN" sz="1400" smtClean="0">
                <a:solidFill>
                  <a:srgbClr val="FF3300"/>
                </a:solidFill>
              </a:rPr>
              <a:t>-</a:t>
            </a:r>
            <a:fld id="{57CCE7F6-FF18-4C98-9363-B5FD2F0CF162}" type="slidenum">
              <a:rPr lang="en-US" altLang="zh-CN" sz="1400" smtClean="0">
                <a:solidFill>
                  <a:srgbClr val="FF3300"/>
                </a:solidFill>
              </a:rPr>
              <a:pPr>
                <a:defRPr/>
              </a:pPr>
              <a:t>39</a:t>
            </a:fld>
            <a:endParaRPr lang="en-US" altLang="zh-CN" sz="1400" smtClean="0">
              <a:solidFill>
                <a:srgbClr val="FF3300"/>
              </a:solidFill>
            </a:endParaRPr>
          </a:p>
        </p:txBody>
      </p:sp>
      <p:sp>
        <p:nvSpPr>
          <p:cNvPr id="24578" name="灯片编号占位符 3"/>
          <p:cNvSpPr txBox="1">
            <a:spLocks noGrp="1" noChangeArrowheads="1"/>
          </p:cNvSpPr>
          <p:nvPr/>
        </p:nvSpPr>
        <p:spPr bwMode="auto">
          <a:xfrm>
            <a:off x="6443663" y="6400800"/>
            <a:ext cx="2700337" cy="457200"/>
          </a:xfrm>
          <a:prstGeom prst="rect">
            <a:avLst/>
          </a:prstGeom>
          <a:noFill/>
          <a:ln>
            <a:noFill/>
          </a:ln>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r">
              <a:buFont typeface="Arial" pitchFamily="34" charset="0"/>
              <a:buNone/>
              <a:defRPr/>
            </a:pPr>
            <a:fld id="{7FDAECB2-CF0D-4C00-A3EC-BC952B0CB01F}" type="slidenum">
              <a:rPr lang="en-US" altLang="zh-CN" sz="1400" b="1" smtClean="0">
                <a:solidFill>
                  <a:srgbClr val="FF3300"/>
                </a:solidFill>
                <a:effectLst>
                  <a:outerShdw blurRad="38100" dist="38100" dir="2700000" algn="tl">
                    <a:srgbClr val="C0C0C0"/>
                  </a:outerShdw>
                </a:effectLst>
              </a:rPr>
              <a:pPr algn="r">
                <a:buFont typeface="Arial" pitchFamily="34" charset="0"/>
                <a:buNone/>
                <a:defRPr/>
              </a:pPr>
              <a:t>39</a:t>
            </a:fld>
            <a:endParaRPr lang="en-US" altLang="zh-CN" sz="1400" b="1" smtClean="0">
              <a:solidFill>
                <a:srgbClr val="FF3300"/>
              </a:solidFill>
              <a:effectLst>
                <a:outerShdw blurRad="38100" dist="38100" dir="2700000" algn="tl">
                  <a:srgbClr val="C0C0C0"/>
                </a:outerShdw>
              </a:effectLst>
            </a:endParaRPr>
          </a:p>
        </p:txBody>
      </p:sp>
      <p:sp>
        <p:nvSpPr>
          <p:cNvPr id="24579" name="Rectangle 2"/>
          <p:cNvSpPr>
            <a:spLocks noGrp="1" noChangeArrowheads="1"/>
          </p:cNvSpPr>
          <p:nvPr>
            <p:ph type="title" idx="4294967295"/>
          </p:nvPr>
        </p:nvSpPr>
        <p:spPr/>
        <p:txBody>
          <a:bodyPr/>
          <a:lstStyle/>
          <a:p>
            <a:pPr eaLnBrk="1" hangingPunct="1">
              <a:defRPr/>
            </a:pPr>
            <a:r>
              <a:rPr lang="zh-CN" altLang="en-US" dirty="0" smtClean="0">
                <a:effectLst>
                  <a:outerShdw blurRad="38100" dist="38100" dir="2700000" algn="tl">
                    <a:srgbClr val="000000"/>
                  </a:outerShdw>
                </a:effectLst>
              </a:rPr>
              <a:t>物联网工程专业的</a:t>
            </a:r>
            <a:r>
              <a:rPr lang="en-US" altLang="zh-CN" dirty="0" err="1" smtClean="0">
                <a:effectLst>
                  <a:outerShdw blurRad="38100" dist="38100" dir="2700000" algn="tl">
                    <a:srgbClr val="000000"/>
                  </a:outerShdw>
                </a:effectLst>
              </a:rPr>
              <a:t>知识体系</a:t>
            </a:r>
            <a:endParaRPr lang="en-US" altLang="zh-CN" dirty="0" smtClean="0">
              <a:effectLst>
                <a:outerShdw blurRad="38100" dist="38100" dir="2700000" algn="tl">
                  <a:srgbClr val="000000"/>
                </a:outerShdw>
              </a:effectLst>
            </a:endParaRPr>
          </a:p>
        </p:txBody>
      </p:sp>
      <p:sp>
        <p:nvSpPr>
          <p:cNvPr id="24580" name="Rectangle 3"/>
          <p:cNvSpPr>
            <a:spLocks noGrp="1" noChangeArrowheads="1"/>
          </p:cNvSpPr>
          <p:nvPr>
            <p:ph type="body" idx="4294967295"/>
          </p:nvPr>
        </p:nvSpPr>
        <p:spPr>
          <a:xfrm>
            <a:off x="395288" y="1320800"/>
            <a:ext cx="8458200" cy="4989513"/>
          </a:xfrm>
        </p:spPr>
        <p:txBody>
          <a:bodyPr/>
          <a:lstStyle/>
          <a:p>
            <a:pPr eaLnBrk="1" hangingPunct="1">
              <a:defRPr/>
            </a:pPr>
            <a:r>
              <a:rPr lang="zh-CN" altLang="en-US" sz="2400" dirty="0" smtClean="0">
                <a:effectLst>
                  <a:outerShdw blurRad="38100" dist="38100" dir="2700000" algn="tl">
                    <a:srgbClr val="C0C0C0"/>
                  </a:outerShdw>
                </a:effectLst>
              </a:rPr>
              <a:t>物联网工程专业除了数学、物理、人文社科等通识知识外，依据物联网本身的特点，将本专业的知识体系划分为</a:t>
            </a:r>
            <a:r>
              <a:rPr lang="zh-CN" altLang="en-US" sz="2400" dirty="0" smtClean="0">
                <a:solidFill>
                  <a:schemeClr val="accent2"/>
                </a:solidFill>
                <a:effectLst>
                  <a:outerShdw blurRad="38100" dist="38100" dir="2700000" algn="tl">
                    <a:srgbClr val="C0C0C0"/>
                  </a:outerShdw>
                </a:effectLst>
              </a:rPr>
              <a:t>专业基础知识域</a:t>
            </a:r>
            <a:r>
              <a:rPr lang="zh-CN" altLang="en-US" sz="2400" dirty="0" smtClean="0">
                <a:effectLst>
                  <a:outerShdw blurRad="38100" dist="38100" dir="2700000" algn="tl">
                    <a:srgbClr val="C0C0C0"/>
                  </a:outerShdw>
                </a:effectLst>
              </a:rPr>
              <a:t>、</a:t>
            </a:r>
            <a:r>
              <a:rPr lang="zh-CN" altLang="en-US" sz="2400" dirty="0" smtClean="0">
                <a:solidFill>
                  <a:schemeClr val="accent2"/>
                </a:solidFill>
                <a:effectLst>
                  <a:outerShdw blurRad="38100" dist="38100" dir="2700000" algn="tl">
                    <a:srgbClr val="C0C0C0"/>
                  </a:outerShdw>
                </a:effectLst>
              </a:rPr>
              <a:t>专业核心知识域</a:t>
            </a:r>
            <a:r>
              <a:rPr lang="zh-CN" altLang="en-US" sz="2400" dirty="0" smtClean="0">
                <a:effectLst>
                  <a:outerShdw blurRad="38100" dist="38100" dir="2700000" algn="tl">
                    <a:srgbClr val="C0C0C0"/>
                  </a:outerShdw>
                </a:effectLst>
              </a:rPr>
              <a:t>、</a:t>
            </a:r>
            <a:r>
              <a:rPr lang="zh-CN" altLang="en-US" sz="2400" dirty="0" smtClean="0">
                <a:solidFill>
                  <a:schemeClr val="accent2"/>
                </a:solidFill>
                <a:effectLst>
                  <a:outerShdw blurRad="38100" dist="38100" dir="2700000" algn="tl">
                    <a:srgbClr val="C0C0C0"/>
                  </a:outerShdw>
                </a:effectLst>
              </a:rPr>
              <a:t>领域应用知识域</a:t>
            </a:r>
            <a:r>
              <a:rPr lang="zh-CN" altLang="en-US" sz="2400" dirty="0" smtClean="0">
                <a:effectLst>
                  <a:outerShdw blurRad="38100" dist="38100" dir="2700000" algn="tl">
                    <a:srgbClr val="C0C0C0"/>
                  </a:outerShdw>
                </a:effectLst>
              </a:rPr>
              <a:t>。</a:t>
            </a:r>
          </a:p>
          <a:p>
            <a:pPr eaLnBrk="1" hangingPunct="1">
              <a:defRPr/>
            </a:pPr>
            <a:r>
              <a:rPr lang="zh-CN" altLang="en-US" sz="2400" dirty="0" smtClean="0">
                <a:effectLst>
                  <a:outerShdw blurRad="38100" dist="38100" dir="2700000" algn="tl">
                    <a:srgbClr val="C0C0C0"/>
                  </a:outerShdw>
                </a:effectLst>
              </a:rPr>
              <a:t>本专业的基础知识包括：</a:t>
            </a:r>
          </a:p>
          <a:p>
            <a:pPr lvl="1" eaLnBrk="1" hangingPunct="1">
              <a:defRPr/>
            </a:pPr>
            <a:r>
              <a:rPr lang="zh-CN" altLang="en-US" sz="2000" dirty="0" smtClean="0">
                <a:solidFill>
                  <a:srgbClr val="FF3300"/>
                </a:solidFill>
                <a:effectLst>
                  <a:outerShdw blurRad="38100" dist="38100" dir="2700000" algn="tl">
                    <a:srgbClr val="C0C0C0"/>
                  </a:outerShdw>
                </a:effectLst>
              </a:rPr>
              <a:t>算法与程序设计（离散数学、算法设计、数据结构、程序语言）</a:t>
            </a:r>
          </a:p>
          <a:p>
            <a:pPr lvl="1" eaLnBrk="1" hangingPunct="1">
              <a:defRPr/>
            </a:pPr>
            <a:r>
              <a:rPr lang="zh-CN" altLang="en-US" sz="2000" dirty="0" smtClean="0">
                <a:solidFill>
                  <a:srgbClr val="FF3300"/>
                </a:solidFill>
                <a:effectLst>
                  <a:outerShdw blurRad="38100" dist="38100" dir="2700000" algn="tl">
                    <a:srgbClr val="C0C0C0"/>
                  </a:outerShdw>
                </a:effectLst>
              </a:rPr>
              <a:t>电路与电子技术（数电、模电、电路）</a:t>
            </a:r>
          </a:p>
          <a:p>
            <a:pPr lvl="1" eaLnBrk="1" hangingPunct="1">
              <a:defRPr/>
            </a:pPr>
            <a:r>
              <a:rPr lang="zh-CN" altLang="en-US" sz="2000" dirty="0" smtClean="0">
                <a:solidFill>
                  <a:srgbClr val="FF3300"/>
                </a:solidFill>
                <a:effectLst>
                  <a:outerShdw blurRad="38100" dist="38100" dir="2700000" algn="tl">
                    <a:srgbClr val="C0C0C0"/>
                  </a:outerShdw>
                </a:effectLst>
              </a:rPr>
              <a:t>计算机系统（组成、系统结构、操作系统、微机与接口）</a:t>
            </a:r>
          </a:p>
          <a:p>
            <a:pPr lvl="1" eaLnBrk="1" hangingPunct="1">
              <a:defRPr/>
            </a:pPr>
            <a:r>
              <a:rPr lang="zh-CN" altLang="en-US" sz="2000" dirty="0" smtClean="0">
                <a:solidFill>
                  <a:srgbClr val="FF3300"/>
                </a:solidFill>
                <a:effectLst>
                  <a:outerShdw blurRad="38100" dist="38100" dir="2700000" algn="tl">
                    <a:srgbClr val="C0C0C0"/>
                  </a:outerShdw>
                </a:effectLst>
              </a:rPr>
              <a:t>计算机网络（网络原理、网络安全）</a:t>
            </a:r>
          </a:p>
          <a:p>
            <a:pPr lvl="1" eaLnBrk="1" hangingPunct="1">
              <a:defRPr/>
            </a:pPr>
            <a:r>
              <a:rPr lang="zh-CN" altLang="en-US" sz="2000" dirty="0" smtClean="0">
                <a:solidFill>
                  <a:srgbClr val="FF3300"/>
                </a:solidFill>
                <a:effectLst>
                  <a:outerShdw blurRad="38100" dist="38100" dir="2700000" algn="tl">
                    <a:srgbClr val="C0C0C0"/>
                  </a:outerShdw>
                </a:effectLst>
              </a:rPr>
              <a:t>数据库系统（数据、数据库原理、数据处理）</a:t>
            </a:r>
          </a:p>
          <a:p>
            <a:pPr lvl="1" eaLnBrk="1" hangingPunct="1">
              <a:defRPr/>
            </a:pPr>
            <a:r>
              <a:rPr lang="zh-CN" altLang="en-US" sz="2000" dirty="0" smtClean="0">
                <a:solidFill>
                  <a:srgbClr val="FF3300"/>
                </a:solidFill>
                <a:effectLst>
                  <a:outerShdw blurRad="38100" dist="38100" dir="2700000" algn="tl">
                    <a:srgbClr val="C0C0C0"/>
                  </a:outerShdw>
                </a:effectLst>
              </a:rPr>
              <a:t>嵌入式系统 （</a:t>
            </a:r>
            <a:r>
              <a:rPr lang="en-US" altLang="zh-CN" sz="2000" dirty="0" err="1" smtClean="0">
                <a:solidFill>
                  <a:srgbClr val="FF3300"/>
                </a:solidFill>
                <a:effectLst>
                  <a:outerShdw blurRad="38100" dist="38100" dir="2700000" algn="tl">
                    <a:srgbClr val="C0C0C0"/>
                  </a:outerShdw>
                </a:effectLst>
              </a:rPr>
              <a:t>MCU</a:t>
            </a:r>
            <a:r>
              <a:rPr lang="zh-CN" altLang="en-US" sz="2000" dirty="0" smtClean="0">
                <a:solidFill>
                  <a:srgbClr val="FF3300"/>
                </a:solidFill>
                <a:effectLst>
                  <a:outerShdw blurRad="38100" dist="38100" dir="2700000" algn="tl">
                    <a:srgbClr val="C0C0C0"/>
                  </a:outerShdw>
                </a:effectLst>
              </a:rPr>
              <a:t>、嵌入式操作系统）</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我们的生活为什么越来越</a:t>
            </a:r>
            <a:r>
              <a:rPr lang="zh-CN" altLang="en-US" dirty="0"/>
              <a:t>便利</a:t>
            </a:r>
            <a:r>
              <a:rPr lang="zh-CN" altLang="en-US" dirty="0" smtClean="0"/>
              <a:t>？</a:t>
            </a:r>
            <a:endParaRPr lang="zh-CN" altLang="en-US" dirty="0"/>
          </a:p>
        </p:txBody>
      </p:sp>
      <p:sp>
        <p:nvSpPr>
          <p:cNvPr id="3" name="内容占位符 2"/>
          <p:cNvSpPr>
            <a:spLocks noGrp="1"/>
          </p:cNvSpPr>
          <p:nvPr>
            <p:ph idx="1"/>
          </p:nvPr>
        </p:nvSpPr>
        <p:spPr>
          <a:xfrm>
            <a:off x="395536" y="1865776"/>
            <a:ext cx="8439472" cy="4515552"/>
          </a:xfrm>
        </p:spPr>
        <p:txBody>
          <a:bodyPr/>
          <a:lstStyle/>
          <a:p>
            <a:endParaRPr lang="en-US" altLang="zh-CN" sz="2400" dirty="0" smtClean="0"/>
          </a:p>
          <a:p>
            <a:r>
              <a:rPr lang="zh-CN" altLang="en-US" sz="2400" dirty="0" smtClean="0"/>
              <a:t>一卡通 刷卡用餐？</a:t>
            </a:r>
            <a:endParaRPr lang="en-US" altLang="zh-CN" sz="2400" dirty="0" smtClean="0"/>
          </a:p>
          <a:p>
            <a:r>
              <a:rPr lang="zh-CN" altLang="en-US" sz="2400" dirty="0" smtClean="0"/>
              <a:t>身份证 刷卡 进高铁站？</a:t>
            </a:r>
            <a:endParaRPr lang="en-US" altLang="zh-CN" sz="2400" dirty="0" smtClean="0"/>
          </a:p>
          <a:p>
            <a:r>
              <a:rPr lang="zh-CN" altLang="en-US" sz="2400" dirty="0" smtClean="0"/>
              <a:t>刷支付宝坐公交和地铁？</a:t>
            </a:r>
            <a:endParaRPr lang="en-US" altLang="zh-CN" sz="2400" dirty="0" smtClean="0"/>
          </a:p>
          <a:p>
            <a:r>
              <a:rPr lang="zh-CN" altLang="en-US" sz="2400" dirty="0" smtClean="0"/>
              <a:t>开车过门禁、进小区？</a:t>
            </a:r>
            <a:endParaRPr lang="en-US" altLang="zh-CN" sz="2400" dirty="0" smtClean="0"/>
          </a:p>
          <a:p>
            <a:r>
              <a:rPr lang="zh-CN" altLang="en-US" sz="2400" dirty="0" smtClean="0"/>
              <a:t>手机拍照？手机导航？</a:t>
            </a:r>
            <a:endParaRPr lang="en-US" altLang="zh-CN" sz="2400" dirty="0" smtClean="0"/>
          </a:p>
          <a:p>
            <a:r>
              <a:rPr lang="zh-CN" altLang="en-US" sz="2400" dirty="0" smtClean="0"/>
              <a:t>手机输入（语音）？（手写）？</a:t>
            </a:r>
            <a:endParaRPr lang="en-US" altLang="zh-CN" sz="2400" dirty="0" smtClean="0"/>
          </a:p>
          <a:p>
            <a:r>
              <a:rPr lang="zh-CN" altLang="en-US" sz="2400" dirty="0" smtClean="0"/>
              <a:t>发朋友圈？</a:t>
            </a:r>
            <a:endParaRPr lang="en-US" altLang="zh-CN" sz="2400" dirty="0" smtClean="0"/>
          </a:p>
          <a:p>
            <a:r>
              <a:rPr lang="zh-CN" altLang="en-US" sz="2400" dirty="0" smtClean="0"/>
              <a:t>用雨课堂在线授课？</a:t>
            </a:r>
            <a:endParaRPr lang="en-US" altLang="zh-CN" sz="2400" dirty="0" smtClean="0"/>
          </a:p>
          <a:p>
            <a:endParaRPr lang="zh-CN" altLang="en-US" sz="2400" dirty="0"/>
          </a:p>
        </p:txBody>
      </p:sp>
      <p:sp>
        <p:nvSpPr>
          <p:cNvPr id="8" name="矩形 7"/>
          <p:cNvSpPr/>
          <p:nvPr/>
        </p:nvSpPr>
        <p:spPr>
          <a:xfrm>
            <a:off x="6454081" y="3573016"/>
            <a:ext cx="2348720" cy="138499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r>
              <a:rPr lang="zh-CN"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高速</a:t>
            </a:r>
            <a:r>
              <a:rPr lang="en-US" altLang="zh-CN"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ETC</a:t>
            </a:r>
            <a:r>
              <a:rPr lang="en-US" altLang="zh-CN"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a:p>
            <a:r>
              <a:rPr lang="zh-CN"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交通测速</a:t>
            </a:r>
            <a:r>
              <a:rPr lang="en-US" altLang="zh-CN"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a:t>
            </a:r>
          </a:p>
          <a:p>
            <a:r>
              <a:rPr lang="zh-CN" alt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rPr>
              <a:t>路面摄像头？</a:t>
            </a:r>
            <a:endParaRPr lang="en-US" altLang="zh-CN"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ea"/>
              <a:ea typeface="+mj-ea"/>
            </a:endParaRPr>
          </a:p>
        </p:txBody>
      </p:sp>
      <p:sp>
        <p:nvSpPr>
          <p:cNvPr id="9" name="矩形 8"/>
          <p:cNvSpPr/>
          <p:nvPr/>
        </p:nvSpPr>
        <p:spPr>
          <a:xfrm>
            <a:off x="6454081" y="5157192"/>
            <a:ext cx="2040943" cy="1200329"/>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智能电饭锅？</a:t>
            </a:r>
            <a:endParaRPr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智能洗衣机？</a:t>
            </a:r>
            <a:endParaRPr lang="en-US" altLang="zh-C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智能扫地机？</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矩形 3"/>
          <p:cNvSpPr/>
          <p:nvPr/>
        </p:nvSpPr>
        <p:spPr>
          <a:xfrm>
            <a:off x="467544" y="1249880"/>
            <a:ext cx="4716356"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zh-CN"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我们身边到处都是物</a:t>
            </a:r>
            <a:r>
              <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联网</a:t>
            </a:r>
          </a:p>
        </p:txBody>
      </p:sp>
      <p:pic>
        <p:nvPicPr>
          <p:cNvPr id="7" name="Picture 6" descr="https://ss0.bdstatic.com/70cFvHSh_Q1YnxGkpoWK1HF6hhy/it/u=3669811381,969286725&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942" y="1239952"/>
            <a:ext cx="2372522" cy="21890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4</a:t>
            </a:fld>
            <a:endParaRPr lang="en-US" sz="1400" b="1" dirty="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1856532901"/>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defRPr/>
            </a:pPr>
            <a:r>
              <a:rPr lang="zh-CN" altLang="en-US" dirty="0" smtClean="0">
                <a:effectLst>
                  <a:outerShdw blurRad="38100" dist="38100" dir="2700000" algn="tl">
                    <a:srgbClr val="000000"/>
                  </a:outerShdw>
                </a:effectLst>
              </a:rPr>
              <a:t>物联网工程专业的</a:t>
            </a:r>
            <a:r>
              <a:rPr lang="en-US" altLang="zh-CN" dirty="0" err="1" smtClean="0">
                <a:effectLst>
                  <a:outerShdw blurRad="38100" dist="38100" dir="2700000" algn="tl">
                    <a:srgbClr val="000000"/>
                  </a:outerShdw>
                </a:effectLst>
              </a:rPr>
              <a:t>知识体系</a:t>
            </a:r>
            <a:endParaRPr lang="en-US" altLang="zh-CN" dirty="0" smtClean="0">
              <a:effectLst>
                <a:outerShdw blurRad="38100" dist="38100" dir="2700000" algn="tl">
                  <a:srgbClr val="000000"/>
                </a:outerShdw>
              </a:effectLst>
            </a:endParaRPr>
          </a:p>
        </p:txBody>
      </p:sp>
      <p:sp>
        <p:nvSpPr>
          <p:cNvPr id="25604" name="Rectangle 3"/>
          <p:cNvSpPr>
            <a:spLocks noGrp="1" noChangeArrowheads="1"/>
          </p:cNvSpPr>
          <p:nvPr>
            <p:ph sz="half" idx="1"/>
          </p:nvPr>
        </p:nvSpPr>
        <p:spPr>
          <a:xfrm>
            <a:off x="381000" y="1414463"/>
            <a:ext cx="4478338" cy="4986337"/>
          </a:xfrm>
        </p:spPr>
        <p:txBody>
          <a:bodyPr/>
          <a:lstStyle/>
          <a:p>
            <a:pPr eaLnBrk="1" hangingPunct="1">
              <a:lnSpc>
                <a:spcPct val="90000"/>
              </a:lnSpc>
              <a:defRPr/>
            </a:pPr>
            <a:r>
              <a:rPr lang="zh-CN" altLang="en-US" sz="2400" dirty="0" smtClean="0">
                <a:effectLst>
                  <a:outerShdw blurRad="38100" dist="38100" dir="2700000" algn="tl">
                    <a:srgbClr val="C0C0C0"/>
                  </a:outerShdw>
                </a:effectLst>
              </a:rPr>
              <a:t>专业的核心知识最小集：</a:t>
            </a:r>
          </a:p>
          <a:p>
            <a:pPr lvl="1" eaLnBrk="1" hangingPunct="1">
              <a:lnSpc>
                <a:spcPct val="100000"/>
              </a:lnSpc>
              <a:defRPr/>
            </a:pPr>
            <a:r>
              <a:rPr lang="zh-CN" altLang="en-US" sz="2000" dirty="0" smtClean="0">
                <a:effectLst>
                  <a:outerShdw blurRad="38100" dist="38100" dir="2700000" algn="tl">
                    <a:srgbClr val="C0C0C0"/>
                  </a:outerShdw>
                </a:effectLst>
              </a:rPr>
              <a:t>物联网技术体系</a:t>
            </a:r>
          </a:p>
          <a:p>
            <a:pPr lvl="2" eaLnBrk="1" hangingPunct="1">
              <a:lnSpc>
                <a:spcPct val="80000"/>
              </a:lnSpc>
              <a:defRPr/>
            </a:pPr>
            <a:r>
              <a:rPr lang="zh-CN" altLang="en-US" dirty="0" smtClean="0">
                <a:effectLst>
                  <a:outerShdw blurRad="38100" dist="38100" dir="2700000" algn="tl">
                    <a:srgbClr val="C0C0C0"/>
                  </a:outerShdw>
                </a:effectLst>
              </a:rPr>
              <a:t>（体系、功能、逻辑结构）</a:t>
            </a:r>
          </a:p>
          <a:p>
            <a:pPr lvl="1" eaLnBrk="1" hangingPunct="1">
              <a:lnSpc>
                <a:spcPct val="100000"/>
              </a:lnSpc>
              <a:defRPr/>
            </a:pPr>
            <a:r>
              <a:rPr lang="zh-CN" altLang="en-US" sz="2000" dirty="0" smtClean="0">
                <a:effectLst>
                  <a:outerShdw blurRad="38100" dist="38100" dir="2700000" algn="tl">
                    <a:srgbClr val="C0C0C0"/>
                  </a:outerShdw>
                </a:effectLst>
              </a:rPr>
              <a:t>标识、感知、定位</a:t>
            </a:r>
          </a:p>
          <a:p>
            <a:pPr lvl="2" eaLnBrk="1" hangingPunct="1">
              <a:lnSpc>
                <a:spcPct val="80000"/>
              </a:lnSpc>
              <a:defRPr/>
            </a:pPr>
            <a:r>
              <a:rPr lang="zh-CN" altLang="en-US" dirty="0" smtClean="0">
                <a:effectLst>
                  <a:outerShdw blurRad="38100" dist="38100" dir="2700000" algn="tl">
                    <a:srgbClr val="C0C0C0"/>
                  </a:outerShdw>
                </a:effectLst>
              </a:rPr>
              <a:t>（</a:t>
            </a:r>
            <a:r>
              <a:rPr lang="en-US" altLang="zh-CN" dirty="0" smtClean="0">
                <a:effectLst>
                  <a:outerShdw blurRad="38100" dist="38100" dir="2700000" algn="tl">
                    <a:srgbClr val="C0C0C0"/>
                  </a:outerShdw>
                </a:effectLst>
              </a:rPr>
              <a:t>RFID</a:t>
            </a:r>
            <a:r>
              <a:rPr lang="zh-CN" altLang="en-US" dirty="0" smtClean="0">
                <a:effectLst>
                  <a:outerShdw blurRad="38100" dist="38100" dir="2700000" algn="tl">
                    <a:srgbClr val="C0C0C0"/>
                  </a:outerShdw>
                </a:effectLst>
              </a:rPr>
              <a:t>、条码</a:t>
            </a:r>
            <a:r>
              <a:rPr lang="en-US" altLang="zh-CN" dirty="0" smtClean="0">
                <a:effectLst>
                  <a:outerShdw blurRad="38100" dist="38100" dir="2700000" algn="tl">
                    <a:srgbClr val="C0C0C0"/>
                  </a:outerShdw>
                </a:effectLst>
              </a:rPr>
              <a:t>、GPS</a:t>
            </a:r>
            <a:r>
              <a:rPr lang="zh-CN" altLang="en-US" dirty="0" smtClean="0">
                <a:effectLst>
                  <a:outerShdw blurRad="38100" dist="38100" dir="2700000" algn="tl">
                    <a:srgbClr val="C0C0C0"/>
                  </a:outerShdw>
                </a:effectLst>
              </a:rPr>
              <a:t>）</a:t>
            </a:r>
          </a:p>
          <a:p>
            <a:pPr lvl="1" eaLnBrk="1" hangingPunct="1">
              <a:lnSpc>
                <a:spcPct val="100000"/>
              </a:lnSpc>
              <a:defRPr/>
            </a:pPr>
            <a:r>
              <a:rPr lang="en-US" altLang="zh-CN" sz="2000" dirty="0" err="1" smtClean="0">
                <a:effectLst>
                  <a:outerShdw blurRad="38100" dist="38100" dir="2700000" algn="tl">
                    <a:srgbClr val="C0C0C0"/>
                  </a:outerShdw>
                </a:effectLst>
              </a:rPr>
              <a:t>数据</a:t>
            </a:r>
            <a:r>
              <a:rPr lang="zh-CN" altLang="en-US" sz="2000" dirty="0" smtClean="0">
                <a:effectLst>
                  <a:outerShdw blurRad="38100" dist="38100" dir="2700000" algn="tl">
                    <a:srgbClr val="C0C0C0"/>
                  </a:outerShdw>
                </a:effectLst>
              </a:rPr>
              <a:t>传输</a:t>
            </a:r>
            <a:endParaRPr lang="en-US" altLang="zh-CN" sz="2000" dirty="0" smtClean="0">
              <a:effectLst>
                <a:outerShdw blurRad="38100" dist="38100" dir="2700000" algn="tl">
                  <a:srgbClr val="C0C0C0"/>
                </a:outerShdw>
              </a:effectLst>
            </a:endParaRPr>
          </a:p>
          <a:p>
            <a:pPr lvl="2" eaLnBrk="1" hangingPunct="1">
              <a:lnSpc>
                <a:spcPct val="80000"/>
              </a:lnSpc>
              <a:defRPr/>
            </a:pPr>
            <a:r>
              <a:rPr lang="zh-CN" altLang="en-US" dirty="0" smtClean="0">
                <a:effectLst>
                  <a:outerShdw blurRad="38100" dist="38100" dir="2700000" algn="tl">
                    <a:srgbClr val="C0C0C0"/>
                  </a:outerShdw>
                </a:effectLst>
              </a:rPr>
              <a:t>（短距离、无线、互联网）</a:t>
            </a:r>
          </a:p>
          <a:p>
            <a:pPr lvl="1" eaLnBrk="1" hangingPunct="1">
              <a:lnSpc>
                <a:spcPct val="100000"/>
              </a:lnSpc>
              <a:defRPr/>
            </a:pPr>
            <a:r>
              <a:rPr lang="zh-CN" altLang="en-US" sz="2000" dirty="0" smtClean="0">
                <a:effectLst>
                  <a:outerShdw blurRad="38100" dist="38100" dir="2700000" algn="tl">
                    <a:srgbClr val="C0C0C0"/>
                  </a:outerShdw>
                </a:effectLst>
              </a:rPr>
              <a:t>数据处理</a:t>
            </a:r>
          </a:p>
          <a:p>
            <a:pPr lvl="2" eaLnBrk="1" hangingPunct="1">
              <a:lnSpc>
                <a:spcPct val="80000"/>
              </a:lnSpc>
              <a:defRPr/>
            </a:pPr>
            <a:r>
              <a:rPr lang="zh-CN" altLang="en-US" dirty="0" smtClean="0">
                <a:effectLst>
                  <a:outerShdw blurRad="38100" dist="38100" dir="2700000" algn="tl">
                    <a:srgbClr val="C0C0C0"/>
                  </a:outerShdw>
                </a:effectLst>
              </a:rPr>
              <a:t>（大数据存储、分析、管理）</a:t>
            </a:r>
          </a:p>
        </p:txBody>
      </p:sp>
      <p:sp>
        <p:nvSpPr>
          <p:cNvPr id="2" name="内容占位符 1"/>
          <p:cNvSpPr>
            <a:spLocks noGrp="1"/>
          </p:cNvSpPr>
          <p:nvPr>
            <p:ph sz="half" idx="2"/>
          </p:nvPr>
        </p:nvSpPr>
        <p:spPr>
          <a:xfrm>
            <a:off x="4686300" y="1797050"/>
            <a:ext cx="4152900" cy="4603750"/>
          </a:xfrm>
        </p:spPr>
        <p:txBody>
          <a:bodyPr/>
          <a:lstStyle/>
          <a:p>
            <a:pPr lvl="1" eaLnBrk="1" hangingPunct="1">
              <a:lnSpc>
                <a:spcPct val="100000"/>
              </a:lnSpc>
              <a:defRPr/>
            </a:pPr>
            <a:r>
              <a:rPr lang="en-US" altLang="zh-CN" sz="2000" dirty="0" err="1">
                <a:effectLst>
                  <a:outerShdw blurRad="38100" dist="38100" dir="2700000" algn="tl">
                    <a:srgbClr val="C0C0C0"/>
                  </a:outerShdw>
                </a:effectLst>
              </a:rPr>
              <a:t>反馈</a:t>
            </a:r>
            <a:r>
              <a:rPr lang="zh-CN" altLang="en-US" sz="2000" dirty="0">
                <a:effectLst>
                  <a:outerShdw blurRad="38100" dist="38100" dir="2700000" algn="tl">
                    <a:srgbClr val="C0C0C0"/>
                  </a:outerShdw>
                </a:effectLst>
              </a:rPr>
              <a:t>控制</a:t>
            </a:r>
          </a:p>
          <a:p>
            <a:pPr lvl="2" eaLnBrk="1" hangingPunct="1">
              <a:lnSpc>
                <a:spcPct val="80000"/>
              </a:lnSpc>
              <a:defRPr/>
            </a:pPr>
            <a:r>
              <a:rPr lang="zh-CN" altLang="en-US" dirty="0">
                <a:effectLst>
                  <a:outerShdw blurRad="38100" dist="38100" dir="2700000" algn="tl">
                    <a:srgbClr val="C0C0C0"/>
                  </a:outerShdw>
                </a:effectLst>
              </a:rPr>
              <a:t>（反馈</a:t>
            </a:r>
            <a:r>
              <a:rPr lang="zh-CN" altLang="en-US" dirty="0" smtClean="0">
                <a:effectLst>
                  <a:outerShdw blurRad="38100" dist="38100" dir="2700000" algn="tl">
                    <a:srgbClr val="C0C0C0"/>
                  </a:outerShdw>
                </a:effectLst>
              </a:rPr>
              <a:t>、智能控制</a:t>
            </a:r>
            <a:r>
              <a:rPr lang="zh-CN" altLang="en-US" dirty="0">
                <a:effectLst>
                  <a:outerShdw blurRad="38100" dist="38100" dir="2700000" algn="tl">
                    <a:srgbClr val="C0C0C0"/>
                  </a:outerShdw>
                </a:effectLst>
              </a:rPr>
              <a:t>）</a:t>
            </a:r>
          </a:p>
          <a:p>
            <a:pPr lvl="1" eaLnBrk="1" hangingPunct="1">
              <a:lnSpc>
                <a:spcPct val="100000"/>
              </a:lnSpc>
              <a:defRPr/>
            </a:pPr>
            <a:r>
              <a:rPr lang="en-US" altLang="zh-CN" sz="2000" dirty="0" err="1">
                <a:effectLst>
                  <a:outerShdw blurRad="38100" dist="38100" dir="2700000" algn="tl">
                    <a:srgbClr val="C0C0C0"/>
                  </a:outerShdw>
                </a:effectLst>
              </a:rPr>
              <a:t>隐私</a:t>
            </a:r>
            <a:r>
              <a:rPr lang="zh-CN" altLang="en-US" sz="2000" dirty="0">
                <a:effectLst>
                  <a:outerShdw blurRad="38100" dist="38100" dir="2700000" algn="tl">
                    <a:srgbClr val="C0C0C0"/>
                  </a:outerShdw>
                </a:effectLst>
              </a:rPr>
              <a:t>与</a:t>
            </a:r>
            <a:r>
              <a:rPr lang="en-US" altLang="zh-CN" sz="2000" dirty="0" err="1">
                <a:effectLst>
                  <a:outerShdw blurRad="38100" dist="38100" dir="2700000" algn="tl">
                    <a:srgbClr val="C0C0C0"/>
                  </a:outerShdw>
                </a:effectLst>
              </a:rPr>
              <a:t>信息安全</a:t>
            </a:r>
            <a:endParaRPr lang="en-US" altLang="zh-CN" sz="2000" dirty="0">
              <a:effectLst>
                <a:outerShdw blurRad="38100" dist="38100" dir="2700000" algn="tl">
                  <a:srgbClr val="C0C0C0"/>
                </a:outerShdw>
              </a:effectLst>
            </a:endParaRPr>
          </a:p>
          <a:p>
            <a:pPr lvl="2" eaLnBrk="1" hangingPunct="1">
              <a:lnSpc>
                <a:spcPct val="80000"/>
              </a:lnSpc>
              <a:defRPr/>
            </a:pPr>
            <a:r>
              <a:rPr lang="zh-CN" altLang="en-US" dirty="0" smtClean="0">
                <a:effectLst>
                  <a:outerShdw blurRad="38100" dist="38100" dir="2700000" algn="tl">
                    <a:srgbClr val="C0C0C0"/>
                  </a:outerShdw>
                </a:effectLst>
              </a:rPr>
              <a:t>（数据安全、隐私</a:t>
            </a:r>
            <a:r>
              <a:rPr lang="zh-CN" altLang="en-US" dirty="0">
                <a:effectLst>
                  <a:outerShdw blurRad="38100" dist="38100" dir="2700000" algn="tl">
                    <a:srgbClr val="C0C0C0"/>
                  </a:outerShdw>
                </a:effectLst>
              </a:rPr>
              <a:t>安全）</a:t>
            </a:r>
          </a:p>
          <a:p>
            <a:pPr lvl="1" eaLnBrk="1" hangingPunct="1">
              <a:lnSpc>
                <a:spcPct val="100000"/>
              </a:lnSpc>
              <a:defRPr/>
            </a:pPr>
            <a:r>
              <a:rPr lang="en-US" altLang="zh-CN" sz="2000" dirty="0" err="1">
                <a:effectLst>
                  <a:outerShdw blurRad="38100" dist="38100" dir="2700000" algn="tl">
                    <a:srgbClr val="C0C0C0"/>
                  </a:outerShdw>
                </a:effectLst>
              </a:rPr>
              <a:t>项目</a:t>
            </a:r>
            <a:r>
              <a:rPr lang="zh-CN" altLang="en-US" sz="2000" dirty="0">
                <a:effectLst>
                  <a:outerShdw blurRad="38100" dist="38100" dir="2700000" algn="tl">
                    <a:srgbClr val="C0C0C0"/>
                  </a:outerShdw>
                </a:effectLst>
              </a:rPr>
              <a:t>设计</a:t>
            </a:r>
            <a:endParaRPr lang="en-US" altLang="zh-CN" sz="2000" dirty="0">
              <a:effectLst>
                <a:outerShdw blurRad="38100" dist="38100" dir="2700000" algn="tl">
                  <a:srgbClr val="C0C0C0"/>
                </a:outerShdw>
              </a:effectLst>
            </a:endParaRPr>
          </a:p>
          <a:p>
            <a:pPr lvl="2" eaLnBrk="1" hangingPunct="1">
              <a:lnSpc>
                <a:spcPct val="80000"/>
              </a:lnSpc>
              <a:defRPr/>
            </a:pPr>
            <a:r>
              <a:rPr lang="zh-CN" altLang="en-US" dirty="0">
                <a:effectLst>
                  <a:outerShdw blurRad="38100" dist="38100" dir="2700000" algn="tl">
                    <a:srgbClr val="C0C0C0"/>
                  </a:outerShdw>
                </a:effectLst>
              </a:rPr>
              <a:t>（集成、创新、实践）</a:t>
            </a:r>
          </a:p>
          <a:p>
            <a:pPr>
              <a:defRPr/>
            </a:pPr>
            <a:endParaRPr lang="zh-CN" altLang="en-US" dirty="0"/>
          </a:p>
        </p:txBody>
      </p:sp>
      <p:sp>
        <p:nvSpPr>
          <p:cNvPr id="5" name="灯片编号占位符 1"/>
          <p:cNvSpPr>
            <a:spLocks noGrp="1"/>
          </p:cNvSpPr>
          <p:nvPr>
            <p:ph type="sldNum" sz="quarter" idx="10"/>
          </p:nvPr>
        </p:nvSpPr>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defRPr/>
            </a:pPr>
            <a:r>
              <a:rPr lang="zh-CN" altLang="en-US" sz="1400" smtClean="0">
                <a:solidFill>
                  <a:srgbClr val="FF3300"/>
                </a:solidFill>
              </a:rPr>
              <a:t>桂小林</a:t>
            </a:r>
            <a:r>
              <a:rPr lang="en-US" altLang="zh-CN" sz="1400" smtClean="0">
                <a:solidFill>
                  <a:srgbClr val="FF3300"/>
                </a:solidFill>
              </a:rPr>
              <a:t>-</a:t>
            </a:r>
            <a:fld id="{4B62FEBB-C58C-46D8-9558-FECD8A198E8C}" type="slidenum">
              <a:rPr lang="en-US" altLang="zh-CN" sz="1400" smtClean="0">
                <a:solidFill>
                  <a:srgbClr val="FF3300"/>
                </a:solidFill>
              </a:rPr>
              <a:pPr>
                <a:defRPr/>
              </a:pPr>
              <a:t>40</a:t>
            </a:fld>
            <a:endParaRPr lang="en-US" altLang="zh-CN" sz="1400" smtClean="0">
              <a:solidFill>
                <a:srgbClr val="FF3300"/>
              </a:solidFill>
            </a:endParaRPr>
          </a:p>
        </p:txBody>
      </p:sp>
      <p:sp>
        <p:nvSpPr>
          <p:cNvPr id="25602" name="灯片编号占位符 3"/>
          <p:cNvSpPr txBox="1">
            <a:spLocks noGrp="1" noChangeArrowheads="1"/>
          </p:cNvSpPr>
          <p:nvPr/>
        </p:nvSpPr>
        <p:spPr bwMode="auto">
          <a:xfrm>
            <a:off x="6443663" y="6400800"/>
            <a:ext cx="2700337" cy="457200"/>
          </a:xfrm>
          <a:prstGeom prst="rect">
            <a:avLst/>
          </a:prstGeom>
          <a:noFill/>
          <a:ln>
            <a:noFill/>
          </a:ln>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r">
              <a:buFont typeface="Arial" pitchFamily="34" charset="0"/>
              <a:buNone/>
              <a:defRPr/>
            </a:pPr>
            <a:fld id="{8EB987CD-5751-4268-8E3A-B3E4DD95F5DD}" type="slidenum">
              <a:rPr lang="en-US" altLang="zh-CN" sz="1400" b="1" smtClean="0">
                <a:solidFill>
                  <a:srgbClr val="FF3300"/>
                </a:solidFill>
                <a:effectLst>
                  <a:outerShdw blurRad="38100" dist="38100" dir="2700000" algn="tl">
                    <a:srgbClr val="C0C0C0"/>
                  </a:outerShdw>
                </a:effectLst>
              </a:rPr>
              <a:pPr algn="r">
                <a:buFont typeface="Arial" pitchFamily="34" charset="0"/>
                <a:buNone/>
                <a:defRPr/>
              </a:pPr>
              <a:t>40</a:t>
            </a:fld>
            <a:endParaRPr lang="en-US" altLang="zh-CN" sz="1400" b="1" smtClean="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10"/>
          </p:nvPr>
        </p:nvSpPr>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defRPr/>
            </a:pPr>
            <a:r>
              <a:rPr lang="zh-CN" altLang="en-US" sz="1400" smtClean="0">
                <a:solidFill>
                  <a:srgbClr val="FF3300"/>
                </a:solidFill>
              </a:rPr>
              <a:t>桂小林</a:t>
            </a:r>
            <a:r>
              <a:rPr lang="en-US" altLang="zh-CN" sz="1400" smtClean="0">
                <a:solidFill>
                  <a:srgbClr val="FF3300"/>
                </a:solidFill>
              </a:rPr>
              <a:t>-</a:t>
            </a:r>
            <a:fld id="{613E2132-7732-412F-A31A-D83C6353CD1E}" type="slidenum">
              <a:rPr lang="en-US" altLang="zh-CN" sz="1400" smtClean="0">
                <a:solidFill>
                  <a:srgbClr val="FF3300"/>
                </a:solidFill>
              </a:rPr>
              <a:pPr>
                <a:defRPr/>
              </a:pPr>
              <a:t>41</a:t>
            </a:fld>
            <a:endParaRPr lang="en-US" altLang="zh-CN" sz="1400" smtClean="0">
              <a:solidFill>
                <a:srgbClr val="FF3300"/>
              </a:solidFill>
            </a:endParaRPr>
          </a:p>
        </p:txBody>
      </p:sp>
      <p:sp>
        <p:nvSpPr>
          <p:cNvPr id="28674" name="灯片编号占位符 3"/>
          <p:cNvSpPr txBox="1">
            <a:spLocks noGrp="1" noChangeArrowheads="1"/>
          </p:cNvSpPr>
          <p:nvPr/>
        </p:nvSpPr>
        <p:spPr bwMode="auto">
          <a:xfrm>
            <a:off x="6443663" y="6400800"/>
            <a:ext cx="2700337" cy="457200"/>
          </a:xfrm>
          <a:prstGeom prst="rect">
            <a:avLst/>
          </a:prstGeom>
          <a:noFill/>
          <a:ln>
            <a:noFill/>
          </a:ln>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lgn="r">
              <a:buFont typeface="Arial" pitchFamily="34" charset="0"/>
              <a:buNone/>
              <a:defRPr/>
            </a:pPr>
            <a:fld id="{5DC5760F-B1FE-47A0-9B78-10AF65ED6A7E}" type="slidenum">
              <a:rPr lang="en-US" altLang="zh-CN" sz="1400" b="1" smtClean="0">
                <a:solidFill>
                  <a:srgbClr val="FF3300"/>
                </a:solidFill>
                <a:effectLst>
                  <a:outerShdw blurRad="38100" dist="38100" dir="2700000" algn="tl">
                    <a:srgbClr val="C0C0C0"/>
                  </a:outerShdw>
                </a:effectLst>
              </a:rPr>
              <a:pPr algn="r">
                <a:buFont typeface="Arial" pitchFamily="34" charset="0"/>
                <a:buNone/>
                <a:defRPr/>
              </a:pPr>
              <a:t>41</a:t>
            </a:fld>
            <a:endParaRPr lang="en-US" altLang="zh-CN" sz="1400" b="1" smtClean="0">
              <a:solidFill>
                <a:srgbClr val="FF3300"/>
              </a:solidFill>
              <a:effectLst>
                <a:outerShdw blurRad="38100" dist="38100" dir="2700000" algn="tl">
                  <a:srgbClr val="C0C0C0"/>
                </a:outerShdw>
              </a:effectLst>
            </a:endParaRPr>
          </a:p>
        </p:txBody>
      </p:sp>
      <p:sp>
        <p:nvSpPr>
          <p:cNvPr id="28675" name="Rectangle 2"/>
          <p:cNvSpPr>
            <a:spLocks noGrp="1" noChangeArrowheads="1"/>
          </p:cNvSpPr>
          <p:nvPr>
            <p:ph type="title"/>
          </p:nvPr>
        </p:nvSpPr>
        <p:spPr/>
        <p:txBody>
          <a:bodyPr/>
          <a:lstStyle/>
          <a:p>
            <a:pPr eaLnBrk="1" hangingPunct="1">
              <a:defRPr/>
            </a:pPr>
            <a:r>
              <a:rPr lang="zh-CN" altLang="en-US" dirty="0" smtClean="0">
                <a:effectLst>
                  <a:outerShdw blurRad="38100" dist="38100" dir="2700000" algn="tl">
                    <a:srgbClr val="000000"/>
                  </a:outerShdw>
                </a:effectLst>
              </a:rPr>
              <a:t>物联网工程专业的</a:t>
            </a:r>
            <a:r>
              <a:rPr lang="en-US" altLang="zh-CN" dirty="0" err="1" smtClean="0">
                <a:effectLst>
                  <a:outerShdw blurRad="38100" dist="38100" dir="2700000" algn="tl">
                    <a:srgbClr val="000000"/>
                  </a:outerShdw>
                </a:effectLst>
              </a:rPr>
              <a:t>知识体系</a:t>
            </a:r>
            <a:endParaRPr lang="zh-CN" altLang="en-US" dirty="0" smtClean="0">
              <a:effectLst>
                <a:outerShdw blurRad="38100" dist="38100" dir="2700000" algn="tl">
                  <a:srgbClr val="000000"/>
                </a:outerShdw>
              </a:effectLst>
            </a:endParaRPr>
          </a:p>
        </p:txBody>
      </p:sp>
      <p:sp>
        <p:nvSpPr>
          <p:cNvPr id="57349" name="Rectangle 4"/>
          <p:cNvSpPr>
            <a:spLocks noGrp="1" noChangeArrowheads="1"/>
          </p:cNvSpPr>
          <p:nvPr>
            <p:ph idx="1"/>
          </p:nvPr>
        </p:nvSpPr>
        <p:spPr>
          <a:xfrm>
            <a:off x="395288" y="1268413"/>
            <a:ext cx="8458200" cy="4987925"/>
          </a:xfrm>
        </p:spPr>
        <p:txBody>
          <a:bodyPr/>
          <a:lstStyle/>
          <a:p>
            <a:r>
              <a:rPr lang="zh-CN" altLang="en-US" smtClean="0"/>
              <a:t>知识领域分为两大部分：</a:t>
            </a:r>
            <a:r>
              <a:rPr lang="zh-CN" altLang="en-US" smtClean="0">
                <a:solidFill>
                  <a:srgbClr val="FF3300"/>
                </a:solidFill>
              </a:rPr>
              <a:t>专业基础、专业核心</a:t>
            </a:r>
          </a:p>
        </p:txBody>
      </p:sp>
      <p:pic>
        <p:nvPicPr>
          <p:cNvPr id="286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16113"/>
            <a:ext cx="446405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4292600"/>
            <a:ext cx="496887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ppt_x"/>
                                          </p:val>
                                        </p:tav>
                                        <p:tav tm="100000">
                                          <p:val>
                                            <p:strVal val="#ppt_x"/>
                                          </p:val>
                                        </p:tav>
                                      </p:tavLst>
                                    </p:anim>
                                    <p:anim calcmode="lin" valueType="num">
                                      <p:cBhvr additive="base">
                                        <p:cTn id="8" dur="500" fill="hold"/>
                                        <p:tgtEl>
                                          <p:spTgt spid="2867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8"/>
                                        </p:tgtEl>
                                        <p:attrNameLst>
                                          <p:attrName>style.visibility</p:attrName>
                                        </p:attrNameLst>
                                      </p:cBhvr>
                                      <p:to>
                                        <p:strVal val="visible"/>
                                      </p:to>
                                    </p:set>
                                    <p:anim calcmode="lin" valueType="num">
                                      <p:cBhvr additive="base">
                                        <p:cTn id="11" dur="500" fill="hold"/>
                                        <p:tgtEl>
                                          <p:spTgt spid="28678"/>
                                        </p:tgtEl>
                                        <p:attrNameLst>
                                          <p:attrName>ppt_x</p:attrName>
                                        </p:attrNameLst>
                                      </p:cBhvr>
                                      <p:tavLst>
                                        <p:tav tm="0">
                                          <p:val>
                                            <p:strVal val="#ppt_x"/>
                                          </p:val>
                                        </p:tav>
                                        <p:tav tm="100000">
                                          <p:val>
                                            <p:strVal val="#ppt_x"/>
                                          </p:val>
                                        </p:tav>
                                      </p:tavLst>
                                    </p:anim>
                                    <p:anim calcmode="lin" valueType="num">
                                      <p:cBhvr additive="base">
                                        <p:cTn id="12"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1"/>
          <p:cNvSpPr>
            <a:spLocks noGrp="1"/>
          </p:cNvSpPr>
          <p:nvPr>
            <p:ph type="sldNum" sz="quarter" idx="10"/>
          </p:nvPr>
        </p:nvSpPr>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defRPr/>
            </a:pPr>
            <a:r>
              <a:rPr lang="zh-CN" altLang="en-US" sz="1400" smtClean="0">
                <a:solidFill>
                  <a:srgbClr val="FF3300"/>
                </a:solidFill>
              </a:rPr>
              <a:t>桂小林</a:t>
            </a:r>
            <a:r>
              <a:rPr lang="en-US" altLang="zh-CN" sz="1400" smtClean="0">
                <a:solidFill>
                  <a:srgbClr val="FF3300"/>
                </a:solidFill>
              </a:rPr>
              <a:t>-</a:t>
            </a:r>
            <a:fld id="{E4294859-9305-4503-8941-864CB87856DB}" type="slidenum">
              <a:rPr lang="en-US" altLang="zh-CN" sz="1400" smtClean="0">
                <a:solidFill>
                  <a:srgbClr val="FF3300"/>
                </a:solidFill>
              </a:rPr>
              <a:pPr>
                <a:defRPr/>
              </a:pPr>
              <a:t>42</a:t>
            </a:fld>
            <a:endParaRPr lang="en-US" altLang="zh-CN" sz="1400" smtClean="0">
              <a:solidFill>
                <a:srgbClr val="FF3300"/>
              </a:solidFill>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280988"/>
            <a:ext cx="8905875"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0"/>
          </p:nvPr>
        </p:nvSpPr>
        <p:spPr>
          <a:xfrm>
            <a:off x="-122" y="6400800"/>
            <a:ext cx="2483768" cy="457200"/>
          </a:xfrm>
          <a:ln/>
        </p:spPr>
        <p:txBody>
          <a:bodyPr/>
          <a:lstStyle/>
          <a:p>
            <a:r>
              <a:rPr lang="zh-CN" altLang="en-US" dirty="0"/>
              <a:t>桂小林 </a:t>
            </a:r>
            <a:fld id="{E6DA358B-0C56-4B6E-BACA-5FC2623632E7}" type="slidenum">
              <a:rPr lang="en-US" altLang="zh-CN"/>
              <a:pPr/>
              <a:t>43</a:t>
            </a:fld>
            <a:endParaRPr lang="en-US" altLang="zh-CN" dirty="0"/>
          </a:p>
        </p:txBody>
      </p:sp>
      <p:sp>
        <p:nvSpPr>
          <p:cNvPr id="94210" name="Rectangle 2"/>
          <p:cNvSpPr>
            <a:spLocks noGrp="1" noChangeArrowheads="1"/>
          </p:cNvSpPr>
          <p:nvPr>
            <p:ph type="title"/>
          </p:nvPr>
        </p:nvSpPr>
        <p:spPr/>
        <p:txBody>
          <a:bodyPr/>
          <a:lstStyle/>
          <a:p>
            <a:r>
              <a:rPr lang="zh-CN" altLang="en-US" sz="3200" b="1" dirty="0" smtClean="0"/>
              <a:t>物联网工程专业基础课程体系</a:t>
            </a:r>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2876"/>
            <a:ext cx="46085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Rectangle 5"/>
          <p:cNvSpPr>
            <a:spLocks noChangeArrowheads="1"/>
          </p:cNvSpPr>
          <p:nvPr/>
        </p:nvSpPr>
        <p:spPr bwMode="auto">
          <a:xfrm>
            <a:off x="6011864" y="1482796"/>
            <a:ext cx="2877711" cy="707886"/>
          </a:xfrm>
          <a:prstGeom prst="rect">
            <a:avLst/>
          </a:prstGeom>
          <a:solidFill>
            <a:srgbClr val="FFC000"/>
          </a:solidFill>
          <a:ln/>
          <a:extLst/>
        </p:spPr>
        <p:style>
          <a:lnRef idx="2">
            <a:schemeClr val="accent4"/>
          </a:lnRef>
          <a:fillRef idx="1">
            <a:schemeClr val="lt1"/>
          </a:fillRef>
          <a:effectRef idx="0">
            <a:schemeClr val="accent4"/>
          </a:effectRef>
          <a:fontRef idx="minor">
            <a:schemeClr val="dk1"/>
          </a:fontRef>
        </p:style>
        <p:txBody>
          <a:bodyPr wrap="none" anchor="ctr">
            <a:spAutoFit/>
          </a:bodyPr>
          <a:lstStyle>
            <a:lvl1pPr eaLnBrk="0" hangingPunct="0">
              <a:defRPr kumimoji="1" sz="2800">
                <a:solidFill>
                  <a:schemeClr val="tx1"/>
                </a:solidFill>
                <a:latin typeface="Times New Roman" pitchFamily="18" charset="0"/>
                <a:ea typeface="宋体" charset="-122"/>
              </a:defRPr>
            </a:lvl1pPr>
            <a:lvl2pPr marL="742950" indent="-285750" eaLnBrk="0" hangingPunct="0">
              <a:defRPr kumimoji="1" sz="2800">
                <a:solidFill>
                  <a:schemeClr val="tx1"/>
                </a:solidFill>
                <a:latin typeface="Times New Roman" pitchFamily="18" charset="0"/>
                <a:ea typeface="宋体" charset="-122"/>
              </a:defRPr>
            </a:lvl2pPr>
            <a:lvl3pPr marL="1143000" indent="-228600" eaLnBrk="0" hangingPunct="0">
              <a:defRPr kumimoji="1" sz="2800">
                <a:solidFill>
                  <a:schemeClr val="tx1"/>
                </a:solidFill>
                <a:latin typeface="Times New Roman" pitchFamily="18" charset="0"/>
                <a:ea typeface="宋体" charset="-122"/>
              </a:defRPr>
            </a:lvl3pPr>
            <a:lvl4pPr marL="1600200" indent="-228600" eaLnBrk="0" hangingPunct="0">
              <a:defRPr kumimoji="1" sz="2800">
                <a:solidFill>
                  <a:schemeClr val="tx1"/>
                </a:solidFill>
                <a:latin typeface="Times New Roman" pitchFamily="18" charset="0"/>
                <a:ea typeface="宋体" charset="-122"/>
              </a:defRPr>
            </a:lvl4pPr>
            <a:lvl5pPr marL="2057400" indent="-228600" eaLnBrk="0" hangingPunct="0">
              <a:defRPr kumimoji="1" sz="28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charset="-122"/>
              </a:defRPr>
            </a:lvl9pPr>
          </a:lstStyle>
          <a:p>
            <a:pPr eaLnBrk="1" hangingPunct="1"/>
            <a:r>
              <a:rPr lang="zh-CN" altLang="en-US" sz="2000" dirty="0" smtClean="0"/>
              <a:t>课程</a:t>
            </a:r>
            <a:r>
              <a:rPr lang="en-US" altLang="zh-CN" sz="2000" dirty="0" smtClean="0"/>
              <a:t>1</a:t>
            </a:r>
            <a:r>
              <a:rPr lang="zh-CN" altLang="en-US" sz="2000" dirty="0" smtClean="0"/>
              <a:t>：程序设计语言</a:t>
            </a:r>
            <a:endParaRPr lang="zh-CN" altLang="en-US" sz="2000" dirty="0"/>
          </a:p>
          <a:p>
            <a:pPr eaLnBrk="1" hangingPunct="1"/>
            <a:r>
              <a:rPr lang="zh-CN" altLang="en-US" sz="2000" dirty="0" smtClean="0"/>
              <a:t>课程</a:t>
            </a:r>
            <a:r>
              <a:rPr lang="en-US" altLang="zh-CN" sz="2000" dirty="0" smtClean="0"/>
              <a:t>2</a:t>
            </a:r>
            <a:r>
              <a:rPr lang="zh-CN" altLang="en-US" sz="2000" dirty="0" smtClean="0"/>
              <a:t>：数据结构</a:t>
            </a:r>
            <a:r>
              <a:rPr lang="zh-CN" altLang="en-US" sz="2000" dirty="0"/>
              <a:t>与算法</a:t>
            </a:r>
          </a:p>
        </p:txBody>
      </p:sp>
      <p:sp>
        <p:nvSpPr>
          <p:cNvPr id="28677" name="Line 25"/>
          <p:cNvSpPr>
            <a:spLocks noChangeShapeType="1"/>
          </p:cNvSpPr>
          <p:nvPr/>
        </p:nvSpPr>
        <p:spPr bwMode="auto">
          <a:xfrm flipV="1">
            <a:off x="5003802" y="1485900"/>
            <a:ext cx="1008063"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 name="Text Box 20"/>
          <p:cNvSpPr txBox="1">
            <a:spLocks noChangeArrowheads="1"/>
          </p:cNvSpPr>
          <p:nvPr/>
        </p:nvSpPr>
        <p:spPr bwMode="auto">
          <a:xfrm>
            <a:off x="5678042" y="2348657"/>
            <a:ext cx="3168650" cy="400110"/>
          </a:xfrm>
          <a:prstGeom prst="rect">
            <a:avLst/>
          </a:prstGeom>
          <a:solidFill>
            <a:srgbClr val="FFCC99"/>
          </a:solidFill>
          <a:ln w="38100" cmpd="dbl">
            <a:solidFill>
              <a:srgbClr val="339966"/>
            </a:solidFill>
            <a:miter lim="800000"/>
            <a:headEnd/>
            <a:tailEnd/>
          </a:ln>
        </p:spPr>
        <p:txBody>
          <a:bodyPr>
            <a:spAutoFit/>
          </a:bodyPr>
          <a:lstStyle>
            <a:lvl1pPr eaLnBrk="0" hangingPunct="0">
              <a:defRPr kumimoji="1" sz="2800">
                <a:solidFill>
                  <a:schemeClr val="tx1"/>
                </a:solidFill>
                <a:latin typeface="Times New Roman" pitchFamily="18" charset="0"/>
                <a:ea typeface="宋体" charset="-122"/>
              </a:defRPr>
            </a:lvl1pPr>
            <a:lvl2pPr marL="742950" indent="-285750" eaLnBrk="0" hangingPunct="0">
              <a:defRPr kumimoji="1" sz="2800">
                <a:solidFill>
                  <a:schemeClr val="tx1"/>
                </a:solidFill>
                <a:latin typeface="Times New Roman" pitchFamily="18" charset="0"/>
                <a:ea typeface="宋体" charset="-122"/>
              </a:defRPr>
            </a:lvl2pPr>
            <a:lvl3pPr marL="1143000" indent="-228600" eaLnBrk="0" hangingPunct="0">
              <a:defRPr kumimoji="1" sz="2800">
                <a:solidFill>
                  <a:schemeClr val="tx1"/>
                </a:solidFill>
                <a:latin typeface="Times New Roman" pitchFamily="18" charset="0"/>
                <a:ea typeface="宋体" charset="-122"/>
              </a:defRPr>
            </a:lvl3pPr>
            <a:lvl4pPr marL="1600200" indent="-228600" eaLnBrk="0" hangingPunct="0">
              <a:defRPr kumimoji="1" sz="2800">
                <a:solidFill>
                  <a:schemeClr val="tx1"/>
                </a:solidFill>
                <a:latin typeface="Times New Roman" pitchFamily="18" charset="0"/>
                <a:ea typeface="宋体" charset="-122"/>
              </a:defRPr>
            </a:lvl4pPr>
            <a:lvl5pPr marL="2057400" indent="-228600" eaLnBrk="0" hangingPunct="0">
              <a:defRPr kumimoji="1" sz="28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charset="-122"/>
              </a:defRPr>
            </a:lvl9pPr>
          </a:lstStyle>
          <a:p>
            <a:pPr eaLnBrk="1" hangingPunct="1">
              <a:spcBef>
                <a:spcPct val="50000"/>
              </a:spcBef>
            </a:pPr>
            <a:r>
              <a:rPr lang="zh-CN" altLang="en-US" sz="2000" dirty="0" smtClean="0"/>
              <a:t>课程</a:t>
            </a:r>
            <a:r>
              <a:rPr lang="en-US" altLang="zh-CN" sz="2000" dirty="0" smtClean="0"/>
              <a:t>3</a:t>
            </a:r>
            <a:r>
              <a:rPr lang="zh-CN" altLang="en-US" sz="2000" dirty="0" smtClean="0"/>
              <a:t>：</a:t>
            </a:r>
            <a:r>
              <a:rPr lang="zh-CN" altLang="en-US" sz="2000" dirty="0"/>
              <a:t>电路与电子学</a:t>
            </a:r>
          </a:p>
        </p:txBody>
      </p:sp>
      <p:sp>
        <p:nvSpPr>
          <p:cNvPr id="11" name="Line 25"/>
          <p:cNvSpPr>
            <a:spLocks noChangeShapeType="1"/>
          </p:cNvSpPr>
          <p:nvPr/>
        </p:nvSpPr>
        <p:spPr bwMode="auto">
          <a:xfrm>
            <a:off x="4995790" y="2308662"/>
            <a:ext cx="682253" cy="3067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 name="Text Box 20"/>
          <p:cNvSpPr txBox="1">
            <a:spLocks noChangeArrowheads="1"/>
          </p:cNvSpPr>
          <p:nvPr/>
        </p:nvSpPr>
        <p:spPr bwMode="auto">
          <a:xfrm>
            <a:off x="5701503" y="2948947"/>
            <a:ext cx="3168650" cy="400110"/>
          </a:xfrm>
          <a:prstGeom prst="rect">
            <a:avLst/>
          </a:prstGeom>
          <a:solidFill>
            <a:srgbClr val="CCFFFF"/>
          </a:solidFill>
          <a:ln w="38100" cmpd="dbl">
            <a:solidFill>
              <a:schemeClr val="hlink"/>
            </a:solidFill>
            <a:miter lim="800000"/>
            <a:headEnd/>
            <a:tailEnd/>
          </a:ln>
        </p:spPr>
        <p:txBody>
          <a:bodyPr>
            <a:spAutoFit/>
          </a:bodyPr>
          <a:lstStyle>
            <a:lvl1pPr eaLnBrk="0" hangingPunct="0">
              <a:defRPr kumimoji="1" sz="2800">
                <a:solidFill>
                  <a:schemeClr val="tx1"/>
                </a:solidFill>
                <a:latin typeface="Times New Roman" pitchFamily="18" charset="0"/>
                <a:ea typeface="宋体" charset="-122"/>
              </a:defRPr>
            </a:lvl1pPr>
            <a:lvl2pPr marL="742950" indent="-285750" eaLnBrk="0" hangingPunct="0">
              <a:defRPr kumimoji="1" sz="2800">
                <a:solidFill>
                  <a:schemeClr val="tx1"/>
                </a:solidFill>
                <a:latin typeface="Times New Roman" pitchFamily="18" charset="0"/>
                <a:ea typeface="宋体" charset="-122"/>
              </a:defRPr>
            </a:lvl2pPr>
            <a:lvl3pPr marL="1143000" indent="-228600" eaLnBrk="0" hangingPunct="0">
              <a:defRPr kumimoji="1" sz="2800">
                <a:solidFill>
                  <a:schemeClr val="tx1"/>
                </a:solidFill>
                <a:latin typeface="Times New Roman" pitchFamily="18" charset="0"/>
                <a:ea typeface="宋体" charset="-122"/>
              </a:defRPr>
            </a:lvl3pPr>
            <a:lvl4pPr marL="1600200" indent="-228600" eaLnBrk="0" hangingPunct="0">
              <a:defRPr kumimoji="1" sz="2800">
                <a:solidFill>
                  <a:schemeClr val="tx1"/>
                </a:solidFill>
                <a:latin typeface="Times New Roman" pitchFamily="18" charset="0"/>
                <a:ea typeface="宋体" charset="-122"/>
              </a:defRPr>
            </a:lvl4pPr>
            <a:lvl5pPr marL="2057400" indent="-228600" eaLnBrk="0" hangingPunct="0">
              <a:defRPr kumimoji="1" sz="28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charset="-122"/>
              </a:defRPr>
            </a:lvl9pPr>
          </a:lstStyle>
          <a:p>
            <a:pPr eaLnBrk="1" hangingPunct="1">
              <a:spcBef>
                <a:spcPct val="50000"/>
              </a:spcBef>
            </a:pPr>
            <a:r>
              <a:rPr lang="zh-CN" altLang="en-US" sz="2000" dirty="0" smtClean="0"/>
              <a:t>课程</a:t>
            </a:r>
            <a:r>
              <a:rPr lang="en-US" altLang="zh-CN" sz="2000" dirty="0" smtClean="0"/>
              <a:t>4</a:t>
            </a:r>
            <a:r>
              <a:rPr lang="zh-CN" altLang="en-US" sz="2000" dirty="0" smtClean="0"/>
              <a:t>：</a:t>
            </a:r>
            <a:r>
              <a:rPr lang="zh-CN" altLang="en-US" sz="2000" dirty="0"/>
              <a:t>数字逻辑</a:t>
            </a:r>
            <a:r>
              <a:rPr lang="zh-CN" altLang="en-US" sz="2000" dirty="0" smtClean="0"/>
              <a:t>与系统</a:t>
            </a:r>
            <a:endParaRPr lang="zh-CN" altLang="en-US" sz="2000" dirty="0"/>
          </a:p>
        </p:txBody>
      </p:sp>
      <p:sp>
        <p:nvSpPr>
          <p:cNvPr id="14" name="Text Box 20"/>
          <p:cNvSpPr txBox="1">
            <a:spLocks noChangeArrowheads="1"/>
          </p:cNvSpPr>
          <p:nvPr/>
        </p:nvSpPr>
        <p:spPr bwMode="auto">
          <a:xfrm>
            <a:off x="4995789" y="3689351"/>
            <a:ext cx="3168650" cy="3693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Times New Roman" pitchFamily="18" charset="0"/>
                <a:ea typeface="宋体" charset="-122"/>
              </a:defRPr>
            </a:lvl1pPr>
            <a:lvl2pPr marL="742950" indent="-285750" eaLnBrk="0" hangingPunct="0">
              <a:defRPr kumimoji="1" sz="2800">
                <a:solidFill>
                  <a:schemeClr val="tx1"/>
                </a:solidFill>
                <a:latin typeface="Times New Roman" pitchFamily="18" charset="0"/>
                <a:ea typeface="宋体" charset="-122"/>
              </a:defRPr>
            </a:lvl2pPr>
            <a:lvl3pPr marL="1143000" indent="-228600" eaLnBrk="0" hangingPunct="0">
              <a:defRPr kumimoji="1" sz="2800">
                <a:solidFill>
                  <a:schemeClr val="tx1"/>
                </a:solidFill>
                <a:latin typeface="Times New Roman" pitchFamily="18" charset="0"/>
                <a:ea typeface="宋体" charset="-122"/>
              </a:defRPr>
            </a:lvl3pPr>
            <a:lvl4pPr marL="1600200" indent="-228600" eaLnBrk="0" hangingPunct="0">
              <a:defRPr kumimoji="1" sz="2800">
                <a:solidFill>
                  <a:schemeClr val="tx1"/>
                </a:solidFill>
                <a:latin typeface="Times New Roman" pitchFamily="18" charset="0"/>
                <a:ea typeface="宋体" charset="-122"/>
              </a:defRPr>
            </a:lvl4pPr>
            <a:lvl5pPr marL="2057400" indent="-228600" eaLnBrk="0" hangingPunct="0">
              <a:defRPr kumimoji="1" sz="28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charset="-122"/>
              </a:defRPr>
            </a:lvl9pPr>
          </a:lstStyle>
          <a:p>
            <a:pPr eaLnBrk="1" hangingPunct="1">
              <a:spcBef>
                <a:spcPct val="50000"/>
              </a:spcBef>
            </a:pPr>
            <a:r>
              <a:rPr lang="zh-CN" altLang="en-US" sz="1800" dirty="0" smtClean="0"/>
              <a:t>课程</a:t>
            </a:r>
            <a:r>
              <a:rPr lang="en-US" altLang="zh-CN" sz="1800" dirty="0" smtClean="0"/>
              <a:t>5</a:t>
            </a:r>
            <a:r>
              <a:rPr lang="zh-CN" altLang="en-US" sz="1800" dirty="0" smtClean="0"/>
              <a:t>：</a:t>
            </a:r>
            <a:r>
              <a:rPr lang="zh-CN" altLang="en-US" sz="1800" dirty="0"/>
              <a:t>计算机组织与结构</a:t>
            </a:r>
          </a:p>
        </p:txBody>
      </p:sp>
      <p:sp>
        <p:nvSpPr>
          <p:cNvPr id="15" name="Text Box 20"/>
          <p:cNvSpPr txBox="1">
            <a:spLocks noChangeArrowheads="1"/>
          </p:cNvSpPr>
          <p:nvPr/>
        </p:nvSpPr>
        <p:spPr bwMode="auto">
          <a:xfrm>
            <a:off x="4995789" y="4674236"/>
            <a:ext cx="3097212" cy="3693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Times New Roman" pitchFamily="18" charset="0"/>
                <a:ea typeface="宋体" charset="-122"/>
              </a:defRPr>
            </a:lvl1pPr>
            <a:lvl2pPr marL="742950" indent="-285750" eaLnBrk="0" hangingPunct="0">
              <a:defRPr kumimoji="1" sz="2800">
                <a:solidFill>
                  <a:schemeClr val="tx1"/>
                </a:solidFill>
                <a:latin typeface="Times New Roman" pitchFamily="18" charset="0"/>
                <a:ea typeface="宋体" charset="-122"/>
              </a:defRPr>
            </a:lvl2pPr>
            <a:lvl3pPr marL="1143000" indent="-228600" eaLnBrk="0" hangingPunct="0">
              <a:defRPr kumimoji="1" sz="2800">
                <a:solidFill>
                  <a:schemeClr val="tx1"/>
                </a:solidFill>
                <a:latin typeface="Times New Roman" pitchFamily="18" charset="0"/>
                <a:ea typeface="宋体" charset="-122"/>
              </a:defRPr>
            </a:lvl3pPr>
            <a:lvl4pPr marL="1600200" indent="-228600" eaLnBrk="0" hangingPunct="0">
              <a:defRPr kumimoji="1" sz="2800">
                <a:solidFill>
                  <a:schemeClr val="tx1"/>
                </a:solidFill>
                <a:latin typeface="Times New Roman" pitchFamily="18" charset="0"/>
                <a:ea typeface="宋体" charset="-122"/>
              </a:defRPr>
            </a:lvl4pPr>
            <a:lvl5pPr marL="2057400" indent="-228600" eaLnBrk="0" hangingPunct="0">
              <a:defRPr kumimoji="1" sz="28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charset="-122"/>
              </a:defRPr>
            </a:lvl9pPr>
          </a:lstStyle>
          <a:p>
            <a:pPr eaLnBrk="1" hangingPunct="1">
              <a:spcBef>
                <a:spcPct val="50000"/>
              </a:spcBef>
            </a:pPr>
            <a:r>
              <a:rPr lang="zh-CN" altLang="en-US" sz="1800" dirty="0" smtClean="0"/>
              <a:t>课程</a:t>
            </a:r>
            <a:r>
              <a:rPr lang="en-US" altLang="zh-CN" sz="1800" dirty="0" smtClean="0"/>
              <a:t>7</a:t>
            </a:r>
            <a:r>
              <a:rPr lang="zh-CN" altLang="en-US" sz="1800" dirty="0" smtClean="0"/>
              <a:t>：操作系统</a:t>
            </a:r>
            <a:endParaRPr lang="zh-CN" altLang="en-US" sz="1800" dirty="0"/>
          </a:p>
        </p:txBody>
      </p:sp>
      <p:sp>
        <p:nvSpPr>
          <p:cNvPr id="16" name="Text Box 20"/>
          <p:cNvSpPr txBox="1">
            <a:spLocks noChangeArrowheads="1"/>
          </p:cNvSpPr>
          <p:nvPr/>
        </p:nvSpPr>
        <p:spPr bwMode="auto">
          <a:xfrm>
            <a:off x="5003802" y="4181793"/>
            <a:ext cx="3089200" cy="36933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宋体" charset="-122"/>
              </a:defRPr>
            </a:lvl1pPr>
            <a:lvl2pPr marL="742950" indent="-285750" eaLnBrk="0" hangingPunct="0">
              <a:defRPr kumimoji="1" sz="2800">
                <a:solidFill>
                  <a:schemeClr val="tx1"/>
                </a:solidFill>
                <a:latin typeface="Times New Roman" pitchFamily="18" charset="0"/>
                <a:ea typeface="宋体" charset="-122"/>
              </a:defRPr>
            </a:lvl2pPr>
            <a:lvl3pPr marL="1143000" indent="-228600" eaLnBrk="0" hangingPunct="0">
              <a:defRPr kumimoji="1" sz="2800">
                <a:solidFill>
                  <a:schemeClr val="tx1"/>
                </a:solidFill>
                <a:latin typeface="Times New Roman" pitchFamily="18" charset="0"/>
                <a:ea typeface="宋体" charset="-122"/>
              </a:defRPr>
            </a:lvl3pPr>
            <a:lvl4pPr marL="1600200" indent="-228600" eaLnBrk="0" hangingPunct="0">
              <a:defRPr kumimoji="1" sz="2800">
                <a:solidFill>
                  <a:schemeClr val="tx1"/>
                </a:solidFill>
                <a:latin typeface="Times New Roman" pitchFamily="18" charset="0"/>
                <a:ea typeface="宋体" charset="-122"/>
              </a:defRPr>
            </a:lvl4pPr>
            <a:lvl5pPr marL="2057400" indent="-228600" eaLnBrk="0" hangingPunct="0">
              <a:defRPr kumimoji="1" sz="28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charset="-122"/>
              </a:defRPr>
            </a:lvl9pPr>
          </a:lstStyle>
          <a:p>
            <a:pPr eaLnBrk="1" hangingPunct="1">
              <a:spcBef>
                <a:spcPct val="50000"/>
              </a:spcBef>
            </a:pPr>
            <a:r>
              <a:rPr lang="zh-CN" altLang="en-US" sz="1800" dirty="0" smtClean="0">
                <a:solidFill>
                  <a:srgbClr val="FFFF66"/>
                </a:solidFill>
              </a:rPr>
              <a:t>课程</a:t>
            </a:r>
            <a:r>
              <a:rPr lang="en-US" altLang="zh-CN" sz="1800" dirty="0" smtClean="0">
                <a:solidFill>
                  <a:srgbClr val="FFFF66"/>
                </a:solidFill>
              </a:rPr>
              <a:t>6</a:t>
            </a:r>
            <a:r>
              <a:rPr lang="zh-CN" altLang="en-US" sz="1800" dirty="0" smtClean="0">
                <a:solidFill>
                  <a:srgbClr val="FFFF66"/>
                </a:solidFill>
              </a:rPr>
              <a:t>：汇编与接口</a:t>
            </a:r>
            <a:endParaRPr lang="zh-CN" altLang="en-US" sz="1800" dirty="0">
              <a:solidFill>
                <a:srgbClr val="FFFF66"/>
              </a:solidFill>
            </a:endParaRPr>
          </a:p>
        </p:txBody>
      </p:sp>
      <p:sp>
        <p:nvSpPr>
          <p:cNvPr id="17" name="Line 25"/>
          <p:cNvSpPr>
            <a:spLocks noChangeShapeType="1"/>
          </p:cNvSpPr>
          <p:nvPr/>
        </p:nvSpPr>
        <p:spPr bwMode="auto">
          <a:xfrm>
            <a:off x="4394572" y="2618668"/>
            <a:ext cx="1283470" cy="107068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8" name="Text Box 20"/>
          <p:cNvSpPr txBox="1">
            <a:spLocks noChangeArrowheads="1"/>
          </p:cNvSpPr>
          <p:nvPr/>
        </p:nvSpPr>
        <p:spPr bwMode="auto">
          <a:xfrm>
            <a:off x="4276193" y="5166679"/>
            <a:ext cx="3024188" cy="369332"/>
          </a:xfrm>
          <a:prstGeom prst="rect">
            <a:avLst/>
          </a:prstGeom>
          <a:solidFill>
            <a:srgbClr val="FFCC99"/>
          </a:solidFill>
          <a:ln w="76200">
            <a:solidFill>
              <a:srgbClr val="000080"/>
            </a:solidFill>
            <a:miter lim="800000"/>
            <a:headEnd/>
            <a:tailEnd/>
          </a:ln>
        </p:spPr>
        <p:txBody>
          <a:bodyPr>
            <a:spAutoFit/>
          </a:bodyPr>
          <a:lstStyle>
            <a:lvl1pPr eaLnBrk="0" hangingPunct="0">
              <a:defRPr kumimoji="1" sz="2800">
                <a:solidFill>
                  <a:schemeClr val="tx1"/>
                </a:solidFill>
                <a:latin typeface="Times New Roman" pitchFamily="18" charset="0"/>
                <a:ea typeface="宋体" charset="-122"/>
              </a:defRPr>
            </a:lvl1pPr>
            <a:lvl2pPr marL="742950" indent="-285750" eaLnBrk="0" hangingPunct="0">
              <a:defRPr kumimoji="1" sz="2800">
                <a:solidFill>
                  <a:schemeClr val="tx1"/>
                </a:solidFill>
                <a:latin typeface="Times New Roman" pitchFamily="18" charset="0"/>
                <a:ea typeface="宋体" charset="-122"/>
              </a:defRPr>
            </a:lvl2pPr>
            <a:lvl3pPr marL="1143000" indent="-228600" eaLnBrk="0" hangingPunct="0">
              <a:defRPr kumimoji="1" sz="2800">
                <a:solidFill>
                  <a:schemeClr val="tx1"/>
                </a:solidFill>
                <a:latin typeface="Times New Roman" pitchFamily="18" charset="0"/>
                <a:ea typeface="宋体" charset="-122"/>
              </a:defRPr>
            </a:lvl3pPr>
            <a:lvl4pPr marL="1600200" indent="-228600" eaLnBrk="0" hangingPunct="0">
              <a:defRPr kumimoji="1" sz="2800">
                <a:solidFill>
                  <a:schemeClr val="tx1"/>
                </a:solidFill>
                <a:latin typeface="Times New Roman" pitchFamily="18" charset="0"/>
                <a:ea typeface="宋体" charset="-122"/>
              </a:defRPr>
            </a:lvl4pPr>
            <a:lvl5pPr marL="2057400" indent="-228600" eaLnBrk="0" hangingPunct="0">
              <a:defRPr kumimoji="1" sz="28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charset="-122"/>
              </a:defRPr>
            </a:lvl9pPr>
          </a:lstStyle>
          <a:p>
            <a:pPr eaLnBrk="1" hangingPunct="1">
              <a:spcBef>
                <a:spcPct val="50000"/>
              </a:spcBef>
            </a:pPr>
            <a:r>
              <a:rPr lang="zh-CN" altLang="en-US" sz="1800" dirty="0" smtClean="0"/>
              <a:t>课程</a:t>
            </a:r>
            <a:r>
              <a:rPr lang="en-US" altLang="zh-CN" sz="1800" dirty="0" smtClean="0"/>
              <a:t>8</a:t>
            </a:r>
            <a:r>
              <a:rPr lang="zh-CN" altLang="en-US" sz="1800" dirty="0" smtClean="0"/>
              <a:t>：</a:t>
            </a:r>
            <a:r>
              <a:rPr lang="zh-CN" altLang="en-US" sz="1800" dirty="0"/>
              <a:t>计算机网络原理</a:t>
            </a:r>
          </a:p>
        </p:txBody>
      </p:sp>
      <p:sp>
        <p:nvSpPr>
          <p:cNvPr id="19" name="Line 25"/>
          <p:cNvSpPr>
            <a:spLocks noChangeShapeType="1"/>
          </p:cNvSpPr>
          <p:nvPr/>
        </p:nvSpPr>
        <p:spPr bwMode="auto">
          <a:xfrm>
            <a:off x="4435090" y="2947085"/>
            <a:ext cx="352934" cy="22195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 name="Text Box 20"/>
          <p:cNvSpPr txBox="1">
            <a:spLocks noChangeArrowheads="1"/>
          </p:cNvSpPr>
          <p:nvPr/>
        </p:nvSpPr>
        <p:spPr bwMode="auto">
          <a:xfrm>
            <a:off x="2483646" y="5733256"/>
            <a:ext cx="2448395" cy="369332"/>
          </a:xfrm>
          <a:prstGeom prst="rect">
            <a:avLst/>
          </a:prstGeom>
          <a:solidFill>
            <a:srgbClr val="FFCC99"/>
          </a:solidFill>
          <a:ln w="76200">
            <a:solidFill>
              <a:srgbClr val="000080"/>
            </a:solidFill>
            <a:miter lim="800000"/>
            <a:headEnd/>
            <a:tailEnd/>
          </a:ln>
        </p:spPr>
        <p:txBody>
          <a:bodyPr wrap="square">
            <a:spAutoFit/>
          </a:bodyPr>
          <a:lstStyle>
            <a:lvl1pPr eaLnBrk="0" hangingPunct="0">
              <a:defRPr kumimoji="1" sz="2800">
                <a:solidFill>
                  <a:schemeClr val="tx1"/>
                </a:solidFill>
                <a:latin typeface="Times New Roman" pitchFamily="18" charset="0"/>
                <a:ea typeface="宋体" charset="-122"/>
              </a:defRPr>
            </a:lvl1pPr>
            <a:lvl2pPr marL="742950" indent="-285750" eaLnBrk="0" hangingPunct="0">
              <a:defRPr kumimoji="1" sz="2800">
                <a:solidFill>
                  <a:schemeClr val="tx1"/>
                </a:solidFill>
                <a:latin typeface="Times New Roman" pitchFamily="18" charset="0"/>
                <a:ea typeface="宋体" charset="-122"/>
              </a:defRPr>
            </a:lvl2pPr>
            <a:lvl3pPr marL="1143000" indent="-228600" eaLnBrk="0" hangingPunct="0">
              <a:defRPr kumimoji="1" sz="2800">
                <a:solidFill>
                  <a:schemeClr val="tx1"/>
                </a:solidFill>
                <a:latin typeface="Times New Roman" pitchFamily="18" charset="0"/>
                <a:ea typeface="宋体" charset="-122"/>
              </a:defRPr>
            </a:lvl3pPr>
            <a:lvl4pPr marL="1600200" indent="-228600" eaLnBrk="0" hangingPunct="0">
              <a:defRPr kumimoji="1" sz="2800">
                <a:solidFill>
                  <a:schemeClr val="tx1"/>
                </a:solidFill>
                <a:latin typeface="Times New Roman" pitchFamily="18" charset="0"/>
                <a:ea typeface="宋体" charset="-122"/>
              </a:defRPr>
            </a:lvl4pPr>
            <a:lvl5pPr marL="2057400" indent="-228600" eaLnBrk="0" hangingPunct="0">
              <a:defRPr kumimoji="1" sz="28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charset="-122"/>
              </a:defRPr>
            </a:lvl9pPr>
          </a:lstStyle>
          <a:p>
            <a:pPr eaLnBrk="1" hangingPunct="1">
              <a:spcBef>
                <a:spcPct val="50000"/>
              </a:spcBef>
            </a:pPr>
            <a:r>
              <a:rPr lang="zh-CN" altLang="en-US" sz="1800" dirty="0" smtClean="0"/>
              <a:t>课程</a:t>
            </a:r>
            <a:r>
              <a:rPr lang="en-US" altLang="zh-CN" sz="1800" dirty="0" smtClean="0"/>
              <a:t>9</a:t>
            </a:r>
            <a:r>
              <a:rPr lang="zh-CN" altLang="en-US" sz="1800" dirty="0" smtClean="0"/>
              <a:t>：</a:t>
            </a:r>
            <a:r>
              <a:rPr lang="zh-CN" altLang="en-US" sz="1800" dirty="0"/>
              <a:t>数据库原理</a:t>
            </a:r>
          </a:p>
        </p:txBody>
      </p:sp>
      <p:sp>
        <p:nvSpPr>
          <p:cNvPr id="21" name="Line 25"/>
          <p:cNvSpPr>
            <a:spLocks noChangeShapeType="1"/>
          </p:cNvSpPr>
          <p:nvPr/>
        </p:nvSpPr>
        <p:spPr bwMode="auto">
          <a:xfrm flipH="1">
            <a:off x="3851920" y="3262272"/>
            <a:ext cx="542652" cy="24709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 name="Line 25"/>
          <p:cNvSpPr>
            <a:spLocks noChangeShapeType="1"/>
          </p:cNvSpPr>
          <p:nvPr/>
        </p:nvSpPr>
        <p:spPr bwMode="auto">
          <a:xfrm flipH="1">
            <a:off x="1763688" y="3684966"/>
            <a:ext cx="110604" cy="12354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 name="Text Box 20"/>
          <p:cNvSpPr txBox="1">
            <a:spLocks noChangeArrowheads="1"/>
          </p:cNvSpPr>
          <p:nvPr/>
        </p:nvSpPr>
        <p:spPr bwMode="auto">
          <a:xfrm>
            <a:off x="650095" y="4920457"/>
            <a:ext cx="2448395" cy="369332"/>
          </a:xfrm>
          <a:prstGeom prst="rect">
            <a:avLst/>
          </a:prstGeom>
          <a:solidFill>
            <a:srgbClr val="FFCC99"/>
          </a:solidFill>
          <a:ln w="76200">
            <a:solidFill>
              <a:srgbClr val="000080"/>
            </a:solidFill>
            <a:miter lim="800000"/>
            <a:headEnd/>
            <a:tailEnd/>
          </a:ln>
        </p:spPr>
        <p:txBody>
          <a:bodyPr wrap="square">
            <a:spAutoFit/>
          </a:bodyPr>
          <a:lstStyle>
            <a:lvl1pPr eaLnBrk="0" hangingPunct="0">
              <a:defRPr kumimoji="1" sz="2800">
                <a:solidFill>
                  <a:schemeClr val="tx1"/>
                </a:solidFill>
                <a:latin typeface="Times New Roman" pitchFamily="18" charset="0"/>
                <a:ea typeface="宋体" charset="-122"/>
              </a:defRPr>
            </a:lvl1pPr>
            <a:lvl2pPr marL="742950" indent="-285750" eaLnBrk="0" hangingPunct="0">
              <a:defRPr kumimoji="1" sz="2800">
                <a:solidFill>
                  <a:schemeClr val="tx1"/>
                </a:solidFill>
                <a:latin typeface="Times New Roman" pitchFamily="18" charset="0"/>
                <a:ea typeface="宋体" charset="-122"/>
              </a:defRPr>
            </a:lvl2pPr>
            <a:lvl3pPr marL="1143000" indent="-228600" eaLnBrk="0" hangingPunct="0">
              <a:defRPr kumimoji="1" sz="2800">
                <a:solidFill>
                  <a:schemeClr val="tx1"/>
                </a:solidFill>
                <a:latin typeface="Times New Roman" pitchFamily="18" charset="0"/>
                <a:ea typeface="宋体" charset="-122"/>
              </a:defRPr>
            </a:lvl3pPr>
            <a:lvl4pPr marL="1600200" indent="-228600" eaLnBrk="0" hangingPunct="0">
              <a:defRPr kumimoji="1" sz="2800">
                <a:solidFill>
                  <a:schemeClr val="tx1"/>
                </a:solidFill>
                <a:latin typeface="Times New Roman" pitchFamily="18" charset="0"/>
                <a:ea typeface="宋体" charset="-122"/>
              </a:defRPr>
            </a:lvl4pPr>
            <a:lvl5pPr marL="2057400" indent="-228600" eaLnBrk="0" hangingPunct="0">
              <a:defRPr kumimoji="1" sz="2800">
                <a:solidFill>
                  <a:schemeClr val="tx1"/>
                </a:solidFill>
                <a:latin typeface="Times New Roman" pitchFamily="18" charset="0"/>
                <a:ea typeface="宋体" charset="-122"/>
              </a:defRPr>
            </a:lvl5pPr>
            <a:lvl6pPr marL="2514600" indent="-228600" eaLnBrk="0" fontAlgn="base" hangingPunct="0">
              <a:spcBef>
                <a:spcPct val="0"/>
              </a:spcBef>
              <a:spcAft>
                <a:spcPct val="0"/>
              </a:spcAft>
              <a:defRPr kumimoji="1" sz="2800">
                <a:solidFill>
                  <a:schemeClr val="tx1"/>
                </a:solidFill>
                <a:latin typeface="Times New Roman" pitchFamily="18" charset="0"/>
                <a:ea typeface="宋体" charset="-122"/>
              </a:defRPr>
            </a:lvl6pPr>
            <a:lvl7pPr marL="2971800" indent="-228600" eaLnBrk="0" fontAlgn="base" hangingPunct="0">
              <a:spcBef>
                <a:spcPct val="0"/>
              </a:spcBef>
              <a:spcAft>
                <a:spcPct val="0"/>
              </a:spcAft>
              <a:defRPr kumimoji="1" sz="2800">
                <a:solidFill>
                  <a:schemeClr val="tx1"/>
                </a:solidFill>
                <a:latin typeface="Times New Roman" pitchFamily="18" charset="0"/>
                <a:ea typeface="宋体" charset="-122"/>
              </a:defRPr>
            </a:lvl7pPr>
            <a:lvl8pPr marL="3429000" indent="-228600" eaLnBrk="0" fontAlgn="base" hangingPunct="0">
              <a:spcBef>
                <a:spcPct val="0"/>
              </a:spcBef>
              <a:spcAft>
                <a:spcPct val="0"/>
              </a:spcAft>
              <a:defRPr kumimoji="1" sz="2800">
                <a:solidFill>
                  <a:schemeClr val="tx1"/>
                </a:solidFill>
                <a:latin typeface="Times New Roman" pitchFamily="18" charset="0"/>
                <a:ea typeface="宋体" charset="-122"/>
              </a:defRPr>
            </a:lvl8pPr>
            <a:lvl9pPr marL="3886200" indent="-228600" eaLnBrk="0" fontAlgn="base" hangingPunct="0">
              <a:spcBef>
                <a:spcPct val="0"/>
              </a:spcBef>
              <a:spcAft>
                <a:spcPct val="0"/>
              </a:spcAft>
              <a:defRPr kumimoji="1" sz="2800">
                <a:solidFill>
                  <a:schemeClr val="tx1"/>
                </a:solidFill>
                <a:latin typeface="Times New Roman" pitchFamily="18" charset="0"/>
                <a:ea typeface="宋体" charset="-122"/>
              </a:defRPr>
            </a:lvl9pPr>
          </a:lstStyle>
          <a:p>
            <a:pPr eaLnBrk="1" hangingPunct="1">
              <a:spcBef>
                <a:spcPct val="50000"/>
              </a:spcBef>
            </a:pPr>
            <a:r>
              <a:rPr lang="zh-CN" altLang="en-US" sz="1800" dirty="0" smtClean="0"/>
              <a:t>课程</a:t>
            </a:r>
            <a:r>
              <a:rPr lang="en-US" altLang="zh-CN" sz="1800" dirty="0" smtClean="0"/>
              <a:t>10</a:t>
            </a:r>
            <a:r>
              <a:rPr lang="zh-CN" altLang="en-US" sz="1800" dirty="0" smtClean="0"/>
              <a:t>：嵌入式系统</a:t>
            </a:r>
            <a:endParaRPr lang="zh-CN" altLang="en-US" sz="1800" dirty="0"/>
          </a:p>
        </p:txBody>
      </p:sp>
      <p:sp>
        <p:nvSpPr>
          <p:cNvPr id="2" name="矩形 1"/>
          <p:cNvSpPr/>
          <p:nvPr/>
        </p:nvSpPr>
        <p:spPr>
          <a:xfrm>
            <a:off x="4835176" y="6210555"/>
            <a:ext cx="3892412" cy="584775"/>
          </a:xfrm>
          <a:prstGeom prst="rect">
            <a:avLst/>
          </a:prstGeom>
          <a:noFill/>
        </p:spPr>
        <p:txBody>
          <a:bodyPr wrap="none" lIns="91440" tIns="45720" rIns="91440" bIns="45720">
            <a:spAutoFit/>
          </a:bodyPr>
          <a:lstStyle/>
          <a:p>
            <a:pPr algn="ctr"/>
            <a:r>
              <a:rPr lang="zh-CN"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学分受限，课程偏多</a:t>
            </a:r>
            <a:endParaRPr lang="zh-CN" alt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24" name="直接连接符 23"/>
          <p:cNvCxnSpPr/>
          <p:nvPr/>
        </p:nvCxnSpPr>
        <p:spPr>
          <a:xfrm>
            <a:off x="4" y="1047038"/>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83701"/>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物</a:t>
            </a:r>
            <a:r>
              <a:rPr lang="zh-CN" altLang="en-US" sz="3200" b="1" dirty="0"/>
              <a:t>联网工程专业基础课程体系</a:t>
            </a:r>
            <a:endParaRPr lang="zh-CN" altLang="en-US" sz="3200" dirty="0"/>
          </a:p>
        </p:txBody>
      </p:sp>
      <p:sp>
        <p:nvSpPr>
          <p:cNvPr id="4" name="内容占位符 2"/>
          <p:cNvSpPr>
            <a:spLocks noGrp="1"/>
          </p:cNvSpPr>
          <p:nvPr>
            <p:ph idx="1"/>
          </p:nvPr>
        </p:nvSpPr>
        <p:spPr>
          <a:xfrm>
            <a:off x="381000" y="2030894"/>
            <a:ext cx="8458200" cy="3885034"/>
          </a:xfrm>
        </p:spPr>
        <p:txBody>
          <a:bodyPr/>
          <a:lstStyle/>
          <a:p>
            <a:endParaRPr lang="zh-CN"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68995"/>
            <a:ext cx="8712968" cy="433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317589" y="1239143"/>
            <a:ext cx="4515980" cy="461665"/>
          </a:xfrm>
          <a:prstGeom prst="rect">
            <a:avLst/>
          </a:prstGeom>
          <a:noFill/>
        </p:spPr>
        <p:txBody>
          <a:bodyPr wrap="none" lIns="91440" tIns="45720" rIns="91440" bIns="45720">
            <a:spAutoFit/>
          </a:bodyPr>
          <a:lstStyle/>
          <a:p>
            <a:pPr algn="ctr"/>
            <a:r>
              <a:rPr lang="zh-CN" alt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学分受限，课程偏多，优化组合</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7" name="直接连接符 6"/>
          <p:cNvCxnSpPr/>
          <p:nvPr/>
        </p:nvCxnSpPr>
        <p:spPr>
          <a:xfrm>
            <a:off x="4" y="1047038"/>
            <a:ext cx="2584269"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428510"/>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lvl1pPr>
              <a:defRPr sz="2400">
                <a:solidFill>
                  <a:schemeClr val="tx1"/>
                </a:solidFill>
                <a:latin typeface="Times New Roman" pitchFamily="18" charset="0"/>
                <a:ea typeface="宋体" pitchFamily="2" charset="-122"/>
              </a:defRPr>
            </a:lvl1pPr>
            <a:lvl2pPr>
              <a:defRPr sz="2400">
                <a:solidFill>
                  <a:schemeClr val="tx1"/>
                </a:solidFill>
                <a:latin typeface="Times New Roman" pitchFamily="18" charset="0"/>
                <a:ea typeface="宋体" pitchFamily="2" charset="-122"/>
              </a:defRPr>
            </a:lvl2pPr>
            <a:lvl3pPr>
              <a:defRPr sz="2400">
                <a:solidFill>
                  <a:schemeClr val="tx1"/>
                </a:solidFill>
                <a:latin typeface="Times New Roman" pitchFamily="18" charset="0"/>
                <a:ea typeface="宋体" pitchFamily="2" charset="-122"/>
              </a:defRPr>
            </a:lvl3pPr>
            <a:lvl4pPr>
              <a:defRPr sz="2400">
                <a:solidFill>
                  <a:schemeClr val="tx1"/>
                </a:solidFill>
                <a:latin typeface="Times New Roman" pitchFamily="18" charset="0"/>
                <a:ea typeface="宋体" pitchFamily="2" charset="-122"/>
              </a:defRPr>
            </a:lvl4pPr>
            <a:lvl5pPr>
              <a:defRPr sz="2400">
                <a:solidFill>
                  <a:schemeClr val="tx1"/>
                </a:solidFill>
                <a:latin typeface="Times New Roman" pitchFamily="18" charset="0"/>
                <a:ea typeface="宋体" pitchFamily="2" charset="-122"/>
              </a:defRPr>
            </a:lvl5pPr>
            <a:lvl6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fontAlgn="base">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a:defRPr/>
            </a:pPr>
            <a:r>
              <a:rPr lang="zh-CN" altLang="en-US" sz="1400" smtClean="0">
                <a:solidFill>
                  <a:srgbClr val="FF3300"/>
                </a:solidFill>
              </a:rPr>
              <a:t>桂小林</a:t>
            </a:r>
            <a:r>
              <a:rPr lang="en-US" altLang="zh-CN" sz="1400" smtClean="0">
                <a:solidFill>
                  <a:srgbClr val="FF3300"/>
                </a:solidFill>
              </a:rPr>
              <a:t>-</a:t>
            </a:r>
            <a:fld id="{8A593D6E-4898-4F33-A50C-E06A452F6869}" type="slidenum">
              <a:rPr lang="en-US" altLang="zh-CN" sz="1400" smtClean="0">
                <a:solidFill>
                  <a:srgbClr val="FF3300"/>
                </a:solidFill>
              </a:rPr>
              <a:pPr>
                <a:defRPr/>
              </a:pPr>
              <a:t>45</a:t>
            </a:fld>
            <a:endParaRPr lang="en-US" altLang="zh-CN" sz="1400" smtClean="0">
              <a:solidFill>
                <a:srgbClr val="FF3300"/>
              </a:solidFill>
            </a:endParaRPr>
          </a:p>
        </p:txBody>
      </p:sp>
      <p:sp>
        <p:nvSpPr>
          <p:cNvPr id="50178" name="Rectangle 2"/>
          <p:cNvSpPr>
            <a:spLocks noGrp="1" noChangeArrowheads="1"/>
          </p:cNvSpPr>
          <p:nvPr>
            <p:ph type="title"/>
          </p:nvPr>
        </p:nvSpPr>
        <p:spPr/>
        <p:txBody>
          <a:bodyPr/>
          <a:lstStyle/>
          <a:p>
            <a:pPr>
              <a:defRPr/>
            </a:pPr>
            <a:r>
              <a:rPr lang="zh-CN" altLang="en-US" sz="2800" dirty="0" smtClean="0">
                <a:effectLst>
                  <a:outerShdw blurRad="38100" dist="38100" dir="2700000" algn="tl">
                    <a:srgbClr val="000000"/>
                  </a:outerShdw>
                </a:effectLst>
              </a:rPr>
              <a:t>专业核心知识体系</a:t>
            </a:r>
            <a:r>
              <a:rPr lang="en-US" altLang="zh-CN" sz="2800" dirty="0" smtClean="0">
                <a:effectLst>
                  <a:outerShdw blurRad="38100" dist="38100" dir="2700000" algn="tl">
                    <a:srgbClr val="000000"/>
                  </a:outerShdw>
                </a:effectLst>
              </a:rPr>
              <a:t>-1/2</a:t>
            </a:r>
          </a:p>
        </p:txBody>
      </p:sp>
      <p:sp>
        <p:nvSpPr>
          <p:cNvPr id="49155" name="Rectangle 3"/>
          <p:cNvSpPr>
            <a:spLocks noGrp="1" noChangeArrowheads="1"/>
          </p:cNvSpPr>
          <p:nvPr>
            <p:ph idx="1"/>
          </p:nvPr>
        </p:nvSpPr>
        <p:spPr>
          <a:xfrm>
            <a:off x="398463" y="1268413"/>
            <a:ext cx="8458200" cy="5254625"/>
          </a:xfrm>
        </p:spPr>
        <p:txBody>
          <a:bodyPr/>
          <a:lstStyle/>
          <a:p>
            <a:pPr>
              <a:lnSpc>
                <a:spcPct val="90000"/>
              </a:lnSpc>
              <a:defRPr/>
            </a:pPr>
            <a:r>
              <a:rPr lang="zh-CN" altLang="en-US" sz="2400" dirty="0" smtClean="0"/>
              <a:t>本专业的核心知识最小集为：</a:t>
            </a:r>
          </a:p>
          <a:p>
            <a:pPr lvl="1">
              <a:lnSpc>
                <a:spcPct val="100000"/>
              </a:lnSpc>
              <a:defRPr/>
            </a:pPr>
            <a:r>
              <a:rPr lang="zh-CN" altLang="en-US" sz="2000" dirty="0" smtClean="0"/>
              <a:t>物联网技术体系，</a:t>
            </a:r>
          </a:p>
          <a:p>
            <a:pPr lvl="1">
              <a:lnSpc>
                <a:spcPct val="100000"/>
              </a:lnSpc>
              <a:defRPr/>
            </a:pPr>
            <a:r>
              <a:rPr lang="zh-CN" altLang="en-US" sz="2000" dirty="0" smtClean="0"/>
              <a:t>标识、感知与控制</a:t>
            </a:r>
          </a:p>
          <a:p>
            <a:pPr lvl="1">
              <a:lnSpc>
                <a:spcPct val="100000"/>
              </a:lnSpc>
              <a:defRPr/>
            </a:pPr>
            <a:r>
              <a:rPr lang="zh-CN" altLang="en-US" sz="2000" dirty="0" smtClean="0"/>
              <a:t>物联网通信</a:t>
            </a:r>
          </a:p>
          <a:p>
            <a:pPr lvl="1">
              <a:lnSpc>
                <a:spcPct val="100000"/>
              </a:lnSpc>
              <a:defRPr/>
            </a:pPr>
            <a:r>
              <a:rPr lang="zh-CN" altLang="en-US" sz="2000" dirty="0" smtClean="0"/>
              <a:t>物联网数据处理</a:t>
            </a:r>
            <a:r>
              <a:rPr lang="zh-CN" altLang="en-US" sz="2000" dirty="0" smtClean="0">
                <a:solidFill>
                  <a:srgbClr val="C00000"/>
                </a:solidFill>
              </a:rPr>
              <a:t>（</a:t>
            </a:r>
            <a:r>
              <a:rPr lang="zh-CN" altLang="en-US" sz="2000" dirty="0" smtClean="0">
                <a:solidFill>
                  <a:srgbClr val="C00000"/>
                </a:solidFill>
                <a:effectLst>
                  <a:outerShdw blurRad="38100" dist="38100" dir="2700000" algn="tl">
                    <a:srgbClr val="000000">
                      <a:alpha val="43137"/>
                    </a:srgbClr>
                  </a:outerShdw>
                </a:effectLst>
              </a:rPr>
              <a:t>大数据</a:t>
            </a:r>
            <a:r>
              <a:rPr lang="zh-CN" altLang="en-US" sz="2000" dirty="0" smtClean="0">
                <a:solidFill>
                  <a:srgbClr val="C00000"/>
                </a:solidFill>
              </a:rPr>
              <a:t>）</a:t>
            </a:r>
          </a:p>
          <a:p>
            <a:pPr lvl="1">
              <a:lnSpc>
                <a:spcPct val="100000"/>
              </a:lnSpc>
              <a:defRPr/>
            </a:pPr>
            <a:r>
              <a:rPr lang="zh-CN" altLang="en-US" sz="2000" dirty="0" smtClean="0"/>
              <a:t>物联网信息安全</a:t>
            </a:r>
          </a:p>
          <a:p>
            <a:pPr lvl="1">
              <a:lnSpc>
                <a:spcPct val="100000"/>
              </a:lnSpc>
              <a:defRPr/>
            </a:pPr>
            <a:r>
              <a:rPr lang="zh-CN" altLang="en-US" sz="2000" dirty="0" smtClean="0"/>
              <a:t>物联网工程设计与实施</a:t>
            </a:r>
          </a:p>
          <a:p>
            <a:pPr>
              <a:lnSpc>
                <a:spcPct val="90000"/>
              </a:lnSpc>
              <a:defRPr/>
            </a:pPr>
            <a:endParaRPr lang="en-US" altLang="zh-CN" sz="2400" dirty="0" smtClean="0"/>
          </a:p>
          <a:p>
            <a:pPr>
              <a:lnSpc>
                <a:spcPct val="90000"/>
              </a:lnSpc>
              <a:defRPr/>
            </a:pPr>
            <a:endParaRPr lang="en-US" altLang="zh-CN" sz="2400" dirty="0"/>
          </a:p>
          <a:p>
            <a:pPr>
              <a:lnSpc>
                <a:spcPct val="90000"/>
              </a:lnSpc>
              <a:defRPr/>
            </a:pPr>
            <a:r>
              <a:rPr lang="zh-CN" altLang="en-US" sz="2400" dirty="0" smtClean="0"/>
              <a:t>领域应用知识</a:t>
            </a:r>
          </a:p>
          <a:p>
            <a:pPr lvl="1">
              <a:lnSpc>
                <a:spcPct val="100000"/>
              </a:lnSpc>
              <a:defRPr/>
            </a:pPr>
            <a:r>
              <a:rPr lang="zh-CN" altLang="en-US" sz="2000" dirty="0" smtClean="0">
                <a:solidFill>
                  <a:srgbClr val="008000"/>
                </a:solidFill>
              </a:rPr>
              <a:t>根据学校的特色，形成有特色的物联网工程专业应用类课程。如：智慧城市、智慧农业、智能交通、智能物流、智能电网、智能家居、智慧医疗、城市安保、环境监测、国防应用等</a:t>
            </a:r>
          </a:p>
          <a:p>
            <a:pPr>
              <a:lnSpc>
                <a:spcPct val="90000"/>
              </a:lnSpc>
              <a:defRPr/>
            </a:pPr>
            <a:endParaRPr lang="zh-CN" altLang="en-US" sz="2400" dirty="0" smtClean="0">
              <a:solidFill>
                <a:srgbClr val="008000"/>
              </a:solidFill>
            </a:endParaRPr>
          </a:p>
        </p:txBody>
      </p:sp>
      <p:sp>
        <p:nvSpPr>
          <p:cNvPr id="36869" name="Text Box 5"/>
          <p:cNvSpPr txBox="1">
            <a:spLocks noChangeArrowheads="1"/>
          </p:cNvSpPr>
          <p:nvPr/>
        </p:nvSpPr>
        <p:spPr bwMode="auto">
          <a:xfrm>
            <a:off x="7092280" y="3284984"/>
            <a:ext cx="1296988" cy="307975"/>
          </a:xfrm>
          <a:prstGeom prst="rect">
            <a:avLst/>
          </a:prstGeom>
          <a:noFill/>
          <a:ln w="9525">
            <a:noFill/>
            <a:miter lim="800000"/>
          </a:ln>
          <a:effectLst/>
        </p:spPr>
        <p:txBody>
          <a:bodyPr>
            <a:spAutoFit/>
          </a:bodyPr>
          <a:lstStyle/>
          <a:p>
            <a:pPr eaLnBrk="0" hangingPunct="0">
              <a:spcBef>
                <a:spcPct val="50000"/>
              </a:spcBef>
              <a:defRPr/>
            </a:pPr>
            <a:r>
              <a:rPr lang="zh-CN" altLang="en-US" sz="1400" b="1" dirty="0">
                <a:effectLst>
                  <a:outerShdw blurRad="38100" dist="38100" dir="2700000" algn="tl">
                    <a:srgbClr val="C0C0C0"/>
                  </a:outerShdw>
                </a:effectLst>
              </a:rPr>
              <a:t>决策与预警</a:t>
            </a:r>
          </a:p>
        </p:txBody>
      </p:sp>
    </p:spTree>
  </p:cSld>
  <p:clrMapOvr>
    <a:masterClrMapping/>
  </p:clrMapOvr>
  <p:transition spd="med">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29BD85C-B581-4860-A644-74DB2161A6CB}" type="slidenum">
              <a:rPr lang="en-US" sz="1400" b="1">
                <a:solidFill>
                  <a:srgbClr val="FF3300"/>
                </a:solidFill>
                <a:effectLst>
                  <a:outerShdw blurRad="38100" dist="38100" dir="2700000" algn="tl">
                    <a:srgbClr val="C0C0C0"/>
                  </a:outerShdw>
                </a:effectLst>
              </a:rPr>
              <a:pPr algn="r">
                <a:defRPr/>
              </a:pPr>
              <a:t>46</a:t>
            </a:fld>
            <a:endParaRPr lang="en-US" sz="1400" b="1">
              <a:solidFill>
                <a:srgbClr val="FF3300"/>
              </a:solidFill>
              <a:effectLst>
                <a:outerShdw blurRad="38100" dist="38100" dir="2700000" algn="tl">
                  <a:srgbClr val="C0C0C0"/>
                </a:outerShdw>
              </a:effectLst>
            </a:endParaRPr>
          </a:p>
        </p:txBody>
      </p:sp>
      <p:sp>
        <p:nvSpPr>
          <p:cNvPr id="61443" name="Rectangle 2"/>
          <p:cNvSpPr>
            <a:spLocks noGrp="1" noChangeArrowheads="1"/>
          </p:cNvSpPr>
          <p:nvPr>
            <p:ph type="title" idx="4294967295"/>
          </p:nvPr>
        </p:nvSpPr>
        <p:spPr/>
        <p:txBody>
          <a:bodyPr/>
          <a:lstStyle/>
          <a:p>
            <a:r>
              <a:rPr lang="en-US" altLang="zh-CN" smtClean="0"/>
              <a:t>1.7 </a:t>
            </a:r>
            <a:r>
              <a:rPr lang="zh-CN" altLang="en-US" smtClean="0"/>
              <a:t>本章小结 </a:t>
            </a:r>
          </a:p>
        </p:txBody>
      </p:sp>
      <p:sp>
        <p:nvSpPr>
          <p:cNvPr id="47108" name="Rectangle 3"/>
          <p:cNvSpPr>
            <a:spLocks noGrp="1" noChangeArrowheads="1"/>
          </p:cNvSpPr>
          <p:nvPr>
            <p:ph type="body" idx="4294967295"/>
          </p:nvPr>
        </p:nvSpPr>
        <p:spPr>
          <a:noFill/>
        </p:spPr>
        <p:txBody>
          <a:bodyPr/>
          <a:lstStyle/>
          <a:p>
            <a:r>
              <a:rPr lang="zh-CN" altLang="en-US" dirty="0" smtClean="0"/>
              <a:t>本章主要讲述了：</a:t>
            </a:r>
            <a:endParaRPr lang="en-US" altLang="zh-CN" dirty="0" smtClean="0"/>
          </a:p>
          <a:p>
            <a:pPr lvl="1"/>
            <a:r>
              <a:rPr lang="zh-CN" altLang="en-US" dirty="0" smtClean="0"/>
              <a:t>物联网的基本概念、物联网的起源与国内外发展状况以及物联网的主要应用领域。</a:t>
            </a:r>
          </a:p>
          <a:p>
            <a:r>
              <a:rPr lang="zh-CN" altLang="en-US" dirty="0" smtClean="0"/>
              <a:t>从物联网的概念出发，首先给出了物联网的定义、特征，解析了物联网中“物”的涵义，然后，对目前普遍存在的几种物联网概念的诠释进行了辨析。随后，介绍了物联网得起源和发展过程，详细描述了物联网在我国的发展现状，分析了存在的问题。最后，介绍了物联网的主要应用领域。</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62467" name="Rectangle 5"/>
          <p:cNvSpPr>
            <a:spLocks noGrp="1" noChangeArrowheads="1"/>
          </p:cNvSpPr>
          <p:nvPr>
            <p:ph type="subTitle" idx="1"/>
          </p:nvPr>
        </p:nvSpPr>
        <p:spPr/>
        <p:txBody>
          <a:bodyPr/>
          <a:lstStyle/>
          <a:p>
            <a:endParaRPr lang="zh-CN" altLang="en-US" smtClean="0"/>
          </a:p>
        </p:txBody>
      </p:sp>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物联网：将 </a:t>
            </a:r>
            <a:r>
              <a:rPr lang="zh-CN" altLang="en-US" dirty="0">
                <a:solidFill>
                  <a:srgbClr val="FF0000"/>
                </a:solidFill>
                <a:effectLst>
                  <a:outerShdw blurRad="38100" dist="38100" dir="2700000" algn="tl">
                    <a:srgbClr val="000000">
                      <a:alpha val="43137"/>
                    </a:srgbClr>
                  </a:outerShdw>
                </a:effectLst>
              </a:rPr>
              <a:t>物理世界 </a:t>
            </a:r>
            <a:r>
              <a:rPr lang="zh-CN" altLang="en-US" dirty="0"/>
              <a:t>与 </a:t>
            </a:r>
            <a:r>
              <a:rPr lang="zh-CN" altLang="en-US" dirty="0">
                <a:solidFill>
                  <a:srgbClr val="C00000"/>
                </a:solidFill>
                <a:effectLst>
                  <a:outerShdw blurRad="38100" dist="38100" dir="2700000" algn="tl">
                    <a:srgbClr val="000000">
                      <a:alpha val="43137"/>
                    </a:srgbClr>
                  </a:outerShdw>
                </a:effectLst>
              </a:rPr>
              <a:t>信息</a:t>
            </a:r>
            <a:r>
              <a:rPr lang="zh-CN" altLang="en-US" dirty="0" smtClean="0">
                <a:solidFill>
                  <a:srgbClr val="C00000"/>
                </a:solidFill>
                <a:effectLst>
                  <a:outerShdw blurRad="38100" dist="38100" dir="2700000" algn="tl">
                    <a:srgbClr val="000000">
                      <a:alpha val="43137"/>
                    </a:srgbClr>
                  </a:outerShdw>
                </a:effectLst>
              </a:rPr>
              <a:t>世界</a:t>
            </a:r>
            <a:r>
              <a:rPr lang="en-US" altLang="zh-CN" dirty="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有机连接</a:t>
            </a:r>
            <a:endParaRPr lang="zh-CN" altLang="en-US" dirty="0">
              <a:effectLst>
                <a:outerShdw blurRad="38100" dist="38100" dir="2700000" algn="tl">
                  <a:srgbClr val="000000">
                    <a:alpha val="43137"/>
                  </a:srgbClr>
                </a:outerShdw>
              </a:effectLst>
            </a:endParaRPr>
          </a:p>
        </p:txBody>
      </p:sp>
      <p:sp>
        <p:nvSpPr>
          <p:cNvPr id="3" name="内容占位符 2"/>
          <p:cNvSpPr>
            <a:spLocks noGrp="1"/>
          </p:cNvSpPr>
          <p:nvPr>
            <p:ph idx="1"/>
          </p:nvPr>
        </p:nvSpPr>
        <p:spPr/>
        <p:txBody>
          <a:bodyPr/>
          <a:lstStyle/>
          <a:p>
            <a:endParaRPr lang="zh-CN"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35354"/>
            <a:ext cx="7776864" cy="453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87280" y="3429000"/>
            <a:ext cx="1215396" cy="400110"/>
          </a:xfrm>
          <a:prstGeom prst="rect">
            <a:avLst/>
          </a:prstGeom>
          <a:noFill/>
        </p:spPr>
        <p:txBody>
          <a:bodyPr wrap="none" lIns="91440" tIns="45720" rIns="91440" bIns="45720">
            <a:spAutoFit/>
          </a:bodyPr>
          <a:lstStyle/>
          <a:p>
            <a:pPr algn="ct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声</a:t>
            </a: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光电</a:t>
            </a:r>
            <a:r>
              <a:rPr lang="en-US" altLang="zh-C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矩形 6"/>
          <p:cNvSpPr/>
          <p:nvPr/>
        </p:nvSpPr>
        <p:spPr>
          <a:xfrm>
            <a:off x="318598" y="5459269"/>
            <a:ext cx="1422184" cy="46166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模拟信号</a:t>
            </a:r>
            <a:endParaRPr lang="zh-CN" alt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4211960" y="5951573"/>
            <a:ext cx="4823756" cy="461665"/>
          </a:xfrm>
          <a:prstGeom prst="rect">
            <a:avLst/>
          </a:prstGeom>
          <a:noFill/>
        </p:spPr>
        <p:txBody>
          <a:bodyPr wrap="none" rtlCol="0">
            <a:spAutoFit/>
          </a:bodyPr>
          <a:lstStyle/>
          <a:p>
            <a:r>
              <a:rPr lang="zh-CN" altLang="en-US" b="1" dirty="0" smtClean="0"/>
              <a:t>高铁进站、小区门禁、环境监控</a:t>
            </a:r>
            <a:r>
              <a:rPr lang="en-US" altLang="zh-CN" b="1" dirty="0" smtClean="0"/>
              <a:t>…</a:t>
            </a:r>
            <a:endParaRPr lang="zh-CN" altLang="en-US" b="1" dirty="0"/>
          </a:p>
        </p:txBody>
      </p:sp>
      <p:sp>
        <p:nvSpPr>
          <p:cNvPr id="9" name="矩形 8"/>
          <p:cNvSpPr/>
          <p:nvPr/>
        </p:nvSpPr>
        <p:spPr>
          <a:xfrm>
            <a:off x="2585673" y="5454766"/>
            <a:ext cx="1422184" cy="46166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数字信号</a:t>
            </a:r>
            <a:endParaRPr lang="zh-CN" alt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虚尾箭头 3"/>
          <p:cNvSpPr/>
          <p:nvPr/>
        </p:nvSpPr>
        <p:spPr bwMode="auto">
          <a:xfrm>
            <a:off x="1829326" y="5545106"/>
            <a:ext cx="654442" cy="480053"/>
          </a:xfrm>
          <a:prstGeom prst="striped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0" name="矩形 9"/>
          <p:cNvSpPr/>
          <p:nvPr/>
        </p:nvSpPr>
        <p:spPr>
          <a:xfrm>
            <a:off x="2585672" y="3071676"/>
            <a:ext cx="1215396" cy="400110"/>
          </a:xfrm>
          <a:prstGeom prst="rect">
            <a:avLst/>
          </a:prstGeom>
          <a:noFill/>
        </p:spPr>
        <p:txBody>
          <a:bodyPr wrap="none" lIns="91440" tIns="45720" rIns="91440" bIns="45720">
            <a:spAutoFit/>
          </a:bodyPr>
          <a:lstStyle/>
          <a:p>
            <a:pPr algn="ct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二进制</a:t>
            </a:r>
            <a:r>
              <a:rPr lang="en-US" altLang="zh-C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5</a:t>
            </a:fld>
            <a:endParaRPr lang="en-US" sz="1400" b="1" dirty="0">
              <a:solidFill>
                <a:srgbClr val="FF3300"/>
              </a:solidFill>
              <a:effectLst>
                <a:outerShdw blurRad="38100" dist="38100" dir="2700000" algn="tl">
                  <a:srgbClr val="C0C0C0"/>
                </a:outerShdw>
              </a:effectLst>
            </a:endParaRPr>
          </a:p>
        </p:txBody>
      </p:sp>
    </p:spTree>
    <p:extLst>
      <p:ext uri="{BB962C8B-B14F-4D97-AF65-F5344CB8AC3E}">
        <p14:creationId xmlns:p14="http://schemas.microsoft.com/office/powerpoint/2010/main" val="1374095323"/>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4"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桂小林 </a:t>
            </a:r>
            <a:fld id="{E0F47819-A505-4C16-9F1E-E7AE6813CDF4}" type="slidenum">
              <a:rPr lang="en-US" sz="1400" b="1">
                <a:solidFill>
                  <a:srgbClr val="FF3300"/>
                </a:solidFill>
                <a:effectLst>
                  <a:outerShdw blurRad="38100" dist="38100" dir="2700000" algn="tl">
                    <a:srgbClr val="C0C0C0"/>
                  </a:outerShdw>
                </a:effectLst>
              </a:rPr>
              <a:pPr algn="r">
                <a:defRPr/>
              </a:pPr>
              <a:t>6</a:t>
            </a:fld>
            <a:endParaRPr lang="en-US" sz="1400" b="1" dirty="0">
              <a:solidFill>
                <a:srgbClr val="FF3300"/>
              </a:solidFill>
              <a:effectLst>
                <a:outerShdw blurRad="38100" dist="38100" dir="2700000" algn="tl">
                  <a:srgbClr val="C0C0C0"/>
                </a:outerShdw>
              </a:effectLst>
            </a:endParaRPr>
          </a:p>
        </p:txBody>
      </p:sp>
      <p:sp>
        <p:nvSpPr>
          <p:cNvPr id="7171" name="Rectangle 2"/>
          <p:cNvSpPr>
            <a:spLocks noGrp="1" noChangeArrowheads="1"/>
          </p:cNvSpPr>
          <p:nvPr>
            <p:ph type="title" idx="4294967295"/>
          </p:nvPr>
        </p:nvSpPr>
        <p:spPr/>
        <p:txBody>
          <a:bodyPr/>
          <a:lstStyle/>
          <a:p>
            <a:r>
              <a:rPr lang="zh-CN" altLang="en-US" dirty="0" smtClean="0"/>
              <a:t>二、物联网改变我们的生活</a:t>
            </a:r>
          </a:p>
        </p:txBody>
      </p:sp>
      <p:sp>
        <p:nvSpPr>
          <p:cNvPr id="7172" name="Rectangle 3"/>
          <p:cNvSpPr>
            <a:spLocks noGrp="1" noChangeArrowheads="1"/>
          </p:cNvSpPr>
          <p:nvPr>
            <p:ph type="body" idx="4294967295"/>
          </p:nvPr>
        </p:nvSpPr>
        <p:spPr>
          <a:xfrm>
            <a:off x="381000" y="1412875"/>
            <a:ext cx="8151440" cy="4987925"/>
          </a:xfrm>
          <a:noFill/>
        </p:spPr>
        <p:txBody>
          <a:bodyPr/>
          <a:lstStyle/>
          <a:p>
            <a:r>
              <a:rPr lang="zh-CN" altLang="en-US" sz="2400" dirty="0" smtClean="0"/>
              <a:t>物联网概念的起源可以追溯到</a:t>
            </a:r>
            <a:r>
              <a:rPr lang="en-US" altLang="zh-CN" sz="2400" dirty="0" smtClean="0"/>
              <a:t>1995</a:t>
            </a:r>
            <a:r>
              <a:rPr lang="zh-CN" altLang="en-US" sz="2400" dirty="0" smtClean="0"/>
              <a:t>年，比尔</a:t>
            </a:r>
            <a:r>
              <a:rPr lang="en-US" altLang="zh-CN" sz="2400" dirty="0" smtClean="0"/>
              <a:t>·</a:t>
            </a:r>
            <a:r>
              <a:rPr lang="zh-CN" altLang="en-US" sz="2400" dirty="0" smtClean="0"/>
              <a:t>盖茨在</a:t>
            </a:r>
            <a:r>
              <a:rPr lang="en-US" altLang="zh-CN" sz="2400" b="1" dirty="0" smtClean="0">
                <a:solidFill>
                  <a:srgbClr val="FF0000"/>
                </a:solidFill>
              </a:rPr>
              <a:t>《</a:t>
            </a:r>
            <a:r>
              <a:rPr lang="zh-CN" altLang="en-US" sz="2400" b="1" dirty="0" smtClean="0">
                <a:solidFill>
                  <a:srgbClr val="FF0000"/>
                </a:solidFill>
              </a:rPr>
              <a:t>未来之路</a:t>
            </a:r>
            <a:r>
              <a:rPr lang="en-US" altLang="zh-CN" sz="2400" b="1" dirty="0" smtClean="0">
                <a:solidFill>
                  <a:srgbClr val="FF0000"/>
                </a:solidFill>
              </a:rPr>
              <a:t>》</a:t>
            </a:r>
            <a:r>
              <a:rPr lang="zh-CN" altLang="en-US" sz="2400" dirty="0" smtClean="0"/>
              <a:t>一书中对信息技术未来的发展进行了预测</a:t>
            </a:r>
          </a:p>
        </p:txBody>
      </p:sp>
      <p:pic>
        <p:nvPicPr>
          <p:cNvPr id="7173" name="Picture 6" descr="https://gss2.bdstatic.com/9fo3dSag_xI4khGkpoWK1HF6hhy/baike/c0%3Dbaike80%2C5%2C5%2C80%2C26/sign=5df7d590b299a9012f3853647cfc611e/4ec2d5628535e5dda5d6ac5b7cc6a7efcf1b62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04" y="2348880"/>
            <a:ext cx="1903341" cy="26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411761" y="2738661"/>
            <a:ext cx="6446490" cy="2862322"/>
          </a:xfrm>
          <a:prstGeom prst="rect">
            <a:avLst/>
          </a:prstGeom>
        </p:spPr>
        <p:txBody>
          <a:bodyPr wrap="square">
            <a:spAutoFit/>
          </a:bodyPr>
          <a:lstStyle/>
          <a:p>
            <a:pPr>
              <a:defRPr/>
            </a:pPr>
            <a:r>
              <a:rPr lang="en-US" altLang="zh-CN" sz="2000" b="1" dirty="0" smtClean="0">
                <a:effectLst>
                  <a:outerShdw blurRad="38100" dist="38100" dir="2700000" algn="tl">
                    <a:srgbClr val="000000">
                      <a:alpha val="43137"/>
                    </a:srgbClr>
                  </a:outerShdw>
                </a:effectLst>
              </a:rPr>
              <a:t>1《</a:t>
            </a:r>
            <a:r>
              <a:rPr lang="zh-CN" altLang="en-US" sz="2000" b="1" dirty="0">
                <a:effectLst>
                  <a:outerShdw blurRad="38100" dist="38100" dir="2700000" algn="tl">
                    <a:srgbClr val="000000">
                      <a:alpha val="43137"/>
                    </a:srgbClr>
                  </a:outerShdw>
                </a:effectLst>
              </a:rPr>
              <a:t>未来之路</a:t>
            </a: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a:t>
            </a:r>
            <a:r>
              <a:rPr lang="zh-CN" altLang="en-US" sz="2000" b="1" dirty="0">
                <a:effectLst>
                  <a:outerShdw blurRad="38100" dist="38100" dir="2700000" algn="tl">
                    <a:srgbClr val="000000">
                      <a:alpha val="43137"/>
                    </a:srgbClr>
                  </a:outerShdw>
                </a:effectLst>
              </a:rPr>
              <a:t>如果您的孩子需要零花钱，您可以从电脑钱包中给他转帐</a:t>
            </a:r>
            <a:r>
              <a:rPr lang="en-US" altLang="zh-CN" sz="2000" b="1" dirty="0">
                <a:effectLst>
                  <a:outerShdw blurRad="38100" dist="38100" dir="2700000" algn="tl">
                    <a:srgbClr val="000000">
                      <a:alpha val="43137"/>
                    </a:srgbClr>
                  </a:outerShdw>
                </a:effectLst>
              </a:rPr>
              <a:t>5</a:t>
            </a:r>
            <a:r>
              <a:rPr lang="zh-CN" altLang="en-US" sz="2000" b="1" dirty="0">
                <a:effectLst>
                  <a:outerShdw blurRad="38100" dist="38100" dir="2700000" algn="tl">
                    <a:srgbClr val="000000">
                      <a:alpha val="43137"/>
                    </a:srgbClr>
                  </a:outerShdw>
                </a:effectLst>
              </a:rPr>
              <a:t>美元。此外，</a:t>
            </a:r>
            <a:r>
              <a:rPr lang="zh-CN" altLang="en-US" sz="2000" b="1" dirty="0">
                <a:solidFill>
                  <a:srgbClr val="FF3300"/>
                </a:solidFill>
                <a:effectLst>
                  <a:outerShdw blurRad="38100" dist="38100" dir="2700000" algn="tl">
                    <a:srgbClr val="000000">
                      <a:alpha val="43137"/>
                    </a:srgbClr>
                  </a:outerShdw>
                </a:effectLst>
              </a:rPr>
              <a:t>当您驾车驶过机场大门时，电脑钱包将会与机场购票系统连接，检验您是否购买了机票</a:t>
            </a:r>
            <a:r>
              <a:rPr lang="zh-CN" altLang="en-US" sz="2000" b="1" dirty="0" smtClean="0">
                <a:solidFill>
                  <a:srgbClr val="FF3300"/>
                </a:solidFill>
                <a:effectLst>
                  <a:outerShdw blurRad="38100" dist="38100" dir="2700000" algn="tl">
                    <a:srgbClr val="000000">
                      <a:alpha val="43137"/>
                    </a:srgbClr>
                  </a:outerShdw>
                </a:effectLst>
              </a:rPr>
              <a:t>。</a:t>
            </a:r>
            <a:endParaRPr lang="en-US" altLang="zh-CN" sz="2000" b="1" dirty="0" smtClean="0">
              <a:solidFill>
                <a:srgbClr val="FF3300"/>
              </a:solidFill>
              <a:effectLst>
                <a:outerShdw blurRad="38100" dist="38100" dir="2700000" algn="tl">
                  <a:srgbClr val="000000">
                    <a:alpha val="43137"/>
                  </a:srgbClr>
                </a:outerShdw>
              </a:effectLst>
            </a:endParaRPr>
          </a:p>
          <a:p>
            <a:pPr>
              <a:defRPr/>
            </a:pPr>
            <a:endParaRPr lang="en-US" altLang="zh-CN" sz="2000" b="1" dirty="0">
              <a:solidFill>
                <a:srgbClr val="FF3300"/>
              </a:solidFill>
              <a:effectLst>
                <a:outerShdw blurRad="38100" dist="38100" dir="2700000" algn="tl">
                  <a:srgbClr val="000000">
                    <a:alpha val="43137"/>
                  </a:srgbClr>
                </a:outerShdw>
              </a:effectLst>
              <a:latin typeface="+mj-ea"/>
              <a:ea typeface="+mj-ea"/>
            </a:endParaRPr>
          </a:p>
          <a:p>
            <a:pPr>
              <a:defRPr/>
            </a:pPr>
            <a:r>
              <a:rPr lang="en-US" altLang="zh-CN" sz="2000" b="1" dirty="0" smtClean="0">
                <a:effectLst>
                  <a:outerShdw blurRad="38100" dist="38100" dir="2700000" algn="tl">
                    <a:srgbClr val="000000">
                      <a:alpha val="43137"/>
                    </a:srgbClr>
                  </a:outerShdw>
                </a:effectLst>
              </a:rPr>
              <a:t>2《</a:t>
            </a:r>
            <a:r>
              <a:rPr lang="zh-CN" altLang="en-US" sz="2000" b="1" dirty="0">
                <a:effectLst>
                  <a:outerShdw blurRad="38100" dist="38100" dir="2700000" algn="tl">
                    <a:srgbClr val="000000">
                      <a:alpha val="43137"/>
                    </a:srgbClr>
                  </a:outerShdw>
                </a:effectLst>
              </a:rPr>
              <a:t>未来之路</a:t>
            </a: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a:t>
            </a:r>
            <a:r>
              <a:rPr lang="zh-CN" altLang="en-US" sz="2000" b="1" dirty="0">
                <a:effectLst>
                  <a:outerShdw blurRad="38100" dist="38100" dir="2700000" algn="tl">
                    <a:srgbClr val="000000">
                      <a:alpha val="43137"/>
                    </a:srgbClr>
                  </a:outerShdw>
                </a:effectLst>
              </a:rPr>
              <a:t>音乐销售将出现新的模式。那些对光盘和磁带等耗材产品感到头疼的用户将不会再受到磨损的困扰，未来的</a:t>
            </a:r>
            <a:r>
              <a:rPr lang="zh-CN" altLang="en-US" sz="2000" b="1" dirty="0">
                <a:solidFill>
                  <a:srgbClr val="FF3300"/>
                </a:solidFill>
                <a:effectLst>
                  <a:outerShdw blurRad="38100" dist="38100" dir="2700000" algn="tl">
                    <a:srgbClr val="000000">
                      <a:alpha val="43137"/>
                    </a:srgbClr>
                  </a:outerShdw>
                </a:effectLst>
              </a:rPr>
              <a:t>音乐将存储在一台服务器上，供用户通过互联网下载</a:t>
            </a:r>
            <a:r>
              <a:rPr lang="zh-CN" altLang="en-US" sz="2000" b="1" dirty="0" smtClean="0">
                <a:solidFill>
                  <a:srgbClr val="FF3300"/>
                </a:solidFill>
                <a:effectLst>
                  <a:outerShdw blurRad="38100" dist="38100" dir="2700000" algn="tl">
                    <a:srgbClr val="000000">
                      <a:alpha val="43137"/>
                    </a:srgbClr>
                  </a:outerShdw>
                </a:effectLst>
              </a:rPr>
              <a:t>。</a:t>
            </a:r>
            <a:endParaRPr lang="en-US" altLang="zh-CN" sz="2000" b="1" dirty="0">
              <a:solidFill>
                <a:srgbClr val="FF3300"/>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2178459688"/>
      </p:ext>
    </p:extLst>
  </p:cSld>
  <p:clrMapOvr>
    <a:masterClrMapping/>
  </p:clrMapOvr>
  <mc:AlternateContent xmlns:mc="http://schemas.openxmlformats.org/markup-compatibility/2006" xmlns:p14="http://schemas.microsoft.com/office/powerpoint/2010/main">
    <mc:Choice Requires="p14">
      <p:transition p14:dur="0" advTm="170631"/>
    </mc:Choice>
    <mc:Fallback xmlns="">
      <p:transition advTm="17063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342AECDA-4E2D-4879-AF00-4D43CA388144}" type="slidenum">
              <a:rPr lang="en-US" sz="1400" b="1">
                <a:solidFill>
                  <a:srgbClr val="FF3300"/>
                </a:solidFill>
                <a:effectLst>
                  <a:outerShdw blurRad="38100" dist="38100" dir="2700000" algn="tl">
                    <a:srgbClr val="C0C0C0"/>
                  </a:outerShdw>
                </a:effectLst>
              </a:rPr>
              <a:pPr algn="r">
                <a:defRPr/>
              </a:pPr>
              <a:t>7</a:t>
            </a:fld>
            <a:endParaRPr lang="en-US" sz="1400" b="1">
              <a:solidFill>
                <a:srgbClr val="FF3300"/>
              </a:solidFill>
              <a:effectLst>
                <a:outerShdw blurRad="38100" dist="38100" dir="2700000" algn="tl">
                  <a:srgbClr val="C0C0C0"/>
                </a:outerShdw>
              </a:effectLst>
            </a:endParaRPr>
          </a:p>
        </p:txBody>
      </p:sp>
      <p:sp>
        <p:nvSpPr>
          <p:cNvPr id="8195" name="Rectangle 2"/>
          <p:cNvSpPr>
            <a:spLocks noGrp="1" noChangeArrowheads="1"/>
          </p:cNvSpPr>
          <p:nvPr>
            <p:ph type="title" idx="4294967295"/>
          </p:nvPr>
        </p:nvSpPr>
        <p:spPr/>
        <p:txBody>
          <a:bodyPr/>
          <a:lstStyle/>
          <a:p>
            <a:r>
              <a:rPr lang="zh-CN" altLang="en-US" dirty="0" smtClean="0"/>
              <a:t>物</a:t>
            </a:r>
            <a:r>
              <a:rPr lang="zh-CN" altLang="en-US" dirty="0"/>
              <a:t>联网改变我们的生活</a:t>
            </a:r>
            <a:endParaRPr lang="zh-CN" altLang="zh-CN" dirty="0" smtClean="0"/>
          </a:p>
        </p:txBody>
      </p:sp>
      <p:sp>
        <p:nvSpPr>
          <p:cNvPr id="39940" name="Rectangle 3"/>
          <p:cNvSpPr>
            <a:spLocks noGrp="1" noChangeArrowheads="1"/>
          </p:cNvSpPr>
          <p:nvPr>
            <p:ph type="body" idx="4294967295"/>
          </p:nvPr>
        </p:nvSpPr>
        <p:spPr>
          <a:xfrm>
            <a:off x="2339753" y="1285876"/>
            <a:ext cx="6428012" cy="5239467"/>
          </a:xfrm>
        </p:spPr>
        <p:txBody>
          <a:bodyPr/>
          <a:lstStyle/>
          <a:p>
            <a:pPr>
              <a:lnSpc>
                <a:spcPct val="100000"/>
              </a:lnSpc>
            </a:pPr>
            <a:r>
              <a:rPr lang="en-US" altLang="zh-CN" sz="2000" b="1" dirty="0" smtClean="0">
                <a:effectLst>
                  <a:outerShdw blurRad="38100" dist="38100" dir="2700000" algn="tl">
                    <a:srgbClr val="000000">
                      <a:alpha val="43137"/>
                    </a:srgbClr>
                  </a:outerShdw>
                </a:effectLst>
              </a:rPr>
              <a:t>3《</a:t>
            </a:r>
            <a:r>
              <a:rPr lang="zh-CN" altLang="en-US" sz="2000" b="1" dirty="0" smtClean="0">
                <a:effectLst>
                  <a:outerShdw blurRad="38100" dist="38100" dir="2700000" algn="tl">
                    <a:srgbClr val="000000">
                      <a:alpha val="43137"/>
                    </a:srgbClr>
                  </a:outerShdw>
                </a:effectLst>
              </a:rPr>
              <a:t>未来之路</a:t>
            </a:r>
            <a:r>
              <a:rPr lang="en-US" altLang="zh-CN" sz="2000" b="1" dirty="0" smtClean="0">
                <a:effectLst>
                  <a:outerShdw blurRad="38100" dist="38100" dir="2700000" algn="tl">
                    <a:srgbClr val="000000">
                      <a:alpha val="43137"/>
                    </a:srgbClr>
                  </a:outerShdw>
                </a:effectLst>
              </a:rPr>
              <a:t>》</a:t>
            </a:r>
            <a:r>
              <a:rPr lang="zh-CN" altLang="en-US" sz="2000" b="1" dirty="0" smtClean="0">
                <a:effectLst>
                  <a:outerShdw blurRad="38100" dist="38100" dir="2700000" algn="tl">
                    <a:srgbClr val="000000">
                      <a:alpha val="43137"/>
                    </a:srgbClr>
                  </a:outerShdw>
                </a:effectLst>
              </a:rPr>
              <a:t>：未来您将可以</a:t>
            </a:r>
            <a:r>
              <a:rPr lang="zh-CN" altLang="en-US" sz="2000" b="1" dirty="0" smtClean="0">
                <a:solidFill>
                  <a:srgbClr val="FF3300"/>
                </a:solidFill>
                <a:effectLst>
                  <a:outerShdw blurRad="38100" dist="38100" dir="2700000" algn="tl">
                    <a:srgbClr val="000000">
                      <a:alpha val="43137"/>
                    </a:srgbClr>
                  </a:outerShdw>
                </a:effectLst>
              </a:rPr>
              <a:t>选择收看自己喜欢的节目</a:t>
            </a:r>
            <a:r>
              <a:rPr lang="zh-CN" altLang="en-US" sz="2000" b="1" dirty="0" smtClean="0">
                <a:effectLst>
                  <a:outerShdw blurRad="38100" dist="38100" dir="2700000" algn="tl">
                    <a:srgbClr val="000000">
                      <a:alpha val="43137"/>
                    </a:srgbClr>
                  </a:outerShdw>
                </a:effectLst>
              </a:rPr>
              <a:t>，而不是被动的等着电视台播放。</a:t>
            </a:r>
            <a:endParaRPr lang="en-US" altLang="zh-CN" sz="2000" b="1" dirty="0" smtClean="0">
              <a:effectLst>
                <a:outerShdw blurRad="38100" dist="38100" dir="2700000" algn="tl">
                  <a:srgbClr val="000000">
                    <a:alpha val="43137"/>
                  </a:srgbClr>
                </a:outerShdw>
              </a:effectLst>
            </a:endParaRPr>
          </a:p>
          <a:p>
            <a:pPr>
              <a:lnSpc>
                <a:spcPct val="100000"/>
              </a:lnSpc>
            </a:pPr>
            <a:endParaRPr lang="en-US" altLang="zh-CN" sz="2000" b="1" dirty="0" smtClean="0">
              <a:effectLst>
                <a:outerShdw blurRad="38100" dist="38100" dir="2700000" algn="tl">
                  <a:srgbClr val="000000">
                    <a:alpha val="43137"/>
                  </a:srgbClr>
                </a:outerShdw>
              </a:effectLst>
            </a:endParaRPr>
          </a:p>
          <a:p>
            <a:pPr>
              <a:lnSpc>
                <a:spcPct val="100000"/>
              </a:lnSpc>
            </a:pPr>
            <a:r>
              <a:rPr lang="en-US" altLang="zh-CN" sz="2000" b="1" dirty="0" smtClean="0">
                <a:effectLst>
                  <a:outerShdw blurRad="38100" dist="38100" dir="2700000" algn="tl">
                    <a:srgbClr val="000000">
                      <a:alpha val="43137"/>
                    </a:srgbClr>
                  </a:outerShdw>
                </a:effectLst>
              </a:rPr>
              <a:t>4《</a:t>
            </a:r>
            <a:r>
              <a:rPr lang="zh-CN" altLang="en-US" sz="2000" b="1" dirty="0">
                <a:effectLst>
                  <a:outerShdw blurRad="38100" dist="38100" dir="2700000" algn="tl">
                    <a:srgbClr val="000000">
                      <a:alpha val="43137"/>
                    </a:srgbClr>
                  </a:outerShdw>
                </a:effectLst>
              </a:rPr>
              <a:t>未来之路</a:t>
            </a:r>
            <a:r>
              <a:rPr lang="en-US" altLang="zh-CN" sz="2000" b="1" dirty="0">
                <a:effectLst>
                  <a:outerShdw blurRad="38100" dist="38100" dir="2700000" algn="tl">
                    <a:srgbClr val="000000">
                      <a:alpha val="43137"/>
                    </a:srgbClr>
                  </a:outerShdw>
                </a:effectLst>
              </a:rPr>
              <a:t>》</a:t>
            </a:r>
            <a:r>
              <a:rPr lang="zh-CN" altLang="en-US" sz="2000" b="1" dirty="0">
                <a:effectLst>
                  <a:outerShdw blurRad="38100" dist="38100" dir="2700000" algn="tl">
                    <a:srgbClr val="000000">
                      <a:alpha val="43137"/>
                    </a:srgbClr>
                  </a:outerShdw>
                </a:effectLst>
              </a:rPr>
              <a:t>：一对邻居在各自家中收看同一部电视剧，然而在</a:t>
            </a:r>
            <a:r>
              <a:rPr lang="zh-CN" altLang="en-US" sz="2000" b="1" dirty="0">
                <a:solidFill>
                  <a:srgbClr val="FF3300"/>
                </a:solidFill>
                <a:effectLst>
                  <a:outerShdw blurRad="38100" dist="38100" dir="2700000" algn="tl">
                    <a:srgbClr val="000000">
                      <a:alpha val="43137"/>
                    </a:srgbClr>
                  </a:outerShdw>
                </a:effectLst>
              </a:rPr>
              <a:t>中间插播电视广告的时段，两家电视中却出现完全不同的节目。</a:t>
            </a:r>
            <a:r>
              <a:rPr lang="zh-CN" altLang="en-US" sz="2000" b="1" dirty="0">
                <a:effectLst>
                  <a:outerShdw blurRad="38100" dist="38100" dir="2700000" algn="tl">
                    <a:srgbClr val="000000">
                      <a:alpha val="43137"/>
                    </a:srgbClr>
                  </a:outerShdw>
                </a:effectLst>
              </a:rPr>
              <a:t>中年夫妻家中的电视广告节目是退休理财服务广告，而年轻夫妇的电视中播放的是假期旅行广告。</a:t>
            </a:r>
            <a:endParaRPr lang="en-US" altLang="zh-CN" sz="2000" b="1" dirty="0">
              <a:effectLst>
                <a:outerShdw blurRad="38100" dist="38100" dir="2700000" algn="tl">
                  <a:srgbClr val="000000">
                    <a:alpha val="43137"/>
                  </a:srgbClr>
                </a:outerShdw>
              </a:effectLst>
            </a:endParaRPr>
          </a:p>
          <a:p>
            <a:pPr>
              <a:lnSpc>
                <a:spcPct val="100000"/>
              </a:lnSpc>
            </a:pPr>
            <a:endParaRPr lang="zh-CN" altLang="en-US" sz="2000" b="1" dirty="0">
              <a:effectLst>
                <a:outerShdw blurRad="38100" dist="38100" dir="2700000" algn="tl">
                  <a:srgbClr val="000000">
                    <a:alpha val="43137"/>
                  </a:srgbClr>
                </a:outerShdw>
              </a:effectLst>
            </a:endParaRPr>
          </a:p>
          <a:p>
            <a:pPr>
              <a:defRPr/>
            </a:pPr>
            <a:r>
              <a:rPr lang="en-US" altLang="zh-CN" sz="2000" b="1" dirty="0" smtClean="0">
                <a:effectLst>
                  <a:outerShdw blurRad="38100" dist="38100" dir="2700000" algn="tl">
                    <a:srgbClr val="000000">
                      <a:alpha val="43137"/>
                    </a:srgbClr>
                  </a:outerShdw>
                </a:effectLst>
                <a:latin typeface="Times New Roman" pitchFamily="18" charset="0"/>
                <a:ea typeface="宋体" pitchFamily="2" charset="-122"/>
              </a:rPr>
              <a:t>5《</a:t>
            </a:r>
            <a:r>
              <a:rPr lang="zh-CN" altLang="en-US" sz="2000" b="1" dirty="0">
                <a:effectLst>
                  <a:outerShdw blurRad="38100" dist="38100" dir="2700000" algn="tl">
                    <a:srgbClr val="000000">
                      <a:alpha val="43137"/>
                    </a:srgbClr>
                  </a:outerShdw>
                </a:effectLst>
                <a:latin typeface="Times New Roman" pitchFamily="18" charset="0"/>
                <a:ea typeface="宋体" pitchFamily="2" charset="-122"/>
              </a:rPr>
              <a:t>未来之路</a:t>
            </a:r>
            <a:r>
              <a:rPr lang="en-US" altLang="zh-CN" sz="2000" b="1" dirty="0" smtClean="0">
                <a:effectLst>
                  <a:outerShdw blurRad="38100" dist="38100" dir="2700000" algn="tl">
                    <a:srgbClr val="000000">
                      <a:alpha val="43137"/>
                    </a:srgbClr>
                  </a:outerShdw>
                </a:effectLst>
                <a:latin typeface="Times New Roman" pitchFamily="18" charset="0"/>
                <a:ea typeface="宋体" pitchFamily="2" charset="-122"/>
              </a:rPr>
              <a:t>》</a:t>
            </a:r>
            <a:r>
              <a:rPr lang="zh-CN" altLang="en-US" sz="2000" b="1" dirty="0" smtClean="0">
                <a:effectLst>
                  <a:outerShdw blurRad="38100" dist="38100" dir="2700000" algn="tl">
                    <a:srgbClr val="000000">
                      <a:alpha val="43137"/>
                    </a:srgbClr>
                  </a:outerShdw>
                </a:effectLst>
                <a:latin typeface="Times New Roman" pitchFamily="18" charset="0"/>
                <a:ea typeface="宋体" pitchFamily="2" charset="-122"/>
              </a:rPr>
              <a:t>：</a:t>
            </a:r>
            <a:r>
              <a:rPr lang="zh-CN" altLang="en-US" sz="2000" b="1" dirty="0">
                <a:effectLst>
                  <a:outerShdw blurRad="38100" dist="38100" dir="2700000" algn="tl">
                    <a:srgbClr val="000000">
                      <a:alpha val="43137"/>
                    </a:srgbClr>
                  </a:outerShdw>
                </a:effectLst>
                <a:latin typeface="Times New Roman" pitchFamily="18" charset="0"/>
                <a:ea typeface="宋体" pitchFamily="2" charset="-122"/>
              </a:rPr>
              <a:t>如果您计划购买一台冰箱，您将不用再听那些喋喋不休的推销员唠叨，</a:t>
            </a:r>
            <a:r>
              <a:rPr lang="zh-CN" altLang="en-US" sz="2000" b="1" dirty="0">
                <a:solidFill>
                  <a:srgbClr val="FF3300"/>
                </a:solidFill>
                <a:effectLst>
                  <a:outerShdw blurRad="38100" dist="38100" dir="2700000" algn="tl">
                    <a:srgbClr val="000000">
                      <a:alpha val="43137"/>
                    </a:srgbClr>
                  </a:outerShdw>
                </a:effectLst>
                <a:latin typeface="Times New Roman" pitchFamily="18" charset="0"/>
                <a:ea typeface="宋体" pitchFamily="2" charset="-122"/>
              </a:rPr>
              <a:t>因为电子公告板上有各种正式和非正式的评价信息</a:t>
            </a:r>
            <a:r>
              <a:rPr lang="zh-CN" altLang="en-US" sz="2000" b="1" dirty="0" smtClean="0">
                <a:effectLst>
                  <a:outerShdw blurRad="38100" dist="38100" dir="2700000" algn="tl">
                    <a:srgbClr val="000000">
                      <a:alpha val="43137"/>
                    </a:srgbClr>
                  </a:outerShdw>
                </a:effectLst>
                <a:latin typeface="Times New Roman" pitchFamily="18" charset="0"/>
                <a:ea typeface="宋体" pitchFamily="2" charset="-122"/>
              </a:rPr>
              <a:t>。</a:t>
            </a:r>
            <a:endParaRPr lang="zh-CN" altLang="en-US" sz="2000" b="1" dirty="0" smtClean="0">
              <a:effectLst>
                <a:outerShdw blurRad="38100" dist="38100" dir="2700000" algn="tl">
                  <a:srgbClr val="000000">
                    <a:alpha val="43137"/>
                  </a:srgbClr>
                </a:outerShdw>
              </a:effectLst>
            </a:endParaRPr>
          </a:p>
        </p:txBody>
      </p:sp>
      <p:pic>
        <p:nvPicPr>
          <p:cNvPr id="8197" name="Picture 6" descr="https://gss2.bdstatic.com/9fo3dSag_xI4khGkpoWK1HF6hhy/baike/c0%3Dbaike80%2C5%2C5%2C80%2C26/sign=5df7d590b299a9012f3853647cfc611e/4ec2d5628535e5dda5d6ac5b7cc6a7efcf1b62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6" y="1285877"/>
            <a:ext cx="1839119" cy="264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93615078"/>
      </p:ext>
    </p:extLst>
  </p:cSld>
  <p:clrMapOvr>
    <a:masterClrMapping/>
  </p:clrMapOvr>
  <mc:AlternateContent xmlns:mc="http://schemas.openxmlformats.org/markup-compatibility/2006" xmlns:p14="http://schemas.microsoft.com/office/powerpoint/2010/main">
    <mc:Choice Requires="p14">
      <p:transition p14:dur="0" advTm="58602"/>
    </mc:Choice>
    <mc:Fallback xmlns="">
      <p:transition advTm="5860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C0C5D9E7-7E3B-4FD5-9AC6-00A67F8C42C8}" type="slidenum">
              <a:rPr lang="en-US" sz="1400" b="1">
                <a:solidFill>
                  <a:srgbClr val="FF3300"/>
                </a:solidFill>
                <a:effectLst>
                  <a:outerShdw blurRad="38100" dist="38100" dir="2700000" algn="tl">
                    <a:srgbClr val="C0C0C0"/>
                  </a:outerShdw>
                </a:effectLst>
              </a:rPr>
              <a:pPr algn="r">
                <a:defRPr/>
              </a:pPr>
              <a:t>8</a:t>
            </a:fld>
            <a:endParaRPr lang="en-US" sz="1400" b="1">
              <a:solidFill>
                <a:srgbClr val="FF3300"/>
              </a:solidFill>
              <a:effectLst>
                <a:outerShdw blurRad="38100" dist="38100" dir="2700000" algn="tl">
                  <a:srgbClr val="C0C0C0"/>
                </a:outerShdw>
              </a:effectLst>
            </a:endParaRPr>
          </a:p>
        </p:txBody>
      </p:sp>
      <p:sp>
        <p:nvSpPr>
          <p:cNvPr id="9219" name="Rectangle 2"/>
          <p:cNvSpPr>
            <a:spLocks noGrp="1" noChangeArrowheads="1"/>
          </p:cNvSpPr>
          <p:nvPr>
            <p:ph type="title" idx="4294967295"/>
          </p:nvPr>
        </p:nvSpPr>
        <p:spPr/>
        <p:txBody>
          <a:bodyPr/>
          <a:lstStyle/>
          <a:p>
            <a:r>
              <a:rPr lang="zh-CN" altLang="en-US" dirty="0" smtClean="0"/>
              <a:t>物</a:t>
            </a:r>
            <a:r>
              <a:rPr lang="zh-CN" altLang="en-US" dirty="0"/>
              <a:t>联网改变我们的生活</a:t>
            </a:r>
            <a:endParaRPr lang="zh-CN" altLang="zh-CN" dirty="0" smtClean="0"/>
          </a:p>
        </p:txBody>
      </p:sp>
      <p:sp>
        <p:nvSpPr>
          <p:cNvPr id="39940" name="Rectangle 3"/>
          <p:cNvSpPr>
            <a:spLocks noGrp="1" noChangeArrowheads="1"/>
          </p:cNvSpPr>
          <p:nvPr>
            <p:ph type="body" idx="4294967295"/>
          </p:nvPr>
        </p:nvSpPr>
        <p:spPr>
          <a:xfrm>
            <a:off x="2339752" y="1285876"/>
            <a:ext cx="6589936" cy="4987925"/>
          </a:xfrm>
        </p:spPr>
        <p:txBody>
          <a:bodyPr/>
          <a:lstStyle/>
          <a:p>
            <a:pPr>
              <a:lnSpc>
                <a:spcPct val="100000"/>
              </a:lnSpc>
            </a:pPr>
            <a:endParaRPr lang="en-US" altLang="zh-CN" sz="2000" dirty="0" smtClean="0"/>
          </a:p>
          <a:p>
            <a:pPr>
              <a:lnSpc>
                <a:spcPct val="100000"/>
              </a:lnSpc>
            </a:pPr>
            <a:r>
              <a:rPr lang="en-US" altLang="zh-CN" sz="2000" dirty="0" smtClean="0"/>
              <a:t>6《</a:t>
            </a:r>
            <a:r>
              <a:rPr lang="zh-CN" altLang="en-US" sz="2000" dirty="0"/>
              <a:t>未来之路</a:t>
            </a:r>
            <a:r>
              <a:rPr lang="en-US" altLang="zh-CN" sz="2000" dirty="0" smtClean="0"/>
              <a:t>》</a:t>
            </a:r>
            <a:r>
              <a:rPr lang="zh-CN" altLang="en-US" sz="2000" dirty="0" smtClean="0"/>
              <a:t>：</a:t>
            </a:r>
            <a:r>
              <a:rPr lang="zh-CN" altLang="en-US" sz="2000" dirty="0"/>
              <a:t>未来人们在观看电影</a:t>
            </a:r>
            <a:r>
              <a:rPr lang="en-US" altLang="zh-CN" sz="2000" dirty="0"/>
              <a:t>《</a:t>
            </a:r>
            <a:r>
              <a:rPr lang="zh-CN" altLang="en-US" sz="2000" dirty="0"/>
              <a:t>飘</a:t>
            </a:r>
            <a:r>
              <a:rPr lang="en-US" altLang="zh-CN" sz="2000" dirty="0"/>
              <a:t>》</a:t>
            </a:r>
            <a:r>
              <a:rPr lang="zh-CN" altLang="en-US" sz="2000" dirty="0"/>
              <a:t>时，</a:t>
            </a:r>
            <a:r>
              <a:rPr lang="zh-CN" altLang="en-US" sz="2000" dirty="0">
                <a:solidFill>
                  <a:srgbClr val="FF3300"/>
                </a:solidFill>
              </a:rPr>
              <a:t>可以用自己的面孔替换片中的嘉宝等知名演员，</a:t>
            </a:r>
            <a:r>
              <a:rPr lang="zh-CN" altLang="en-US" sz="2000" dirty="0"/>
              <a:t>实实在在体会一下当明星的感觉</a:t>
            </a:r>
            <a:r>
              <a:rPr lang="zh-CN" altLang="en-US" sz="2000" dirty="0" smtClean="0"/>
              <a:t>。</a:t>
            </a:r>
            <a:endParaRPr lang="en-US" altLang="zh-CN" sz="2000" dirty="0" smtClean="0"/>
          </a:p>
          <a:p>
            <a:pPr marL="0" indent="0">
              <a:lnSpc>
                <a:spcPct val="100000"/>
              </a:lnSpc>
              <a:buNone/>
            </a:pPr>
            <a:endParaRPr lang="en-US" altLang="zh-CN" sz="2000" dirty="0"/>
          </a:p>
          <a:p>
            <a:pPr>
              <a:lnSpc>
                <a:spcPct val="100000"/>
              </a:lnSpc>
            </a:pPr>
            <a:r>
              <a:rPr lang="en-US" altLang="zh-CN" sz="2000" b="1" dirty="0" smtClean="0">
                <a:effectLst>
                  <a:outerShdw blurRad="38100" dist="38100" dir="2700000" algn="tl">
                    <a:srgbClr val="000000">
                      <a:alpha val="43137"/>
                    </a:srgbClr>
                  </a:outerShdw>
                </a:effectLst>
                <a:latin typeface="+mj-ea"/>
              </a:rPr>
              <a:t>7《</a:t>
            </a:r>
            <a:r>
              <a:rPr lang="zh-CN" altLang="en-US" sz="2000" b="1" dirty="0">
                <a:effectLst>
                  <a:outerShdw blurRad="38100" dist="38100" dir="2700000" algn="tl">
                    <a:srgbClr val="000000">
                      <a:alpha val="43137"/>
                    </a:srgbClr>
                  </a:outerShdw>
                </a:effectLst>
                <a:latin typeface="+mj-ea"/>
              </a:rPr>
              <a:t>未来之路</a:t>
            </a:r>
            <a:r>
              <a:rPr lang="en-US" altLang="zh-CN" sz="2000" b="1" dirty="0">
                <a:effectLst>
                  <a:outerShdw blurRad="38100" dist="38100" dir="2700000" algn="tl">
                    <a:srgbClr val="000000">
                      <a:alpha val="43137"/>
                    </a:srgbClr>
                  </a:outerShdw>
                </a:effectLst>
                <a:latin typeface="+mj-ea"/>
              </a:rPr>
              <a:t>》</a:t>
            </a:r>
            <a:r>
              <a:rPr lang="zh-CN" altLang="en-US" sz="2000" b="1" dirty="0">
                <a:effectLst>
                  <a:outerShdw blurRad="38100" dist="38100" dir="2700000" algn="tl">
                    <a:srgbClr val="000000">
                      <a:alpha val="43137"/>
                    </a:srgbClr>
                  </a:outerShdw>
                </a:effectLst>
                <a:latin typeface="+mj-ea"/>
              </a:rPr>
              <a:t>：</a:t>
            </a:r>
            <a:r>
              <a:rPr lang="zh-CN" altLang="en-US" sz="2000" b="1" dirty="0">
                <a:solidFill>
                  <a:srgbClr val="008000"/>
                </a:solidFill>
                <a:effectLst>
                  <a:outerShdw blurRad="38100" dist="38100" dir="2700000" algn="tl">
                    <a:srgbClr val="000000">
                      <a:alpha val="43137"/>
                    </a:srgbClr>
                  </a:outerShdw>
                </a:effectLst>
                <a:latin typeface="+mj-ea"/>
              </a:rPr>
              <a:t>用户遗失或遭窃的照相机将自动发回信息，告诉用户所处的具体位置，甚至当它已经身处不同的城市</a:t>
            </a:r>
            <a:r>
              <a:rPr lang="zh-CN" altLang="en-US" sz="2000" b="1" dirty="0" smtClean="0">
                <a:solidFill>
                  <a:srgbClr val="008000"/>
                </a:solidFill>
                <a:effectLst>
                  <a:outerShdw blurRad="38100" dist="38100" dir="2700000" algn="tl">
                    <a:srgbClr val="000000">
                      <a:alpha val="43137"/>
                    </a:srgbClr>
                  </a:outerShdw>
                </a:effectLst>
                <a:latin typeface="+mj-ea"/>
              </a:rPr>
              <a:t>。</a:t>
            </a:r>
            <a:endParaRPr lang="en-US" altLang="zh-CN" sz="2000" b="1" dirty="0" smtClean="0">
              <a:solidFill>
                <a:srgbClr val="008000"/>
              </a:solidFill>
              <a:effectLst>
                <a:outerShdw blurRad="38100" dist="38100" dir="2700000" algn="tl">
                  <a:srgbClr val="000000">
                    <a:alpha val="43137"/>
                  </a:srgbClr>
                </a:outerShdw>
              </a:effectLst>
              <a:latin typeface="+mj-ea"/>
            </a:endParaRPr>
          </a:p>
          <a:p>
            <a:pPr>
              <a:lnSpc>
                <a:spcPct val="100000"/>
              </a:lnSpc>
            </a:pPr>
            <a:endParaRPr lang="en-US" altLang="zh-CN" sz="2000" b="1" dirty="0" smtClean="0">
              <a:solidFill>
                <a:srgbClr val="008000"/>
              </a:solidFill>
              <a:effectLst>
                <a:outerShdw blurRad="38100" dist="38100" dir="2700000" algn="tl">
                  <a:srgbClr val="000000">
                    <a:alpha val="43137"/>
                  </a:srgbClr>
                </a:outerShdw>
              </a:effectLst>
              <a:latin typeface="+mj-ea"/>
            </a:endParaRPr>
          </a:p>
          <a:p>
            <a:pPr>
              <a:lnSpc>
                <a:spcPct val="100000"/>
              </a:lnSpc>
            </a:pPr>
            <a:endParaRPr lang="en-US" altLang="zh-CN" sz="2000" b="1" dirty="0" smtClean="0">
              <a:solidFill>
                <a:srgbClr val="008000"/>
              </a:solidFill>
              <a:effectLst>
                <a:outerShdw blurRad="38100" dist="38100" dir="2700000" algn="tl">
                  <a:srgbClr val="000000">
                    <a:alpha val="43137"/>
                  </a:srgbClr>
                </a:outerShdw>
              </a:effectLst>
              <a:latin typeface="+mj-ea"/>
            </a:endParaRPr>
          </a:p>
          <a:p>
            <a:pPr>
              <a:lnSpc>
                <a:spcPct val="100000"/>
              </a:lnSpc>
            </a:pPr>
            <a:r>
              <a:rPr lang="en-US" altLang="zh-CN" sz="2000" dirty="0" smtClean="0"/>
              <a:t>8《</a:t>
            </a:r>
            <a:r>
              <a:rPr lang="zh-CN" altLang="en-US" sz="2000" dirty="0"/>
              <a:t>未来之路</a:t>
            </a:r>
            <a:r>
              <a:rPr lang="en-US" altLang="zh-CN" sz="2000" dirty="0"/>
              <a:t>》</a:t>
            </a:r>
            <a:r>
              <a:rPr lang="zh-CN" altLang="en-US" sz="2000" dirty="0"/>
              <a:t>中写道：</a:t>
            </a:r>
            <a:r>
              <a:rPr lang="zh-CN" altLang="en-US" sz="2000" dirty="0">
                <a:solidFill>
                  <a:srgbClr val="FF3300"/>
                </a:solidFill>
              </a:rPr>
              <a:t>可以亲自进入地图之中，</a:t>
            </a:r>
            <a:r>
              <a:rPr lang="zh-CN" altLang="en-US" sz="2000" dirty="0"/>
              <a:t>方便的找到每一条街道或每一座建筑。</a:t>
            </a:r>
            <a:endParaRPr lang="en-US" altLang="zh-CN" sz="2000" dirty="0"/>
          </a:p>
          <a:p>
            <a:pPr>
              <a:lnSpc>
                <a:spcPct val="100000"/>
              </a:lnSpc>
            </a:pPr>
            <a:endParaRPr lang="zh-CN" altLang="en-US" sz="2000" dirty="0" smtClean="0"/>
          </a:p>
        </p:txBody>
      </p:sp>
      <p:pic>
        <p:nvPicPr>
          <p:cNvPr id="9221" name="Picture 6" descr="https://gss2.bdstatic.com/9fo3dSag_xI4khGkpoWK1HF6hhy/baike/c0%3Dbaike80%2C5%2C5%2C80%2C26/sign=5df7d590b299a9012f3853647cfc611e/4ec2d5628535e5dda5d6ac5b7cc6a7efcf1b62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6" y="1916832"/>
            <a:ext cx="1911127" cy="250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428625" y="5665443"/>
            <a:ext cx="8358188" cy="707886"/>
          </a:xfrm>
          <a:prstGeom prst="rect">
            <a:avLst/>
          </a:prstGeom>
          <a:ln/>
          <a:extLst/>
        </p:spPr>
        <p:style>
          <a:lnRef idx="2">
            <a:schemeClr val="accent6"/>
          </a:lnRef>
          <a:fillRef idx="1">
            <a:schemeClr val="lt1"/>
          </a:fillRef>
          <a:effectRef idx="0">
            <a:schemeClr val="accent6"/>
          </a:effectRef>
          <a:fontRef idx="minor">
            <a:schemeClr val="dk1"/>
          </a:fontRef>
        </p:style>
        <p:txBody>
          <a:bodyPr>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2000" b="1" dirty="0">
                <a:solidFill>
                  <a:srgbClr val="002060"/>
                </a:solidFill>
                <a:latin typeface="Times New Roman" pitchFamily="18" charset="0"/>
                <a:ea typeface="宋体" pitchFamily="2" charset="-122"/>
              </a:rPr>
              <a:t>《</a:t>
            </a:r>
            <a:r>
              <a:rPr lang="zh-CN" altLang="en-US" sz="2000" b="1" dirty="0">
                <a:solidFill>
                  <a:srgbClr val="002060"/>
                </a:solidFill>
                <a:latin typeface="Times New Roman" pitchFamily="18" charset="0"/>
                <a:ea typeface="宋体" pitchFamily="2" charset="-122"/>
              </a:rPr>
              <a:t>未来之路</a:t>
            </a:r>
            <a:r>
              <a:rPr lang="en-US" altLang="zh-CN" sz="2000" b="1" dirty="0">
                <a:solidFill>
                  <a:srgbClr val="002060"/>
                </a:solidFill>
                <a:latin typeface="Times New Roman" pitchFamily="18" charset="0"/>
                <a:ea typeface="宋体" pitchFamily="2" charset="-122"/>
              </a:rPr>
              <a:t>》</a:t>
            </a:r>
            <a:r>
              <a:rPr lang="zh-CN" altLang="en-US" sz="2000" b="1" dirty="0">
                <a:solidFill>
                  <a:srgbClr val="002060"/>
                </a:solidFill>
                <a:latin typeface="Times New Roman" pitchFamily="18" charset="0"/>
                <a:ea typeface="宋体" pitchFamily="2" charset="-122"/>
              </a:rPr>
              <a:t>，通俗易懂，然而充满睿智、远见。它成为</a:t>
            </a:r>
            <a:r>
              <a:rPr lang="en-US" altLang="zh-CN" sz="2000" b="1" dirty="0">
                <a:solidFill>
                  <a:srgbClr val="002060"/>
                </a:solidFill>
                <a:latin typeface="Times New Roman" pitchFamily="18" charset="0"/>
                <a:ea typeface="宋体" pitchFamily="2" charset="-122"/>
              </a:rPr>
              <a:t>1996</a:t>
            </a:r>
            <a:r>
              <a:rPr lang="zh-CN" altLang="en-US" sz="2000" b="1" dirty="0">
                <a:solidFill>
                  <a:srgbClr val="002060"/>
                </a:solidFill>
                <a:latin typeface="Times New Roman" pitchFamily="18" charset="0"/>
                <a:ea typeface="宋体" pitchFamily="2" charset="-122"/>
              </a:rPr>
              <a:t>年度全球最畅销书。书中涉及的内容与我们生活休戚相关。</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094" y="271556"/>
            <a:ext cx="2093218" cy="128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7055442"/>
      </p:ext>
    </p:extLst>
  </p:cSld>
  <p:clrMapOvr>
    <a:masterClrMapping/>
  </p:clrMapOvr>
  <mc:AlternateContent xmlns:mc="http://schemas.openxmlformats.org/markup-compatibility/2006" xmlns:p14="http://schemas.microsoft.com/office/powerpoint/2010/main">
    <mc:Choice Requires="p14">
      <p:transition p14:dur="10" advTm="26354"/>
    </mc:Choice>
    <mc:Fallback xmlns="">
      <p:transition advTm="26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0">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1000"/>
                                        <p:tgtEl>
                                          <p:spTgt spid="2050"/>
                                        </p:tgtEl>
                                      </p:cBhvr>
                                    </p:animEffect>
                                    <p:anim calcmode="lin" valueType="num">
                                      <p:cBhvr>
                                        <p:cTn id="24" dur="1000" fill="hold"/>
                                        <p:tgtEl>
                                          <p:spTgt spid="2050"/>
                                        </p:tgtEl>
                                        <p:attrNameLst>
                                          <p:attrName>ppt_x</p:attrName>
                                        </p:attrNameLst>
                                      </p:cBhvr>
                                      <p:tavLst>
                                        <p:tav tm="0">
                                          <p:val>
                                            <p:strVal val="#ppt_x"/>
                                          </p:val>
                                        </p:tav>
                                        <p:tav tm="100000">
                                          <p:val>
                                            <p:strVal val="#ppt_x"/>
                                          </p:val>
                                        </p:tav>
                                      </p:tavLst>
                                    </p:anim>
                                    <p:anim calcmode="lin" valueType="num">
                                      <p:cBhvr>
                                        <p:cTn id="2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538E426C-9EC0-4545-9DAC-6D7365F81529}" type="slidenum">
              <a:rPr lang="en-US" sz="1400" b="1">
                <a:solidFill>
                  <a:srgbClr val="FF3300"/>
                </a:solidFill>
                <a:effectLst>
                  <a:outerShdw blurRad="38100" dist="38100" dir="2700000" algn="tl">
                    <a:srgbClr val="C0C0C0"/>
                  </a:outerShdw>
                </a:effectLst>
              </a:rPr>
              <a:pPr algn="r">
                <a:defRPr/>
              </a:pPr>
              <a:t>9</a:t>
            </a:fld>
            <a:endParaRPr lang="en-US" sz="1400" b="1">
              <a:solidFill>
                <a:srgbClr val="FF3300"/>
              </a:solidFill>
              <a:effectLst>
                <a:outerShdw blurRad="38100" dist="38100" dir="2700000" algn="tl">
                  <a:srgbClr val="C0C0C0"/>
                </a:outerShdw>
              </a:effectLst>
            </a:endParaRPr>
          </a:p>
        </p:txBody>
      </p:sp>
      <p:sp>
        <p:nvSpPr>
          <p:cNvPr id="23555" name="Rectangle 2"/>
          <p:cNvSpPr>
            <a:spLocks noGrp="1" noChangeArrowheads="1"/>
          </p:cNvSpPr>
          <p:nvPr>
            <p:ph type="title" idx="4294967295"/>
          </p:nvPr>
        </p:nvSpPr>
        <p:spPr/>
        <p:txBody>
          <a:bodyPr/>
          <a:lstStyle/>
          <a:p>
            <a:r>
              <a:rPr lang="zh-CN" altLang="en-US" dirty="0" smtClean="0"/>
              <a:t>物</a:t>
            </a:r>
            <a:r>
              <a:rPr lang="zh-CN" altLang="en-US" dirty="0"/>
              <a:t>联网改变我们的生活</a:t>
            </a:r>
            <a:endParaRPr lang="zh-CN" altLang="en-US" dirty="0" smtClean="0"/>
          </a:p>
        </p:txBody>
      </p:sp>
      <p:sp>
        <p:nvSpPr>
          <p:cNvPr id="4100" name="Rectangle 3"/>
          <p:cNvSpPr>
            <a:spLocks noGrp="1" noChangeArrowheads="1"/>
          </p:cNvSpPr>
          <p:nvPr>
            <p:ph type="body" idx="4294967295"/>
          </p:nvPr>
        </p:nvSpPr>
        <p:spPr/>
        <p:txBody>
          <a:bodyPr/>
          <a:lstStyle/>
          <a:p>
            <a:pPr>
              <a:lnSpc>
                <a:spcPct val="100000"/>
              </a:lnSpc>
              <a:defRPr/>
            </a:pPr>
            <a:r>
              <a:rPr lang="zh-CN" altLang="en-US" sz="2000" dirty="0" smtClean="0"/>
              <a:t>物联网的概念</a:t>
            </a:r>
            <a:endParaRPr lang="en-US" altLang="zh-CN" sz="2000" dirty="0" smtClean="0"/>
          </a:p>
          <a:p>
            <a:pPr>
              <a:lnSpc>
                <a:spcPct val="100000"/>
              </a:lnSpc>
              <a:defRPr/>
            </a:pPr>
            <a:r>
              <a:rPr lang="zh-CN" altLang="en-US" sz="2000" dirty="0" smtClean="0"/>
              <a:t>物联网是</a:t>
            </a:r>
            <a:r>
              <a:rPr lang="zh-CN" altLang="en-US" sz="2000" dirty="0" smtClean="0">
                <a:solidFill>
                  <a:srgbClr val="CC3300"/>
                </a:solidFill>
              </a:rPr>
              <a:t>通过使用射频识别（</a:t>
            </a:r>
            <a:r>
              <a:rPr lang="en-US" altLang="zh-CN" sz="2000" dirty="0" smtClean="0">
                <a:solidFill>
                  <a:srgbClr val="CC3300"/>
                </a:solidFill>
              </a:rPr>
              <a:t>RFID</a:t>
            </a:r>
            <a:r>
              <a:rPr lang="zh-CN" altLang="en-US" sz="2000" dirty="0" smtClean="0">
                <a:solidFill>
                  <a:srgbClr val="CC3300"/>
                </a:solidFill>
              </a:rPr>
              <a:t>）、传感器、红外感应器、全球定位系统、激光扫描器等信息采集设备，</a:t>
            </a:r>
            <a:r>
              <a:rPr lang="zh-CN" altLang="en-US" sz="2000" b="1" dirty="0" smtClean="0">
                <a:solidFill>
                  <a:schemeClr val="accent6"/>
                </a:solidFill>
              </a:rPr>
              <a:t>按约定的协议，把任何物品与互联网连接起来，进行信息交换和通讯</a:t>
            </a:r>
            <a:r>
              <a:rPr lang="zh-CN" altLang="en-US" sz="2000" dirty="0" smtClean="0"/>
              <a:t>，以实现</a:t>
            </a:r>
            <a:r>
              <a:rPr lang="zh-CN" altLang="en-US" sz="2000" b="1" dirty="0" smtClean="0">
                <a:solidFill>
                  <a:srgbClr val="008000"/>
                </a:solidFill>
              </a:rPr>
              <a:t>智能化识别、定位、跟踪、监控和管理</a:t>
            </a:r>
            <a:r>
              <a:rPr lang="zh-CN" altLang="en-US" sz="2000" dirty="0" smtClean="0"/>
              <a:t>的一种网络。</a:t>
            </a:r>
            <a:endParaRPr lang="en-US" altLang="zh-CN" sz="2000" dirty="0" smtClean="0"/>
          </a:p>
          <a:p>
            <a:pPr>
              <a:lnSpc>
                <a:spcPct val="100000"/>
              </a:lnSpc>
              <a:defRPr/>
            </a:pPr>
            <a:r>
              <a:rPr lang="zh-CN" altLang="en-US" sz="2000" dirty="0" smtClean="0"/>
              <a:t>物联网的定义，将“检测与控制”、“传输与通信”、“计算机有机融合在一起”，是典型的</a:t>
            </a:r>
            <a:r>
              <a:rPr lang="en-US" altLang="zh-CN" sz="2000" dirty="0" err="1" smtClean="0"/>
              <a:t>3C</a:t>
            </a:r>
            <a:r>
              <a:rPr lang="zh-CN" altLang="en-US" sz="2000" dirty="0" smtClean="0"/>
              <a:t>融合新技术。</a:t>
            </a:r>
            <a:endParaRPr lang="en-US" altLang="zh-CN" sz="2000" dirty="0" smtClean="0"/>
          </a:p>
          <a:p>
            <a:pPr>
              <a:lnSpc>
                <a:spcPct val="100000"/>
              </a:lnSpc>
              <a:defRPr/>
            </a:pPr>
            <a:r>
              <a:rPr lang="zh-CN" altLang="en-US" sz="2400" b="1" dirty="0" smtClean="0">
                <a:solidFill>
                  <a:srgbClr val="FF0000"/>
                </a:solidFill>
                <a:latin typeface="华文行楷" pitchFamily="2" charset="-122"/>
                <a:ea typeface="华文行楷" pitchFamily="2" charset="-122"/>
              </a:rPr>
              <a:t>物联网</a:t>
            </a:r>
            <a:r>
              <a:rPr lang="en-US" altLang="zh-CN" sz="2400" b="1" dirty="0" smtClean="0">
                <a:latin typeface="华文行楷" pitchFamily="2" charset="-122"/>
                <a:ea typeface="华文行楷" pitchFamily="2" charset="-122"/>
              </a:rPr>
              <a:t>= </a:t>
            </a:r>
            <a:r>
              <a:rPr lang="zh-CN" altLang="en-US" sz="2400" b="1" dirty="0" smtClean="0">
                <a:latin typeface="华文行楷" pitchFamily="2" charset="-122"/>
                <a:ea typeface="华文行楷" pitchFamily="2" charset="-122"/>
              </a:rPr>
              <a:t>物理世界与信息网络的无缝连接。</a:t>
            </a:r>
            <a:endParaRPr lang="zh-CN" altLang="en-US" sz="2000" dirty="0" smtClean="0">
              <a:solidFill>
                <a:srgbClr val="003366"/>
              </a:solidFill>
              <a:latin typeface="华文行楷" pitchFamily="2" charset="-122"/>
              <a:ea typeface="华文行楷" pitchFamily="2" charset="-122"/>
            </a:endParaRPr>
          </a:p>
          <a:p>
            <a:pPr>
              <a:lnSpc>
                <a:spcPct val="100000"/>
              </a:lnSpc>
              <a:defRPr/>
            </a:pPr>
            <a:endParaRPr lang="en-US" altLang="zh-CN" sz="2000" dirty="0" smtClean="0"/>
          </a:p>
        </p:txBody>
      </p:sp>
      <p:sp>
        <p:nvSpPr>
          <p:cNvPr id="5" name="WordArt 2"/>
          <p:cNvSpPr>
            <a:spLocks noChangeArrowheads="1" noChangeShapeType="1" noTextEdit="1"/>
          </p:cNvSpPr>
          <p:nvPr/>
        </p:nvSpPr>
        <p:spPr bwMode="auto">
          <a:xfrm>
            <a:off x="1619672" y="4965171"/>
            <a:ext cx="6121350" cy="1008063"/>
          </a:xfrm>
          <a:prstGeom prst="rect">
            <a:avLst/>
          </a:prstGeom>
        </p:spPr>
        <p:txBody>
          <a:bodyPr wrap="none" fromWordArt="1">
            <a:prstTxWarp prst="textPlain">
              <a:avLst>
                <a:gd name="adj" fmla="val 50000"/>
              </a:avLst>
            </a:prstTxWarp>
          </a:bodyPr>
          <a:lstStyle/>
          <a:p>
            <a:pPr algn="ctr">
              <a:defRPr/>
            </a:pPr>
            <a:r>
              <a:rPr lang="zh-CN" alt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6999"/>
                    </a:srgbClr>
                  </a:outerShdw>
                </a:effectLst>
                <a:latin typeface="华文琥珀" panose="02010800040101010101" pitchFamily="2" charset="-122"/>
                <a:ea typeface="华文琥珀" panose="02010800040101010101" pitchFamily="2" charset="-122"/>
              </a:rPr>
              <a:t>全面感知、</a:t>
            </a:r>
            <a:r>
              <a:rPr lang="zh-CN" altLang="en-US" sz="3600" b="1" kern="10" dirty="0">
                <a:ln w="12700">
                  <a:solidFill>
                    <a:srgbClr val="EAEAEA"/>
                  </a:solidFill>
                  <a:round/>
                  <a:headEnd/>
                  <a:tailEnd/>
                </a:ln>
                <a:effectLst>
                  <a:outerShdw dist="35921" dir="2700000" sy="50000" kx="2115830" algn="bl" rotWithShape="0">
                    <a:srgbClr val="C0C0C0">
                      <a:alpha val="76999"/>
                    </a:srgbClr>
                  </a:outerShdw>
                </a:effectLst>
                <a:latin typeface="华文琥珀" panose="02010800040101010101" pitchFamily="2" charset="-122"/>
                <a:ea typeface="华文琥珀" panose="02010800040101010101" pitchFamily="2" charset="-122"/>
              </a:rPr>
              <a:t>可靠传送</a:t>
            </a:r>
            <a:r>
              <a:rPr lang="zh-CN" alt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6999"/>
                    </a:srgbClr>
                  </a:outerShdw>
                </a:effectLst>
                <a:latin typeface="华文琥珀" panose="02010800040101010101" pitchFamily="2" charset="-122"/>
                <a:ea typeface="华文琥珀" panose="02010800040101010101" pitchFamily="2" charset="-122"/>
              </a:rPr>
              <a:t>、智能处理</a:t>
            </a:r>
          </a:p>
        </p:txBody>
      </p:sp>
    </p:spTree>
    <p:extLst>
      <p:ext uri="{BB962C8B-B14F-4D97-AF65-F5344CB8AC3E}">
        <p14:creationId xmlns:p14="http://schemas.microsoft.com/office/powerpoint/2010/main" val="2763633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1.2|32.8"/>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xml><?xml version="1.0" encoding="utf-8"?>
<p:tagLst xmlns:a="http://schemas.openxmlformats.org/drawingml/2006/main" xmlns:r="http://schemas.openxmlformats.org/officeDocument/2006/relationships" xmlns:p="http://schemas.openxmlformats.org/presentationml/2006/main">
  <p:tag name="TIMING" val="|1.7|0.6|0.3|1"/>
</p:tagLst>
</file>

<file path=ppt/tags/tag3.xml><?xml version="1.0" encoding="utf-8"?>
<p:tagLst xmlns:a="http://schemas.openxmlformats.org/drawingml/2006/main" xmlns:r="http://schemas.openxmlformats.org/officeDocument/2006/relationships" xmlns:p="http://schemas.openxmlformats.org/presentationml/2006/main">
  <p:tag name="RAINPROBLEM" val="MultipleChoice"/>
  <p:tag name="PROBLEMSCORE" val="2.0"/>
</p:tagLst>
</file>

<file path=ppt/tags/tag4.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362</TotalTime>
  <Pages>0</Pages>
  <Words>3083</Words>
  <Characters>0</Characters>
  <Application>Microsoft Office PowerPoint</Application>
  <DocSecurity>0</DocSecurity>
  <PresentationFormat>全屏显示(4:3)</PresentationFormat>
  <Lines>0</Lines>
  <Paragraphs>311</Paragraphs>
  <Slides>47</Slides>
  <Notes>2</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默认设计模板</vt:lpstr>
      <vt:lpstr>PowerPoint 演示文稿</vt:lpstr>
      <vt:lpstr>第一章 物联网技术概论</vt:lpstr>
      <vt:lpstr>课程内容</vt:lpstr>
      <vt:lpstr>我们的生活为什么越来越便利？</vt:lpstr>
      <vt:lpstr>物联网：将 物理世界 与 信息世界 有机连接</vt:lpstr>
      <vt:lpstr>二、物联网改变我们的生活</vt:lpstr>
      <vt:lpstr>物联网改变我们的生活</vt:lpstr>
      <vt:lpstr>物联网改变我们的生活</vt:lpstr>
      <vt:lpstr>物联网改变我们的生活</vt:lpstr>
      <vt:lpstr>物联网改变我们的生活</vt:lpstr>
      <vt:lpstr>物联网改变我们的生活</vt:lpstr>
      <vt:lpstr>为什么出示二维码可以实现支付？</vt:lpstr>
      <vt:lpstr>PowerPoint 演示文稿</vt:lpstr>
      <vt:lpstr>1.1 物联网的起源与发展</vt:lpstr>
      <vt:lpstr>1.1 物联网的起源与发展（中国）</vt:lpstr>
      <vt:lpstr>PowerPoint 演示文稿</vt:lpstr>
      <vt:lpstr>物联网:  作为未来信息化战略的重要内容</vt:lpstr>
      <vt:lpstr>实现人与自然和谐相处</vt:lpstr>
      <vt:lpstr>物联网：支撑第四次工业革命</vt:lpstr>
      <vt:lpstr>物联网：支撑第四次工业革命</vt:lpstr>
      <vt:lpstr>物联网：支撑中国制造2025</vt:lpstr>
      <vt:lpstr>物联网：支撑中国制造2025</vt:lpstr>
      <vt:lpstr>PowerPoint 演示文稿</vt:lpstr>
      <vt:lpstr>促进云计算、大数据和人工智能快速发展</vt:lpstr>
      <vt:lpstr>1.2 物联网的概念</vt:lpstr>
      <vt:lpstr>物联网的概念</vt:lpstr>
      <vt:lpstr>1.3 物联网的技术特征</vt:lpstr>
      <vt:lpstr>1.3 物联网的技术特征</vt:lpstr>
      <vt:lpstr>1．全面感知</vt:lpstr>
      <vt:lpstr>1.3 物联网的技术特征</vt:lpstr>
      <vt:lpstr>1.3 物联网的技术特征</vt:lpstr>
      <vt:lpstr>1.4 物联网的基本模型</vt:lpstr>
      <vt:lpstr>1.4 物联网的基本模型</vt:lpstr>
      <vt:lpstr>1.4 物联网的基本模型</vt:lpstr>
      <vt:lpstr>1.5 物联网的体系架构</vt:lpstr>
      <vt:lpstr>1.6 物联网的典型应用</vt:lpstr>
      <vt:lpstr>大国重器-----敬请观看</vt:lpstr>
      <vt:lpstr>1.6 物联网工程专业培养方案</vt:lpstr>
      <vt:lpstr>物联网工程专业的知识体系</vt:lpstr>
      <vt:lpstr>物联网工程专业的知识体系</vt:lpstr>
      <vt:lpstr>物联网工程专业的知识体系</vt:lpstr>
      <vt:lpstr>PowerPoint 演示文稿</vt:lpstr>
      <vt:lpstr>物联网工程专业基础课程体系</vt:lpstr>
      <vt:lpstr>物联网工程专业基础课程体系</vt:lpstr>
      <vt:lpstr>专业核心知识体系-1/2</vt:lpstr>
      <vt:lpstr>1.7 本章小结 </vt:lpstr>
      <vt:lpstr>THANKS！</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GUI XL</cp:lastModifiedBy>
  <cp:revision>577</cp:revision>
  <dcterms:created xsi:type="dcterms:W3CDTF">2004-05-18T02:59:53Z</dcterms:created>
  <dcterms:modified xsi:type="dcterms:W3CDTF">2021-06-30T07:42:36Z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