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theme/themeOverride3.xml" ContentType="application/vnd.openxmlformats-officedocument.themeOverride+xml"/>
  <Override PartName="/ppt/notesSlides/notesSlide26.xml" ContentType="application/vnd.openxmlformats-officedocument.presentationml.notesSlide+xml"/>
  <Override PartName="/ppt/theme/themeOverride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handoutMasterIdLst>
    <p:handoutMasterId r:id="rId88"/>
  </p:handoutMasterIdLst>
  <p:sldIdLst>
    <p:sldId id="265" r:id="rId2"/>
    <p:sldId id="257" r:id="rId3"/>
    <p:sldId id="262" r:id="rId4"/>
    <p:sldId id="261" r:id="rId5"/>
    <p:sldId id="263" r:id="rId6"/>
    <p:sldId id="264" r:id="rId7"/>
    <p:sldId id="266" r:id="rId8"/>
    <p:sldId id="267" r:id="rId9"/>
    <p:sldId id="276" r:id="rId10"/>
    <p:sldId id="328" r:id="rId11"/>
    <p:sldId id="356" r:id="rId12"/>
    <p:sldId id="329" r:id="rId13"/>
    <p:sldId id="268" r:id="rId14"/>
    <p:sldId id="269" r:id="rId15"/>
    <p:sldId id="270" r:id="rId16"/>
    <p:sldId id="271" r:id="rId17"/>
    <p:sldId id="273" r:id="rId18"/>
    <p:sldId id="272" r:id="rId19"/>
    <p:sldId id="277" r:id="rId20"/>
    <p:sldId id="278" r:id="rId21"/>
    <p:sldId id="279" r:id="rId22"/>
    <p:sldId id="281" r:id="rId23"/>
    <p:sldId id="283" r:id="rId24"/>
    <p:sldId id="284" r:id="rId25"/>
    <p:sldId id="285" r:id="rId26"/>
    <p:sldId id="282" r:id="rId27"/>
    <p:sldId id="330" r:id="rId28"/>
    <p:sldId id="290" r:id="rId29"/>
    <p:sldId id="288" r:id="rId30"/>
    <p:sldId id="297" r:id="rId31"/>
    <p:sldId id="292" r:id="rId32"/>
    <p:sldId id="280" r:id="rId33"/>
    <p:sldId id="293" r:id="rId34"/>
    <p:sldId id="294" r:id="rId35"/>
    <p:sldId id="295" r:id="rId36"/>
    <p:sldId id="299" r:id="rId37"/>
    <p:sldId id="300" r:id="rId38"/>
    <p:sldId id="304" r:id="rId39"/>
    <p:sldId id="340" r:id="rId40"/>
    <p:sldId id="355" r:id="rId41"/>
    <p:sldId id="301" r:id="rId42"/>
    <p:sldId id="341" r:id="rId43"/>
    <p:sldId id="303" r:id="rId44"/>
    <p:sldId id="305" r:id="rId45"/>
    <p:sldId id="306" r:id="rId46"/>
    <p:sldId id="307" r:id="rId47"/>
    <p:sldId id="308" r:id="rId48"/>
    <p:sldId id="309" r:id="rId49"/>
    <p:sldId id="320" r:id="rId50"/>
    <p:sldId id="310" r:id="rId51"/>
    <p:sldId id="311" r:id="rId52"/>
    <p:sldId id="359" r:id="rId53"/>
    <p:sldId id="312" r:id="rId54"/>
    <p:sldId id="358" r:id="rId55"/>
    <p:sldId id="313" r:id="rId56"/>
    <p:sldId id="360" r:id="rId57"/>
    <p:sldId id="315" r:id="rId58"/>
    <p:sldId id="317" r:id="rId59"/>
    <p:sldId id="319" r:id="rId60"/>
    <p:sldId id="321" r:id="rId61"/>
    <p:sldId id="318" r:id="rId62"/>
    <p:sldId id="362" r:id="rId63"/>
    <p:sldId id="323" r:id="rId64"/>
    <p:sldId id="324" r:id="rId65"/>
    <p:sldId id="325" r:id="rId66"/>
    <p:sldId id="322" r:id="rId67"/>
    <p:sldId id="316" r:id="rId68"/>
    <p:sldId id="331" r:id="rId69"/>
    <p:sldId id="335" r:id="rId70"/>
    <p:sldId id="336" r:id="rId71"/>
    <p:sldId id="337" r:id="rId72"/>
    <p:sldId id="338" r:id="rId73"/>
    <p:sldId id="342" r:id="rId74"/>
    <p:sldId id="339" r:id="rId75"/>
    <p:sldId id="343" r:id="rId76"/>
    <p:sldId id="334" r:id="rId77"/>
    <p:sldId id="345" r:id="rId78"/>
    <p:sldId id="352" r:id="rId79"/>
    <p:sldId id="346" r:id="rId80"/>
    <p:sldId id="347" r:id="rId81"/>
    <p:sldId id="348" r:id="rId82"/>
    <p:sldId id="349" r:id="rId83"/>
    <p:sldId id="363" r:id="rId84"/>
    <p:sldId id="364" r:id="rId85"/>
    <p:sldId id="354" r:id="rId86"/>
  </p:sldIdLst>
  <p:sldSz cx="9144000" cy="6858000" type="screen4x3"/>
  <p:notesSz cx="6858000" cy="9144000"/>
  <p:defaultTextStyle>
    <a:defPPr>
      <a:defRPr lang="zh-CN"/>
    </a:defPPr>
    <a:lvl1pPr algn="ctr" rtl="0" eaLnBrk="0" fontAlgn="base" hangingPunct="0">
      <a:spcBef>
        <a:spcPct val="0"/>
      </a:spcBef>
      <a:spcAft>
        <a:spcPct val="0"/>
      </a:spcAft>
      <a:defRPr kumimoji="1" sz="2200" kern="1200">
        <a:solidFill>
          <a:srgbClr val="006600"/>
        </a:solidFill>
        <a:latin typeface="Arial" charset="0"/>
        <a:ea typeface="微软简中圆" pitchFamily="2" charset="-122"/>
        <a:cs typeface="+mn-cs"/>
      </a:defRPr>
    </a:lvl1pPr>
    <a:lvl2pPr marL="457200" algn="ctr" rtl="0" eaLnBrk="0" fontAlgn="base" hangingPunct="0">
      <a:spcBef>
        <a:spcPct val="0"/>
      </a:spcBef>
      <a:spcAft>
        <a:spcPct val="0"/>
      </a:spcAft>
      <a:defRPr kumimoji="1" sz="2200" kern="1200">
        <a:solidFill>
          <a:srgbClr val="006600"/>
        </a:solidFill>
        <a:latin typeface="Arial" charset="0"/>
        <a:ea typeface="微软简中圆" pitchFamily="2" charset="-122"/>
        <a:cs typeface="+mn-cs"/>
      </a:defRPr>
    </a:lvl2pPr>
    <a:lvl3pPr marL="914400" algn="ctr" rtl="0" eaLnBrk="0" fontAlgn="base" hangingPunct="0">
      <a:spcBef>
        <a:spcPct val="0"/>
      </a:spcBef>
      <a:spcAft>
        <a:spcPct val="0"/>
      </a:spcAft>
      <a:defRPr kumimoji="1" sz="2200" kern="1200">
        <a:solidFill>
          <a:srgbClr val="006600"/>
        </a:solidFill>
        <a:latin typeface="Arial" charset="0"/>
        <a:ea typeface="微软简中圆" pitchFamily="2" charset="-122"/>
        <a:cs typeface="+mn-cs"/>
      </a:defRPr>
    </a:lvl3pPr>
    <a:lvl4pPr marL="1371600" algn="ctr" rtl="0" eaLnBrk="0" fontAlgn="base" hangingPunct="0">
      <a:spcBef>
        <a:spcPct val="0"/>
      </a:spcBef>
      <a:spcAft>
        <a:spcPct val="0"/>
      </a:spcAft>
      <a:defRPr kumimoji="1" sz="2200" kern="1200">
        <a:solidFill>
          <a:srgbClr val="006600"/>
        </a:solidFill>
        <a:latin typeface="Arial" charset="0"/>
        <a:ea typeface="微软简中圆" pitchFamily="2" charset="-122"/>
        <a:cs typeface="+mn-cs"/>
      </a:defRPr>
    </a:lvl4pPr>
    <a:lvl5pPr marL="1828800" algn="ctr" rtl="0" eaLnBrk="0" fontAlgn="base" hangingPunct="0">
      <a:spcBef>
        <a:spcPct val="0"/>
      </a:spcBef>
      <a:spcAft>
        <a:spcPct val="0"/>
      </a:spcAft>
      <a:defRPr kumimoji="1" sz="2200" kern="1200">
        <a:solidFill>
          <a:srgbClr val="006600"/>
        </a:solidFill>
        <a:latin typeface="Arial" charset="0"/>
        <a:ea typeface="微软简中圆" pitchFamily="2" charset="-122"/>
        <a:cs typeface="+mn-cs"/>
      </a:defRPr>
    </a:lvl5pPr>
    <a:lvl6pPr marL="2286000" algn="l" defTabSz="914400" rtl="0" eaLnBrk="1" latinLnBrk="0" hangingPunct="1">
      <a:defRPr kumimoji="1" sz="2200" kern="1200">
        <a:solidFill>
          <a:srgbClr val="006600"/>
        </a:solidFill>
        <a:latin typeface="Arial" charset="0"/>
        <a:ea typeface="微软简中圆" pitchFamily="2" charset="-122"/>
        <a:cs typeface="+mn-cs"/>
      </a:defRPr>
    </a:lvl6pPr>
    <a:lvl7pPr marL="2743200" algn="l" defTabSz="914400" rtl="0" eaLnBrk="1" latinLnBrk="0" hangingPunct="1">
      <a:defRPr kumimoji="1" sz="2200" kern="1200">
        <a:solidFill>
          <a:srgbClr val="006600"/>
        </a:solidFill>
        <a:latin typeface="Arial" charset="0"/>
        <a:ea typeface="微软简中圆" pitchFamily="2" charset="-122"/>
        <a:cs typeface="+mn-cs"/>
      </a:defRPr>
    </a:lvl7pPr>
    <a:lvl8pPr marL="3200400" algn="l" defTabSz="914400" rtl="0" eaLnBrk="1" latinLnBrk="0" hangingPunct="1">
      <a:defRPr kumimoji="1" sz="2200" kern="1200">
        <a:solidFill>
          <a:srgbClr val="006600"/>
        </a:solidFill>
        <a:latin typeface="Arial" charset="0"/>
        <a:ea typeface="微软简中圆" pitchFamily="2" charset="-122"/>
        <a:cs typeface="+mn-cs"/>
      </a:defRPr>
    </a:lvl8pPr>
    <a:lvl9pPr marL="3657600" algn="l" defTabSz="914400" rtl="0" eaLnBrk="1" latinLnBrk="0" hangingPunct="1">
      <a:defRPr kumimoji="1" sz="2200" kern="1200">
        <a:solidFill>
          <a:srgbClr val="006600"/>
        </a:solidFill>
        <a:latin typeface="Arial" charset="0"/>
        <a:ea typeface="微软简中圆"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A50021"/>
    <a:srgbClr val="000000"/>
    <a:srgbClr val="FFCCFF"/>
    <a:srgbClr val="0000CC"/>
    <a:srgbClr val="006600"/>
    <a:srgbClr val="00808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47" autoAdjust="0"/>
    <p:restoredTop sz="86473" autoAdjust="0"/>
  </p:normalViewPr>
  <p:slideViewPr>
    <p:cSldViewPr snapToGrid="0">
      <p:cViewPr varScale="1">
        <p:scale>
          <a:sx n="105" d="100"/>
          <a:sy n="105" d="100"/>
        </p:scale>
        <p:origin x="-24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8" d="100"/>
          <a:sy n="58" d="100"/>
        </p:scale>
        <p:origin x="-16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Times New Roman" pitchFamily="18" charset="0"/>
                <a:ea typeface="宋体" pitchFamily="2" charset="-122"/>
              </a:defRPr>
            </a:lvl1pPr>
          </a:lstStyle>
          <a:p>
            <a:endParaRPr lang="en-US" altLang="zh-CN"/>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宋体" pitchFamily="2" charset="-122"/>
              </a:defRPr>
            </a:lvl1pPr>
          </a:lstStyle>
          <a:p>
            <a:endParaRPr lang="en-US" altLang="zh-CN"/>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Times New Roman" pitchFamily="18" charset="0"/>
                <a:ea typeface="宋体" pitchFamily="2" charset="-122"/>
              </a:defRPr>
            </a:lvl1pPr>
          </a:lstStyle>
          <a:p>
            <a:endParaRPr lang="en-US" altLang="zh-CN"/>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itchFamily="18" charset="0"/>
                <a:ea typeface="宋体" pitchFamily="2" charset="-122"/>
              </a:defRPr>
            </a:lvl1pPr>
          </a:lstStyle>
          <a:p>
            <a:fld id="{BD3E4A9D-CF05-4FAA-9B6C-B336F5034A4A}" type="slidenum">
              <a:rPr lang="en-US" altLang="zh-CN"/>
              <a:pPr/>
              <a:t>‹#›</a:t>
            </a:fld>
            <a:endParaRPr lang="en-US" altLang="zh-CN"/>
          </a:p>
        </p:txBody>
      </p:sp>
    </p:spTree>
    <p:extLst>
      <p:ext uri="{BB962C8B-B14F-4D97-AF65-F5344CB8AC3E}">
        <p14:creationId xmlns:p14="http://schemas.microsoft.com/office/powerpoint/2010/main" val="2758966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rgbClr val="00FFFF"/>
                </a:solidFill>
                <a:latin typeface="Times New Roman" pitchFamily="18" charset="0"/>
                <a:ea typeface="宋体" pitchFamily="2" charset="-122"/>
              </a:defRPr>
            </a:lvl1pPr>
          </a:lstStyle>
          <a:p>
            <a:endParaRPr lang="en-US" altLang="zh-CN"/>
          </a:p>
        </p:txBody>
      </p:sp>
      <p:sp>
        <p:nvSpPr>
          <p:cNvPr id="921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FFFF"/>
                </a:solidFill>
                <a:latin typeface="Times New Roman" pitchFamily="18" charset="0"/>
                <a:ea typeface="宋体" pitchFamily="2" charset="-122"/>
              </a:defRPr>
            </a:lvl1pPr>
          </a:lstStyle>
          <a:p>
            <a:endParaRPr lang="en-US" altLang="zh-CN"/>
          </a:p>
        </p:txBody>
      </p:sp>
      <p:sp>
        <p:nvSpPr>
          <p:cNvPr id="921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1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rgbClr val="00FFFF"/>
                </a:solidFill>
                <a:latin typeface="Times New Roman" pitchFamily="18" charset="0"/>
                <a:ea typeface="宋体" pitchFamily="2" charset="-122"/>
              </a:defRPr>
            </a:lvl1pPr>
          </a:lstStyle>
          <a:p>
            <a:endParaRPr lang="en-US" altLang="zh-CN"/>
          </a:p>
        </p:txBody>
      </p:sp>
      <p:sp>
        <p:nvSpPr>
          <p:cNvPr id="921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00FFFF"/>
                </a:solidFill>
                <a:latin typeface="Times New Roman" pitchFamily="18" charset="0"/>
                <a:ea typeface="宋体" pitchFamily="2" charset="-122"/>
              </a:defRPr>
            </a:lvl1pPr>
          </a:lstStyle>
          <a:p>
            <a:fld id="{3C713803-4E53-4DD3-AC4C-AB7061D21BA1}" type="slidenum">
              <a:rPr lang="en-US" altLang="zh-CN"/>
              <a:pPr/>
              <a:t>‹#›</a:t>
            </a:fld>
            <a:endParaRPr lang="en-US" altLang="zh-CN"/>
          </a:p>
        </p:txBody>
      </p:sp>
    </p:spTree>
    <p:extLst>
      <p:ext uri="{BB962C8B-B14F-4D97-AF65-F5344CB8AC3E}">
        <p14:creationId xmlns:p14="http://schemas.microsoft.com/office/powerpoint/2010/main" val="4018217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C1457-4586-467D-A120-400BF353002B}" type="slidenum">
              <a:rPr lang="en-US" altLang="zh-CN"/>
              <a:pPr/>
              <a:t>17</a:t>
            </a:fld>
            <a:endParaRPr lang="en-US" altLang="zh-CN"/>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41844-7F48-45D8-B27D-5E7E9C04E119}" type="slidenum">
              <a:rPr lang="en-US" altLang="zh-CN"/>
              <a:pPr/>
              <a:t>36</a:t>
            </a:fld>
            <a:endParaRPr lang="en-US" altLang="zh-CN"/>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06197-BCDD-4A72-A7F3-FA3FFD26CD41}" type="slidenum">
              <a:rPr lang="en-US" altLang="zh-CN"/>
              <a:pPr/>
              <a:t>37</a:t>
            </a:fld>
            <a:endParaRPr lang="en-US" altLang="zh-CN"/>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EF927-F233-4391-9E51-D237A9C0C688}" type="slidenum">
              <a:rPr lang="en-US" altLang="zh-CN"/>
              <a:pPr/>
              <a:t>38</a:t>
            </a:fld>
            <a:endParaRPr lang="en-US" altLang="zh-CN"/>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FC715-4039-4E94-8874-04EBDCC755E4}" type="slidenum">
              <a:rPr lang="en-US" altLang="zh-CN"/>
              <a:pPr/>
              <a:t>39</a:t>
            </a:fld>
            <a:endParaRPr lang="en-US" altLang="zh-CN"/>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07F59-16D3-4ABD-AE89-CA61A9398EDB}" type="slidenum">
              <a:rPr lang="en-US" altLang="zh-CN"/>
              <a:pPr/>
              <a:t>40</a:t>
            </a:fld>
            <a:endParaRPr lang="en-US" altLang="zh-CN"/>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0D4F2-7222-4B69-B5E0-C2BDACB85983}" type="slidenum">
              <a:rPr lang="en-US" altLang="zh-CN"/>
              <a:pPr/>
              <a:t>41</a:t>
            </a:fld>
            <a:endParaRPr lang="en-US" altLang="zh-CN"/>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E2424-348E-4AD1-B8C9-F8E4F4F4AA2D}" type="slidenum">
              <a:rPr lang="en-US" altLang="zh-CN"/>
              <a:pPr/>
              <a:t>42</a:t>
            </a:fld>
            <a:endParaRPr lang="en-US" altLang="zh-CN"/>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6388A-0506-4CF6-9065-3FCD6B5D14F1}" type="slidenum">
              <a:rPr lang="en-US" altLang="zh-CN"/>
              <a:pPr/>
              <a:t>43</a:t>
            </a:fld>
            <a:endParaRPr lang="en-US" altLang="zh-CN"/>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CB2EC-0407-4834-9668-86CBAC49B3BA}" type="slidenum">
              <a:rPr lang="en-US" altLang="zh-CN"/>
              <a:pPr/>
              <a:t>44</a:t>
            </a:fld>
            <a:endParaRPr lang="en-US" altLang="zh-CN"/>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B0ABE-9368-4B74-BFED-CC50B57D0AC0}" type="slidenum">
              <a:rPr lang="en-US" altLang="zh-CN"/>
              <a:pPr/>
              <a:t>45</a:t>
            </a:fld>
            <a:endParaRPr lang="en-US" altLang="zh-CN"/>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4C89AEB-DEE3-491C-80AE-05DDAAF56C84}" type="slidenum">
              <a:rPr lang="en-US" altLang="zh-CN"/>
              <a:pPr/>
              <a:t>18</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EA992-DA6B-49A7-A9EE-D2204C396D52}" type="slidenum">
              <a:rPr lang="en-US" altLang="zh-CN"/>
              <a:pPr/>
              <a:t>46</a:t>
            </a:fld>
            <a:endParaRPr lang="en-US" altLang="zh-CN"/>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54452-B337-46B6-A2F4-7D2650E7D929}" type="slidenum">
              <a:rPr lang="en-US" altLang="zh-CN"/>
              <a:pPr/>
              <a:t>47</a:t>
            </a:fld>
            <a:endParaRPr lang="en-US" altLang="zh-CN"/>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9963A-79E8-449C-8214-3AF605B1AC0B}" type="slidenum">
              <a:rPr lang="en-US" altLang="zh-CN"/>
              <a:pPr/>
              <a:t>48</a:t>
            </a:fld>
            <a:endParaRPr lang="en-US" altLang="zh-CN"/>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CE513-44E1-44F0-A9D1-BE41AD470F54}" type="slidenum">
              <a:rPr lang="en-US" altLang="zh-CN"/>
              <a:pPr/>
              <a:t>49</a:t>
            </a:fld>
            <a:endParaRPr lang="en-US" altLang="zh-CN"/>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0A32-D394-48FE-8176-E4E4DAE66560}" type="slidenum">
              <a:rPr lang="en-US" altLang="zh-CN"/>
              <a:pPr/>
              <a:t>52</a:t>
            </a:fld>
            <a:endParaRPr lang="en-US" altLang="zh-CN"/>
          </a:p>
        </p:txBody>
      </p:sp>
      <p:sp>
        <p:nvSpPr>
          <p:cNvPr id="2744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17479-66A6-4F9B-8BCE-80A3503E46C8}" type="slidenum">
              <a:rPr lang="en-US" altLang="zh-CN"/>
              <a:pPr/>
              <a:t>53</a:t>
            </a:fld>
            <a:endParaRPr lang="en-US" altLang="zh-CN"/>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867A8-D981-457F-8B41-AA802BF9C1A7}" type="slidenum">
              <a:rPr lang="en-US" altLang="zh-CN"/>
              <a:pPr/>
              <a:t>54</a:t>
            </a:fld>
            <a:endParaRPr lang="en-US" altLang="zh-CN"/>
          </a:p>
        </p:txBody>
      </p:sp>
      <p:sp>
        <p:nvSpPr>
          <p:cNvPr id="2723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23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F3659-A06D-4AED-B5DC-D9867626B1C7}" type="slidenum">
              <a:rPr lang="en-US" altLang="zh-CN"/>
              <a:pPr/>
              <a:t>55</a:t>
            </a:fld>
            <a:endParaRPr lang="en-US" altLang="zh-CN"/>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660B6-69A8-43B7-B6B6-F072840D81DD}" type="slidenum">
              <a:rPr lang="en-US" altLang="zh-CN"/>
              <a:pPr/>
              <a:t>56</a:t>
            </a:fld>
            <a:endParaRPr lang="en-US" altLang="zh-CN"/>
          </a:p>
        </p:txBody>
      </p:sp>
      <p:sp>
        <p:nvSpPr>
          <p:cNvPr id="2764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4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zh-CN" altLang="en-US" sz="2000"/>
              <a:t>插入的动画文件是：</a:t>
            </a:r>
          </a:p>
          <a:p>
            <a:r>
              <a:rPr lang="en-US" altLang="zh-CN" sz="2000"/>
              <a:t>1. fistslam.avi</a:t>
            </a:r>
          </a:p>
          <a:p>
            <a:r>
              <a:rPr lang="en-US" altLang="zh-CN" sz="2000"/>
              <a:t>2.arroemis.avi</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9460-E13A-4D1F-8D55-19E03EA386BC}" type="slidenum">
              <a:rPr lang="en-US" altLang="zh-CN"/>
              <a:pPr/>
              <a:t>57</a:t>
            </a:fld>
            <a:endParaRPr lang="en-US" altLang="zh-CN"/>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42375-A512-49C4-B50D-B1B28088901C}" type="slidenum">
              <a:rPr lang="en-US" altLang="zh-CN"/>
              <a:pPr/>
              <a:t>19</a:t>
            </a:fld>
            <a:endParaRPr lang="en-US" altLang="zh-CN"/>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4C508-534A-4921-9780-830D0279BA75}" type="slidenum">
              <a:rPr lang="en-US" altLang="zh-CN"/>
              <a:pPr/>
              <a:t>58</a:t>
            </a:fld>
            <a:endParaRPr lang="en-US" altLang="zh-CN"/>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09A06-A4E4-4B7B-837E-E346A9C6CF01}" type="slidenum">
              <a:rPr lang="en-US" altLang="zh-CN"/>
              <a:pPr/>
              <a:t>59</a:t>
            </a:fld>
            <a:endParaRPr lang="en-US" altLang="zh-CN"/>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195A9-0E54-4EDD-9647-7AC0D1FD751C}" type="slidenum">
              <a:rPr lang="en-US" altLang="zh-CN"/>
              <a:pPr/>
              <a:t>60</a:t>
            </a:fld>
            <a:endParaRPr lang="en-US" altLang="zh-CN"/>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2A7E8-8BFA-47E7-8501-DB8DC50D333F}" type="slidenum">
              <a:rPr lang="en-US" altLang="zh-CN"/>
              <a:pPr/>
              <a:t>61</a:t>
            </a:fld>
            <a:endParaRPr lang="en-US" altLang="zh-CN"/>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DCCF4-4196-4C01-961B-17332B1A57A5}" type="slidenum">
              <a:rPr lang="en-US" altLang="zh-CN"/>
              <a:pPr/>
              <a:t>63</a:t>
            </a:fld>
            <a:endParaRPr lang="en-US" altLang="zh-CN"/>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EA127-5564-44E4-A954-ED5845B373F6}" type="slidenum">
              <a:rPr lang="en-US" altLang="zh-CN"/>
              <a:pPr/>
              <a:t>64</a:t>
            </a:fld>
            <a:endParaRPr lang="en-US" altLang="zh-CN"/>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105D1-F00C-4578-B09A-B51DA506755E}" type="slidenum">
              <a:rPr lang="en-US" altLang="zh-CN"/>
              <a:pPr/>
              <a:t>65</a:t>
            </a:fld>
            <a:endParaRPr lang="en-US" altLang="zh-CN"/>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2F233-0EAA-4A9F-9FBA-FECDDD8258CA}" type="slidenum">
              <a:rPr lang="en-US" altLang="zh-CN"/>
              <a:pPr/>
              <a:t>66</a:t>
            </a:fld>
            <a:endParaRPr lang="en-US" altLang="zh-CN"/>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65F21-00D9-4866-B680-66A7CE7D8F2A}" type="slidenum">
              <a:rPr lang="en-US" altLang="zh-CN"/>
              <a:pPr/>
              <a:t>67</a:t>
            </a:fld>
            <a:endParaRPr lang="en-US" altLang="zh-CN"/>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719BF-44C1-4FD5-9BF0-E98D2CFBE61D}" type="slidenum">
              <a:rPr lang="en-US" altLang="zh-CN"/>
              <a:pPr/>
              <a:t>68</a:t>
            </a:fld>
            <a:endParaRPr lang="en-US" altLang="zh-CN"/>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E29EB-4E80-49DB-96D2-2BA42B288C25}" type="slidenum">
              <a:rPr lang="en-US" altLang="zh-CN"/>
              <a:pPr/>
              <a:t>20</a:t>
            </a:fld>
            <a:endParaRPr lang="en-US" altLang="zh-CN"/>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F2028-B387-4908-96E5-3C85FA946D3C}" type="slidenum">
              <a:rPr lang="en-US" altLang="zh-CN"/>
              <a:pPr/>
              <a:t>69</a:t>
            </a:fld>
            <a:endParaRPr lang="en-US" altLang="zh-CN"/>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1B9E8-05B3-4D7C-91A5-70C0031BF60D}" type="slidenum">
              <a:rPr lang="en-US" altLang="zh-CN"/>
              <a:pPr/>
              <a:t>70</a:t>
            </a:fld>
            <a:endParaRPr lang="en-US" altLang="zh-CN"/>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53ED8-B89C-4914-BAEF-EA49B48E295B}" type="slidenum">
              <a:rPr lang="en-US" altLang="zh-CN"/>
              <a:pPr/>
              <a:t>71</a:t>
            </a:fld>
            <a:endParaRPr lang="en-US" altLang="zh-CN"/>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2510-B9EA-4037-9E22-65F76F56EF7B}" type="slidenum">
              <a:rPr lang="en-US" altLang="zh-CN"/>
              <a:pPr/>
              <a:t>72</a:t>
            </a:fld>
            <a:endParaRPr lang="en-US" altLang="zh-CN"/>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B80E7-268A-4D5C-BD55-61A6890154E2}" type="slidenum">
              <a:rPr lang="en-US" altLang="zh-CN"/>
              <a:pPr/>
              <a:t>73</a:t>
            </a:fld>
            <a:endParaRPr lang="en-US" altLang="zh-CN"/>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47049-4659-46BA-A3BF-F955E984F56C}" type="slidenum">
              <a:rPr lang="en-US" altLang="zh-CN"/>
              <a:pPr/>
              <a:t>74</a:t>
            </a:fld>
            <a:endParaRPr lang="en-US" altLang="zh-CN"/>
          </a:p>
        </p:txBody>
      </p:sp>
      <p:sp>
        <p:nvSpPr>
          <p:cNvPr id="215042" name="Rectangle 1026"/>
          <p:cNvSpPr>
            <a:spLocks noChangeArrowheads="1" noTextEdit="1"/>
          </p:cNvSpPr>
          <p:nvPr>
            <p:ph type="sldImg"/>
          </p:nvPr>
        </p:nvSpPr>
        <p:spPr>
          <a:ln/>
        </p:spPr>
      </p:sp>
      <p:sp>
        <p:nvSpPr>
          <p:cNvPr id="215043" name="Rectangle 1027"/>
          <p:cNvSpPr>
            <a:spLocks noGrp="1" noChangeArrowheads="1"/>
          </p:cNvSpPr>
          <p:nvPr>
            <p:ph type="body" idx="1"/>
          </p:nvPr>
        </p:nvSpPr>
        <p:spPr/>
        <p:txBody>
          <a:bodyPr/>
          <a:lstStyle/>
          <a:p>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C08C1-6A90-4150-B32C-824A8DD3B911}" type="slidenum">
              <a:rPr lang="en-US" altLang="zh-CN"/>
              <a:pPr/>
              <a:t>75</a:t>
            </a:fld>
            <a:endParaRPr lang="en-US" altLang="zh-CN"/>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D587C-1B00-41F7-BCF8-875685A04D5C}" type="slidenum">
              <a:rPr lang="en-US" altLang="zh-CN"/>
              <a:pPr/>
              <a:t>76</a:t>
            </a:fld>
            <a:endParaRPr lang="en-US" altLang="zh-CN"/>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4F47F-D959-4C0B-B2E9-E1152D10EEED}" type="slidenum">
              <a:rPr lang="en-US" altLang="zh-CN"/>
              <a:pPr/>
              <a:t>77</a:t>
            </a:fld>
            <a:endParaRPr lang="en-US" altLang="zh-CN"/>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DBAB0-F0F2-447F-B93C-0E0B5361503A}" type="slidenum">
              <a:rPr lang="en-US" altLang="zh-CN"/>
              <a:pPr/>
              <a:t>78</a:t>
            </a:fld>
            <a:endParaRPr lang="en-US" altLang="zh-CN"/>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DF641-DF6A-4927-855A-07ED73960A77}" type="slidenum">
              <a:rPr lang="en-US" altLang="zh-CN"/>
              <a:pPr/>
              <a:t>21</a:t>
            </a:fld>
            <a:endParaRPr lang="en-US" altLang="zh-CN"/>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CB962-00CF-40D9-A6AD-6DC4BAC2814C}" type="slidenum">
              <a:rPr lang="en-US" altLang="zh-CN"/>
              <a:pPr/>
              <a:t>79</a:t>
            </a:fld>
            <a:endParaRPr lang="en-US" altLang="zh-CN"/>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zh-CN" altLang="en-US" sz="2000"/>
              <a:t>插入的动画文件是：</a:t>
            </a:r>
          </a:p>
          <a:p>
            <a:r>
              <a:rPr lang="en-US" altLang="zh-CN" sz="2000"/>
              <a:t>1. fistslam.avi</a:t>
            </a:r>
          </a:p>
          <a:p>
            <a:r>
              <a:rPr lang="en-US" altLang="zh-CN" sz="2000"/>
              <a:t>2.arroemis.avi</a:t>
            </a:r>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0FCAE-4F6B-40FD-984E-D59C4B83CAFE}" type="slidenum">
              <a:rPr lang="en-US" altLang="zh-CN"/>
              <a:pPr/>
              <a:t>80</a:t>
            </a:fld>
            <a:endParaRPr lang="en-US" altLang="zh-CN"/>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999F6-7956-4409-A428-1ADF9D9C2051}" type="slidenum">
              <a:rPr lang="en-US" altLang="zh-CN"/>
              <a:pPr/>
              <a:t>81</a:t>
            </a:fld>
            <a:endParaRPr lang="en-US" altLang="zh-CN"/>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16966-2421-417F-94F7-AB19783D7110}" type="slidenum">
              <a:rPr lang="en-US" altLang="zh-CN"/>
              <a:pPr/>
              <a:t>82</a:t>
            </a:fld>
            <a:endParaRPr lang="en-US" altLang="zh-CN"/>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30C4B-909B-4DAB-BD52-E629D962A339}" type="slidenum">
              <a:rPr lang="en-US" altLang="zh-CN"/>
              <a:pPr/>
              <a:t>85</a:t>
            </a:fld>
            <a:endParaRPr lang="en-US" altLang="zh-CN"/>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zh-CN"/>
              <a:t>WINNER.AVI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9D181-C9DF-4A81-BB0E-D795592ADFE0}" type="slidenum">
              <a:rPr lang="en-US" altLang="zh-CN"/>
              <a:pPr/>
              <a:t>27</a:t>
            </a:fld>
            <a:endParaRPr lang="en-US" altLang="zh-CN"/>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ltLang="zh-CN"/>
              <a:t>GROBE.AVI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20E20-592D-4BCA-963A-FE930FA80B7F}" type="slidenum">
              <a:rPr lang="en-US" altLang="zh-CN"/>
              <a:pPr/>
              <a:t>28</a:t>
            </a:fld>
            <a:endParaRPr lang="en-US" altLang="zh-CN"/>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36BD6-8141-4329-8309-8496BA47761E}" type="slidenum">
              <a:rPr lang="en-US" altLang="zh-CN"/>
              <a:pPr/>
              <a:t>29</a:t>
            </a:fld>
            <a:endParaRPr lang="en-US" altLang="zh-CN"/>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8567D-0ED8-4EE6-A45A-73F50F625415}" type="slidenum">
              <a:rPr lang="en-US" altLang="zh-CN"/>
              <a:pPr/>
              <a:t>30</a:t>
            </a:fld>
            <a:endParaRPr lang="en-US" altLang="zh-CN"/>
          </a:p>
        </p:txBody>
      </p:sp>
      <p:sp>
        <p:nvSpPr>
          <p:cNvPr id="124930" name="Rectangle 1026"/>
          <p:cNvSpPr>
            <a:spLocks noChangeArrowheads="1" noTextEdit="1"/>
          </p:cNvSpPr>
          <p:nvPr>
            <p:ph type="sldImg"/>
          </p:nvPr>
        </p:nvSpPr>
        <p:spPr>
          <a:ln/>
        </p:spPr>
      </p:sp>
      <p:sp>
        <p:nvSpPr>
          <p:cNvPr id="124931" name="Rectangle 1027"/>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endParaRPr lang="zh-CN" altLang="zh-CN" sz="2400">
              <a:solidFill>
                <a:schemeClr val="tx1"/>
              </a:solidFill>
              <a:latin typeface="Times New Roman" pitchFamily="18" charset="0"/>
              <a:ea typeface="宋体" pitchFamily="2" charset="-122"/>
            </a:endParaRPr>
          </a:p>
        </p:txBody>
      </p:sp>
      <p:sp>
        <p:nvSpPr>
          <p:cNvPr id="87043" name="Freeform 3"/>
          <p:cNvSpPr>
            <a:spLocks/>
          </p:cNvSpPr>
          <p:nvPr/>
        </p:nvSpPr>
        <p:spPr bwMode="white">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7044" name="Freeform 4"/>
          <p:cNvSpPr>
            <a:spLocks/>
          </p:cNvSpPr>
          <p:nvPr/>
        </p:nvSpPr>
        <p:spPr bwMode="white">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7045" name="Freeform 5"/>
          <p:cNvSpPr>
            <a:spLocks/>
          </p:cNvSpPr>
          <p:nvPr/>
        </p:nvSpPr>
        <p:spPr bwMode="lt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7046"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7047"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7048"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7049"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7050" name="Rectangle 10"/>
          <p:cNvSpPr>
            <a:spLocks noGrp="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endParaRPr lang="zh-CN" altLang="zh-CN" noProof="0" smtClean="0"/>
          </a:p>
        </p:txBody>
      </p:sp>
      <p:sp>
        <p:nvSpPr>
          <p:cNvPr id="87051"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CN" altLang="en-US" noProof="0" smtClean="0"/>
              <a:t>单击此处编辑母版副标题样式</a:t>
            </a:r>
          </a:p>
        </p:txBody>
      </p:sp>
      <p:sp>
        <p:nvSpPr>
          <p:cNvPr id="87052" name="Rectangle 12"/>
          <p:cNvSpPr>
            <a:spLocks noGrp="1" noChangeArrowheads="1"/>
          </p:cNvSpPr>
          <p:nvPr>
            <p:ph type="dt" sz="half" idx="2"/>
          </p:nvPr>
        </p:nvSpPr>
        <p:spPr/>
        <p:txBody>
          <a:bodyPr/>
          <a:lstStyle>
            <a:lvl1pPr>
              <a:defRPr>
                <a:solidFill>
                  <a:srgbClr val="FFFFCC"/>
                </a:solidFill>
              </a:defRPr>
            </a:lvl1pPr>
          </a:lstStyle>
          <a:p>
            <a:endParaRPr lang="en-US" altLang="zh-CN"/>
          </a:p>
        </p:txBody>
      </p:sp>
      <p:sp>
        <p:nvSpPr>
          <p:cNvPr id="87053" name="Rectangle 13"/>
          <p:cNvSpPr>
            <a:spLocks noGrp="1" noChangeArrowheads="1"/>
          </p:cNvSpPr>
          <p:nvPr>
            <p:ph type="ftr" sz="quarter" idx="3"/>
          </p:nvPr>
        </p:nvSpPr>
        <p:spPr/>
        <p:txBody>
          <a:bodyPr/>
          <a:lstStyle>
            <a:lvl1pPr>
              <a:defRPr>
                <a:solidFill>
                  <a:srgbClr val="FFFFCC"/>
                </a:solidFill>
              </a:defRPr>
            </a:lvl1pPr>
          </a:lstStyle>
          <a:p>
            <a:endParaRPr lang="en-US" altLang="zh-CN"/>
          </a:p>
        </p:txBody>
      </p:sp>
      <p:sp>
        <p:nvSpPr>
          <p:cNvPr id="87054" name="Rectangle 14"/>
          <p:cNvSpPr>
            <a:spLocks noGrp="1" noChangeArrowheads="1"/>
          </p:cNvSpPr>
          <p:nvPr>
            <p:ph type="sldNum" sz="quarter" idx="4"/>
          </p:nvPr>
        </p:nvSpPr>
        <p:spPr/>
        <p:txBody>
          <a:bodyPr/>
          <a:lstStyle>
            <a:lvl1pPr>
              <a:defRPr>
                <a:solidFill>
                  <a:srgbClr val="FFFFCC"/>
                </a:solidFill>
              </a:defRPr>
            </a:lvl1pPr>
          </a:lstStyle>
          <a:p>
            <a:fld id="{FABB68D6-CA90-46DB-81E9-288CCD34AA1C}" type="slidenum">
              <a:rPr lang="en-US" altLang="zh-CN"/>
              <a:pPr/>
              <a:t>‹#›</a:t>
            </a:fld>
            <a:endParaRPr lang="en-US" altLang="zh-CN"/>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0" fill="hold"/>
                                        <p:tgtEl>
                                          <p:spTgt spid="87042"/>
                                        </p:tgtEl>
                                        <p:attrNameLst>
                                          <p:attrName>ppt_x</p:attrName>
                                        </p:attrNameLst>
                                      </p:cBhvr>
                                      <p:tavLst>
                                        <p:tav tm="0">
                                          <p:val>
                                            <p:strVal val="0-#ppt_w/2"/>
                                          </p:val>
                                        </p:tav>
                                        <p:tav tm="100000">
                                          <p:val>
                                            <p:strVal val="#ppt_x"/>
                                          </p:val>
                                        </p:tav>
                                      </p:tavLst>
                                    </p:anim>
                                    <p:anim calcmode="lin" valueType="num">
                                      <p:cBhvr additive="base">
                                        <p:cTn id="8" dur="5000" fill="hold"/>
                                        <p:tgtEl>
                                          <p:spTgt spid="87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2B26588-1DEC-41A8-B725-D5E9BBCDECA2}" type="slidenum">
              <a:rPr lang="en-US" altLang="zh-CN"/>
              <a:pPr/>
              <a:t>‹#›</a:t>
            </a:fld>
            <a:endParaRPr lang="en-US" altLang="zh-CN"/>
          </a:p>
        </p:txBody>
      </p:sp>
    </p:spTree>
    <p:extLst>
      <p:ext uri="{BB962C8B-B14F-4D97-AF65-F5344CB8AC3E}">
        <p14:creationId xmlns:p14="http://schemas.microsoft.com/office/powerpoint/2010/main" val="220000425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54F669F-E34C-4094-AB70-582EC0532081}" type="slidenum">
              <a:rPr lang="en-US" altLang="zh-CN"/>
              <a:pPr/>
              <a:t>‹#›</a:t>
            </a:fld>
            <a:endParaRPr lang="en-US" altLang="zh-CN"/>
          </a:p>
        </p:txBody>
      </p:sp>
    </p:spTree>
    <p:extLst>
      <p:ext uri="{BB962C8B-B14F-4D97-AF65-F5344CB8AC3E}">
        <p14:creationId xmlns:p14="http://schemas.microsoft.com/office/powerpoint/2010/main" val="335087410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6EC5394-AC44-4F06-B7B8-1163AC5EB8B8}" type="slidenum">
              <a:rPr lang="en-US" altLang="zh-CN"/>
              <a:pPr/>
              <a:t>‹#›</a:t>
            </a:fld>
            <a:endParaRPr lang="en-US" altLang="zh-CN"/>
          </a:p>
        </p:txBody>
      </p:sp>
    </p:spTree>
    <p:extLst>
      <p:ext uri="{BB962C8B-B14F-4D97-AF65-F5344CB8AC3E}">
        <p14:creationId xmlns:p14="http://schemas.microsoft.com/office/powerpoint/2010/main" val="397111211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1353D4-7322-4E17-95E4-060D27CDDFFB}" type="slidenum">
              <a:rPr lang="en-US" altLang="zh-CN"/>
              <a:pPr/>
              <a:t>‹#›</a:t>
            </a:fld>
            <a:endParaRPr lang="en-US" altLang="zh-CN"/>
          </a:p>
        </p:txBody>
      </p:sp>
    </p:spTree>
    <p:extLst>
      <p:ext uri="{BB962C8B-B14F-4D97-AF65-F5344CB8AC3E}">
        <p14:creationId xmlns:p14="http://schemas.microsoft.com/office/powerpoint/2010/main" val="266724650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06D1DCC-3449-4872-A7BE-2FEFC145FBFA}" type="slidenum">
              <a:rPr lang="en-US" altLang="zh-CN"/>
              <a:pPr/>
              <a:t>‹#›</a:t>
            </a:fld>
            <a:endParaRPr lang="en-US" altLang="zh-CN"/>
          </a:p>
        </p:txBody>
      </p:sp>
    </p:spTree>
    <p:extLst>
      <p:ext uri="{BB962C8B-B14F-4D97-AF65-F5344CB8AC3E}">
        <p14:creationId xmlns:p14="http://schemas.microsoft.com/office/powerpoint/2010/main" val="149816441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AE5B8DC-2275-40ED-A32E-0444EC3D08B2}" type="slidenum">
              <a:rPr lang="en-US" altLang="zh-CN"/>
              <a:pPr/>
              <a:t>‹#›</a:t>
            </a:fld>
            <a:endParaRPr lang="en-US" altLang="zh-CN"/>
          </a:p>
        </p:txBody>
      </p:sp>
    </p:spTree>
    <p:extLst>
      <p:ext uri="{BB962C8B-B14F-4D97-AF65-F5344CB8AC3E}">
        <p14:creationId xmlns:p14="http://schemas.microsoft.com/office/powerpoint/2010/main" val="237936226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B63405C-6AD1-4F3A-A8F7-5A0F3CED68B4}" type="slidenum">
              <a:rPr lang="en-US" altLang="zh-CN"/>
              <a:pPr/>
              <a:t>‹#›</a:t>
            </a:fld>
            <a:endParaRPr lang="en-US" altLang="zh-CN"/>
          </a:p>
        </p:txBody>
      </p:sp>
    </p:spTree>
    <p:extLst>
      <p:ext uri="{BB962C8B-B14F-4D97-AF65-F5344CB8AC3E}">
        <p14:creationId xmlns:p14="http://schemas.microsoft.com/office/powerpoint/2010/main" val="1099311387"/>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3B4F42C-3E2B-4200-BDCD-B070F3E8E4CC}" type="slidenum">
              <a:rPr lang="en-US" altLang="zh-CN"/>
              <a:pPr/>
              <a:t>‹#›</a:t>
            </a:fld>
            <a:endParaRPr lang="en-US" altLang="zh-CN"/>
          </a:p>
        </p:txBody>
      </p:sp>
    </p:spTree>
    <p:extLst>
      <p:ext uri="{BB962C8B-B14F-4D97-AF65-F5344CB8AC3E}">
        <p14:creationId xmlns:p14="http://schemas.microsoft.com/office/powerpoint/2010/main" val="188592291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95C47C9-7065-4B1A-8EAE-6AAFEC54F6E4}" type="slidenum">
              <a:rPr lang="en-US" altLang="zh-CN"/>
              <a:pPr/>
              <a:t>‹#›</a:t>
            </a:fld>
            <a:endParaRPr lang="en-US" altLang="zh-CN"/>
          </a:p>
        </p:txBody>
      </p:sp>
    </p:spTree>
    <p:extLst>
      <p:ext uri="{BB962C8B-B14F-4D97-AF65-F5344CB8AC3E}">
        <p14:creationId xmlns:p14="http://schemas.microsoft.com/office/powerpoint/2010/main" val="150606923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4AFC181-DD1B-4F2A-8F23-4D1A99DE2142}" type="slidenum">
              <a:rPr lang="en-US" altLang="zh-CN"/>
              <a:pPr/>
              <a:t>‹#›</a:t>
            </a:fld>
            <a:endParaRPr lang="en-US" altLang="zh-CN"/>
          </a:p>
        </p:txBody>
      </p:sp>
    </p:spTree>
    <p:extLst>
      <p:ext uri="{BB962C8B-B14F-4D97-AF65-F5344CB8AC3E}">
        <p14:creationId xmlns:p14="http://schemas.microsoft.com/office/powerpoint/2010/main" val="41080074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2"/>
            </a:gs>
          </a:gsLst>
          <a:path path="rect">
            <a:fillToRect r="100000" b="100000"/>
          </a:path>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endParaRPr lang="zh-CN" altLang="zh-CN" sz="2400">
              <a:solidFill>
                <a:schemeClr val="tx1"/>
              </a:solidFill>
              <a:latin typeface="Times New Roman" pitchFamily="18" charset="0"/>
              <a:ea typeface="宋体" pitchFamily="2" charset="-122"/>
            </a:endParaRPr>
          </a:p>
        </p:txBody>
      </p:sp>
      <p:sp>
        <p:nvSpPr>
          <p:cNvPr id="86019" name="Freeform 3"/>
          <p:cNvSpPr>
            <a:spLocks/>
          </p:cNvSpPr>
          <p:nvPr/>
        </p:nvSpPr>
        <p:spPr bwMode="white">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6020" name="Freeform 4"/>
          <p:cNvSpPr>
            <a:spLocks/>
          </p:cNvSpPr>
          <p:nvPr/>
        </p:nvSpPr>
        <p:spPr bwMode="white">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6021" name="Freeform 5"/>
          <p:cNvSpPr>
            <a:spLocks/>
          </p:cNvSpPr>
          <p:nvPr/>
        </p:nvSpPr>
        <p:spPr bwMode="lt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6022"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6023"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86024"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6025"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6026"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6027"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6028"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1" hangingPunct="1">
              <a:spcBef>
                <a:spcPct val="50000"/>
              </a:spcBef>
              <a:defRPr sz="1400">
                <a:solidFill>
                  <a:schemeClr val="tx1"/>
                </a:solidFill>
                <a:latin typeface="+mn-lt"/>
                <a:ea typeface="+mn-ea"/>
              </a:defRPr>
            </a:lvl1pPr>
          </a:lstStyle>
          <a:p>
            <a:endParaRPr lang="en-US" altLang="zh-CN"/>
          </a:p>
        </p:txBody>
      </p:sp>
      <p:sp>
        <p:nvSpPr>
          <p:cNvPr id="86029"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chemeClr val="tx1"/>
                </a:solidFill>
                <a:latin typeface="+mn-lt"/>
                <a:ea typeface="+mn-ea"/>
              </a:defRPr>
            </a:lvl1pPr>
          </a:lstStyle>
          <a:p>
            <a:endParaRPr lang="en-US" altLang="zh-CN"/>
          </a:p>
        </p:txBody>
      </p:sp>
      <p:sp>
        <p:nvSpPr>
          <p:cNvPr id="86030"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tx1"/>
                </a:solidFill>
                <a:latin typeface="+mn-lt"/>
                <a:ea typeface="+mn-ea"/>
              </a:defRPr>
            </a:lvl1pPr>
          </a:lstStyle>
          <a:p>
            <a:fld id="{AEE21553-E7DC-4B8D-846B-21CD9FB3F0D2}"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0" fill="hold"/>
                                        <p:tgtEl>
                                          <p:spTgt spid="86018"/>
                                        </p:tgtEl>
                                        <p:attrNameLst>
                                          <p:attrName>ppt_x</p:attrName>
                                        </p:attrNameLst>
                                      </p:cBhvr>
                                      <p:tavLst>
                                        <p:tav tm="0">
                                          <p:val>
                                            <p:strVal val="0-#ppt_w/2"/>
                                          </p:val>
                                        </p:tav>
                                        <p:tav tm="100000">
                                          <p:val>
                                            <p:strVal val="#ppt_x"/>
                                          </p:val>
                                        </p:tav>
                                      </p:tavLst>
                                    </p:anim>
                                    <p:anim calcmode="lin" valueType="num">
                                      <p:cBhvr additive="base">
                                        <p:cTn id="8" dur="50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Lst>
  </p:timing>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0.gif"/></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image" Target="../media/image20.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0.g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0.gif"/><Relationship Id="rId5" Type="http://schemas.openxmlformats.org/officeDocument/2006/relationships/image" Target="../media/image29.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0.wmf"/><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gif"/><Relationship Id="rId5" Type="http://schemas.openxmlformats.org/officeDocument/2006/relationships/image" Target="../media/image32.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gif"/></Relationships>
</file>

<file path=ppt/slides/_rels/slide4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gif"/></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0.gi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40.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40.gi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gif"/></Relationships>
</file>

<file path=ppt/slides/_rels/slide5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43.wmf"/><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9.bin"/></Relationships>
</file>

<file path=ppt/slides/_rels/slide6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9.wm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audio" Target="file:///C:\Documents%20and%20Settings\Windows%20XP\My%20Documents\Powerpnt\How%20to\2003\&#22303;&#32819;&#20854;&#36827;.MID" TargetMode="External"/><Relationship Id="rId5" Type="http://schemas.openxmlformats.org/officeDocument/2006/relationships/image" Target="../media/image62.gif"/><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2"/>
            </a:gs>
            <a:gs pos="100000">
              <a:srgbClr val="000066"/>
            </a:gs>
          </a:gsLst>
          <a:lin ang="5400000" scaled="1"/>
        </a:gra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781050" y="3114675"/>
            <a:ext cx="7772400" cy="676275"/>
          </a:xfrm>
          <a:effectLst>
            <a:outerShdw dist="53882" dir="2700000" algn="ctr" rotWithShape="0">
              <a:srgbClr val="000000">
                <a:alpha val="50000"/>
              </a:srgbClr>
            </a:outerShdw>
          </a:effectLst>
        </p:spPr>
        <p:txBody>
          <a:bodyPr anchor="t"/>
          <a:lstStyle/>
          <a:p>
            <a:pPr>
              <a:lnSpc>
                <a:spcPct val="115000"/>
              </a:lnSpc>
            </a:pPr>
            <a:r>
              <a:rPr lang="zh-CN" altLang="en-US" sz="3200">
                <a:solidFill>
                  <a:schemeClr val="tx1"/>
                </a:solidFill>
                <a:latin typeface="华文新魏" pitchFamily="2" charset="-122"/>
                <a:ea typeface="华文新魏" pitchFamily="2" charset="-122"/>
              </a:rPr>
              <a:t>化学系研究生辅导讲座</a:t>
            </a:r>
          </a:p>
        </p:txBody>
      </p:sp>
      <p:pic>
        <p:nvPicPr>
          <p:cNvPr id="45077" name="Picture 1045" descr="博士与硕士"/>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730250"/>
            <a:ext cx="3851275" cy="884238"/>
          </a:xfrm>
          <a:prstGeom prst="rect">
            <a:avLst/>
          </a:prstGeom>
          <a:noFill/>
          <a:extLst>
            <a:ext uri="{909E8E84-426E-40DD-AFC4-6F175D3DCCD1}">
              <a14:hiddenFill xmlns:a14="http://schemas.microsoft.com/office/drawing/2010/main">
                <a:solidFill>
                  <a:srgbClr val="FFFFFF"/>
                </a:solidFill>
              </a14:hiddenFill>
            </a:ext>
          </a:extLst>
        </p:spPr>
      </p:pic>
      <p:pic>
        <p:nvPicPr>
          <p:cNvPr id="45078" name="Picture 1046" descr="学位论文的写作-an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776413"/>
            <a:ext cx="6427787" cy="1125537"/>
          </a:xfrm>
          <a:prstGeom prst="rect">
            <a:avLst/>
          </a:prstGeom>
          <a:noFill/>
          <a:extLst>
            <a:ext uri="{909E8E84-426E-40DD-AFC4-6F175D3DCCD1}">
              <a14:hiddenFill xmlns:a14="http://schemas.microsoft.com/office/drawing/2010/main">
                <a:solidFill>
                  <a:srgbClr val="FFFFFF"/>
                </a:solidFill>
              </a14:hiddenFill>
            </a:ext>
          </a:extLst>
        </p:spPr>
      </p:pic>
      <p:pic>
        <p:nvPicPr>
          <p:cNvPr id="45082" name="Picture 1050" descr="Old-TH-S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3836988"/>
            <a:ext cx="2335213" cy="234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5082"/>
                                        </p:tgtEl>
                                        <p:attrNameLst>
                                          <p:attrName>style.visibility</p:attrName>
                                        </p:attrNameLst>
                                      </p:cBhvr>
                                      <p:to>
                                        <p:strVal val="visible"/>
                                      </p:to>
                                    </p:set>
                                    <p:anim calcmode="lin" valueType="num">
                                      <p:cBhvr>
                                        <p:cTn id="7" dur="500" fill="hold"/>
                                        <p:tgtEl>
                                          <p:spTgt spid="45082"/>
                                        </p:tgtEl>
                                        <p:attrNameLst>
                                          <p:attrName>ppt_w</p:attrName>
                                        </p:attrNameLst>
                                      </p:cBhvr>
                                      <p:tavLst>
                                        <p:tav tm="0">
                                          <p:val>
                                            <p:fltVal val="0"/>
                                          </p:val>
                                        </p:tav>
                                        <p:tav tm="100000">
                                          <p:val>
                                            <p:strVal val="#ppt_w"/>
                                          </p:val>
                                        </p:tav>
                                      </p:tavLst>
                                    </p:anim>
                                    <p:anim calcmode="lin" valueType="num">
                                      <p:cBhvr>
                                        <p:cTn id="8" dur="500" fill="hold"/>
                                        <p:tgtEl>
                                          <p:spTgt spid="4508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5077"/>
                                        </p:tgtEl>
                                        <p:attrNameLst>
                                          <p:attrName>style.visibility</p:attrName>
                                        </p:attrNameLst>
                                      </p:cBhvr>
                                      <p:to>
                                        <p:strVal val="visible"/>
                                      </p:to>
                                    </p:set>
                                    <p:anim calcmode="lin" valueType="num">
                                      <p:cBhvr>
                                        <p:cTn id="11" dur="500" fill="hold"/>
                                        <p:tgtEl>
                                          <p:spTgt spid="45077"/>
                                        </p:tgtEl>
                                        <p:attrNameLst>
                                          <p:attrName>ppt_w</p:attrName>
                                        </p:attrNameLst>
                                      </p:cBhvr>
                                      <p:tavLst>
                                        <p:tav tm="0">
                                          <p:val>
                                            <p:fltVal val="0"/>
                                          </p:val>
                                        </p:tav>
                                        <p:tav tm="100000">
                                          <p:val>
                                            <p:strVal val="#ppt_w"/>
                                          </p:val>
                                        </p:tav>
                                      </p:tavLst>
                                    </p:anim>
                                    <p:anim calcmode="lin" valueType="num">
                                      <p:cBhvr>
                                        <p:cTn id="12" dur="500" fill="hold"/>
                                        <p:tgtEl>
                                          <p:spTgt spid="4507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45078"/>
                                        </p:tgtEl>
                                        <p:attrNameLst>
                                          <p:attrName>style.visibility</p:attrName>
                                        </p:attrNameLst>
                                      </p:cBhvr>
                                      <p:to>
                                        <p:strVal val="visible"/>
                                      </p:to>
                                    </p:set>
                                    <p:anim calcmode="lin" valueType="num">
                                      <p:cBhvr>
                                        <p:cTn id="16" dur="500" fill="hold"/>
                                        <p:tgtEl>
                                          <p:spTgt spid="45078"/>
                                        </p:tgtEl>
                                        <p:attrNameLst>
                                          <p:attrName>ppt_w</p:attrName>
                                        </p:attrNameLst>
                                      </p:cBhvr>
                                      <p:tavLst>
                                        <p:tav tm="0">
                                          <p:val>
                                            <p:fltVal val="0"/>
                                          </p:val>
                                        </p:tav>
                                        <p:tav tm="100000">
                                          <p:val>
                                            <p:strVal val="#ppt_w"/>
                                          </p:val>
                                        </p:tav>
                                      </p:tavLst>
                                    </p:anim>
                                    <p:anim calcmode="lin" valueType="num">
                                      <p:cBhvr>
                                        <p:cTn id="17" dur="500" fill="hold"/>
                                        <p:tgtEl>
                                          <p:spTgt spid="4507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22" presetClass="entr" presetSubtype="1" fill="hold" grpId="0" nodeType="afterEffect">
                                  <p:stCondLst>
                                    <p:cond delay="0"/>
                                  </p:stCondLst>
                                  <p:iterate type="lt">
                                    <p:tmPct val="100000"/>
                                  </p:iterate>
                                  <p:childTnLst>
                                    <p:set>
                                      <p:cBhvr>
                                        <p:cTn id="20" dur="1" fill="hold">
                                          <p:stCondLst>
                                            <p:cond delay="0"/>
                                          </p:stCondLst>
                                        </p:cTn>
                                        <p:tgtEl>
                                          <p:spTgt spid="45058"/>
                                        </p:tgtEl>
                                        <p:attrNameLst>
                                          <p:attrName>style.visibility</p:attrName>
                                        </p:attrNameLst>
                                      </p:cBhvr>
                                      <p:to>
                                        <p:strVal val="visible"/>
                                      </p:to>
                                    </p:set>
                                    <p:animEffect transition="in" filter="wipe(up)">
                                      <p:cBhvr>
                                        <p:cTn id="21" dur="75"/>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2517" name="Picture 5" descr="PhD_1"/>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0" y="0"/>
            <a:ext cx="9161463" cy="6873875"/>
          </a:xfrm>
          <a:prstGeom prst="rect">
            <a:avLst/>
          </a:prstGeom>
          <a:noFill/>
          <a:extLst>
            <a:ext uri="{909E8E84-426E-40DD-AFC4-6F175D3DCCD1}">
              <a14:hiddenFill xmlns:a14="http://schemas.microsoft.com/office/drawing/2010/main">
                <a:solidFill>
                  <a:srgbClr val="FFFFFF"/>
                </a:solidFill>
              </a14:hiddenFill>
            </a:ext>
          </a:extLst>
        </p:spPr>
      </p:pic>
      <p:sp>
        <p:nvSpPr>
          <p:cNvPr id="192521" name="Rectangle 9"/>
          <p:cNvSpPr>
            <a:spLocks noChangeArrowheads="1"/>
          </p:cNvSpPr>
          <p:nvPr/>
        </p:nvSpPr>
        <p:spPr bwMode="auto">
          <a:xfrm>
            <a:off x="158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2518" name="Rectangle 6"/>
          <p:cNvSpPr>
            <a:spLocks noGrp="1" noChangeArrowheads="1"/>
          </p:cNvSpPr>
          <p:nvPr>
            <p:ph type="body" idx="1"/>
          </p:nvPr>
        </p:nvSpPr>
        <p:spPr>
          <a:xfrm>
            <a:off x="466725" y="1257300"/>
            <a:ext cx="8401050" cy="4114800"/>
          </a:xfrm>
        </p:spPr>
        <p:txBody>
          <a:bodyPr/>
          <a:lstStyle/>
          <a:p>
            <a:pPr marL="571500" indent="-571500">
              <a:lnSpc>
                <a:spcPct val="135000"/>
              </a:lnSpc>
              <a:spcBef>
                <a:spcPct val="0"/>
              </a:spcBef>
              <a:buClr>
                <a:srgbClr val="FF3300"/>
              </a:buClr>
              <a:buSzPct val="80000"/>
              <a:buFontTx/>
              <a:buBlip>
                <a:blip r:embed="rId3"/>
              </a:buBlip>
            </a:pPr>
            <a:r>
              <a:rPr lang="zh-CN" altLang="en-US" sz="4800">
                <a:effectLst>
                  <a:outerShdw blurRad="38100" dist="38100" dir="2700000" algn="tl">
                    <a:srgbClr val="000000"/>
                  </a:outerShdw>
                </a:effectLst>
                <a:ea typeface="微软简中圆" pitchFamily="2" charset="-122"/>
              </a:rPr>
              <a:t>博士、硕士学位论文是一类特殊的科技论文</a:t>
            </a:r>
            <a:r>
              <a:rPr lang="zh-CN" altLang="en-US" sz="4800">
                <a:effectLst>
                  <a:outerShdw blurRad="38100" dist="38100" dir="2700000" algn="tl">
                    <a:srgbClr val="000000"/>
                  </a:outerShdw>
                </a:effectLst>
                <a:latin typeface="粗园体" pitchFamily="18" charset="-122"/>
                <a:ea typeface="微软简中圆" pitchFamily="2" charset="-122"/>
              </a:rPr>
              <a:t>。除应遵从科技论文的一般原则外，还有其自身的特点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2517"/>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192521"/>
                                        </p:tgtEl>
                                        <p:attrNameLst>
                                          <p:attrName>style.visibility</p:attrName>
                                        </p:attrNameLst>
                                      </p:cBhvr>
                                      <p:to>
                                        <p:strVal val="visible"/>
                                      </p:to>
                                    </p:set>
                                    <p:animEffect transition="in" filter="checkerboard(across)">
                                      <p:cBhvr>
                                        <p:cTn id="10" dur="500"/>
                                        <p:tgtEl>
                                          <p:spTgt spid="192521"/>
                                        </p:tgtEl>
                                      </p:cBhvr>
                                    </p:animEffect>
                                  </p:childTnLst>
                                </p:cTn>
                              </p:par>
                            </p:childTnLst>
                          </p:cTn>
                        </p:par>
                        <p:par>
                          <p:cTn id="11" fill="hold" nodeType="afterGroup">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192518">
                                            <p:txEl>
                                              <p:pRg st="0" end="0"/>
                                            </p:txEl>
                                          </p:spTgt>
                                        </p:tgtEl>
                                        <p:attrNameLst>
                                          <p:attrName>style.visibility</p:attrName>
                                        </p:attrNameLst>
                                      </p:cBhvr>
                                      <p:to>
                                        <p:strVal val="visible"/>
                                      </p:to>
                                    </p:set>
                                    <p:anim calcmode="lin" valueType="num">
                                      <p:cBhvr additive="base">
                                        <p:cTn id="14" dur="5000" fill="hold"/>
                                        <p:tgtEl>
                                          <p:spTgt spid="192518">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1925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18"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9318" name="Picture 1030" descr="phd_2"/>
          <p:cNvPicPr>
            <a:picLocks noChangeAspect="1" noChangeArrowheads="1"/>
          </p:cNvPicPr>
          <p:nvPr/>
        </p:nvPicPr>
        <p:blipFill>
          <a:blip r:embed="rId2">
            <a:lum bright="-24000" contrast="12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69319" name="Rectangle 1031"/>
          <p:cNvSpPr>
            <a:spLocks noChangeArrowheads="1"/>
          </p:cNvSpPr>
          <p:nvPr/>
        </p:nvSpPr>
        <p:spPr bwMode="auto">
          <a:xfrm>
            <a:off x="3175" y="4763"/>
            <a:ext cx="9144000" cy="6858000"/>
          </a:xfrm>
          <a:prstGeom prst="rect">
            <a:avLst/>
          </a:prstGeom>
          <a:solidFill>
            <a:srgbClr val="000066">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315" name="Rectangle 1027"/>
          <p:cNvSpPr>
            <a:spLocks noGrp="1" noChangeArrowheads="1"/>
          </p:cNvSpPr>
          <p:nvPr>
            <p:ph type="body" idx="1"/>
          </p:nvPr>
        </p:nvSpPr>
        <p:spPr>
          <a:xfrm>
            <a:off x="176213" y="568325"/>
            <a:ext cx="8693150" cy="5842000"/>
          </a:xfrm>
        </p:spPr>
        <p:txBody>
          <a:bodyPr/>
          <a:lstStyle/>
          <a:p>
            <a:pPr marL="663575" indent="-663575">
              <a:lnSpc>
                <a:spcPct val="130000"/>
              </a:lnSpc>
              <a:spcBef>
                <a:spcPct val="0"/>
              </a:spcBef>
              <a:buClr>
                <a:srgbClr val="FF3300"/>
              </a:buClr>
              <a:buSzPct val="90000"/>
              <a:buFontTx/>
              <a:buBlip>
                <a:blip r:embed="rId3"/>
              </a:buBlip>
            </a:pPr>
            <a:r>
              <a:rPr lang="zh-CN" altLang="en-US" sz="3800">
                <a:solidFill>
                  <a:srgbClr val="FFFFFF"/>
                </a:solidFill>
                <a:effectLst>
                  <a:outerShdw blurRad="38100" dist="38100" dir="2700000" algn="tl">
                    <a:srgbClr val="000000"/>
                  </a:outerShdw>
                </a:effectLst>
                <a:latin typeface="Arial" charset="0"/>
                <a:ea typeface="微软简中圆" pitchFamily="2" charset="-122"/>
              </a:rPr>
              <a:t>研究生学位论文是供专家审阅和同行参考的学术著作。应注意文字精练、重点突出，避免喋喋不休地重复专业人员和本专业学生共知的那些常识性的内容</a:t>
            </a:r>
          </a:p>
          <a:p>
            <a:pPr marL="663575" indent="-663575">
              <a:lnSpc>
                <a:spcPct val="130000"/>
              </a:lnSpc>
              <a:spcBef>
                <a:spcPct val="40000"/>
              </a:spcBef>
              <a:buClr>
                <a:srgbClr val="FF3300"/>
              </a:buClr>
              <a:buSzPct val="90000"/>
              <a:buFontTx/>
              <a:buBlip>
                <a:blip r:embed="rId3"/>
              </a:buBlip>
            </a:pPr>
            <a:r>
              <a:rPr lang="zh-CN" altLang="en-US" sz="3800">
                <a:solidFill>
                  <a:srgbClr val="FFFFFF"/>
                </a:solidFill>
                <a:effectLst>
                  <a:outerShdw blurRad="38100" dist="38100" dir="2700000" algn="tl">
                    <a:srgbClr val="000000"/>
                  </a:outerShdw>
                </a:effectLst>
                <a:latin typeface="Arial" charset="0"/>
                <a:ea typeface="微软简中圆" pitchFamily="2" charset="-122"/>
              </a:rPr>
              <a:t>此外，要注意构筑论文各章节之间的有机联系，形成结构严密的整体</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69318"/>
                                        </p:tgtEl>
                                        <p:attrNameLst>
                                          <p:attrName>style.visibility</p:attrName>
                                        </p:attrNameLst>
                                      </p:cBhvr>
                                      <p:to>
                                        <p:strVal val="visible"/>
                                      </p:to>
                                    </p:set>
                                  </p:childTnLst>
                                </p:cTn>
                              </p:par>
                            </p:childTnLst>
                          </p:cTn>
                        </p:par>
                        <p:par>
                          <p:cTn id="7" fill="hold" nodeType="afterGroup">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269319"/>
                                        </p:tgtEl>
                                        <p:attrNameLst>
                                          <p:attrName>style.visibility</p:attrName>
                                        </p:attrNameLst>
                                      </p:cBhvr>
                                      <p:to>
                                        <p:strVal val="visible"/>
                                      </p:to>
                                    </p:set>
                                    <p:animEffect transition="in" filter="box(out)">
                                      <p:cBhvr>
                                        <p:cTn id="10" dur="500"/>
                                        <p:tgtEl>
                                          <p:spTgt spid="269319"/>
                                        </p:tgtEl>
                                      </p:cBhvr>
                                    </p:animEffect>
                                  </p:childTnLst>
                                </p:cTn>
                              </p:par>
                            </p:childTnLst>
                          </p:cTn>
                        </p:par>
                        <p:par>
                          <p:cTn id="11" fill="hold" nodeType="afterGroup">
                            <p:stCondLst>
                              <p:cond delay="1000"/>
                            </p:stCondLst>
                            <p:childTnLst>
                              <p:par>
                                <p:cTn id="12" presetID="22" presetClass="entr" presetSubtype="1" fill="hold" grpId="0" nodeType="afterEffect">
                                  <p:stCondLst>
                                    <p:cond delay="0"/>
                                  </p:stCondLst>
                                  <p:iterate type="lt">
                                    <p:tmPct val="100000"/>
                                  </p:iterate>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wipe(up)">
                                      <p:cBhvr>
                                        <p:cTn id="14" dur="75"/>
                                        <p:tgtEl>
                                          <p:spTgt spid="269315">
                                            <p:txEl>
                                              <p:pRg st="0" end="0"/>
                                            </p:txEl>
                                          </p:spTgt>
                                        </p:tgtEl>
                                      </p:cBhvr>
                                    </p:animEffect>
                                  </p:childTnLst>
                                </p:cTn>
                              </p:par>
                            </p:childTnLst>
                          </p:cTn>
                        </p:par>
                        <p:par>
                          <p:cTn id="15" fill="hold" nodeType="afterGroup">
                            <p:stCondLst>
                              <p:cond delay="6025"/>
                            </p:stCondLst>
                            <p:childTnLst>
                              <p:par>
                                <p:cTn id="16" presetID="22" presetClass="entr" presetSubtype="1" fill="hold" grpId="0" nodeType="afterEffect">
                                  <p:stCondLst>
                                    <p:cond delay="0"/>
                                  </p:stCondLst>
                                  <p:iterate type="lt">
                                    <p:tmPct val="100000"/>
                                  </p:iterate>
                                  <p:childTnLst>
                                    <p:set>
                                      <p:cBhvr>
                                        <p:cTn id="17" dur="1" fill="hold">
                                          <p:stCondLst>
                                            <p:cond delay="0"/>
                                          </p:stCondLst>
                                        </p:cTn>
                                        <p:tgtEl>
                                          <p:spTgt spid="269315">
                                            <p:txEl>
                                              <p:pRg st="1" end="1"/>
                                            </p:txEl>
                                          </p:spTgt>
                                        </p:tgtEl>
                                        <p:attrNameLst>
                                          <p:attrName>style.visibility</p:attrName>
                                        </p:attrNameLst>
                                      </p:cBhvr>
                                      <p:to>
                                        <p:strVal val="visible"/>
                                      </p:to>
                                    </p:set>
                                    <p:animEffect transition="in" filter="wipe(up)">
                                      <p:cBhvr>
                                        <p:cTn id="18" dur="75"/>
                                        <p:tgtEl>
                                          <p:spTgt spid="269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animBg="1"/>
      <p:bldP spid="269315"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57" name="Rectangle 21"/>
          <p:cNvSpPr>
            <a:spLocks noChangeArrowheads="1"/>
          </p:cNvSpPr>
          <p:nvPr/>
        </p:nvSpPr>
        <p:spPr bwMode="auto">
          <a:xfrm>
            <a:off x="411163" y="3036888"/>
            <a:ext cx="8358187" cy="3235325"/>
          </a:xfrm>
          <a:prstGeom prst="rect">
            <a:avLst/>
          </a:prstGeom>
          <a:solidFill>
            <a:srgbClr val="FFFFCC"/>
          </a:solidFill>
          <a:ln w="12700" cap="sq">
            <a:solidFill>
              <a:schemeClr val="tx1"/>
            </a:solidFill>
            <a:miter lim="800000"/>
            <a:headEnd type="none" w="sm" len="sm"/>
            <a:tailEnd type="none" w="sm" len="sm"/>
          </a:ln>
          <a:effectLst>
            <a:outerShdw dist="99190" dir="3011666" algn="ctr" rotWithShape="0">
              <a:srgbClr val="FF3300"/>
            </a:outerShdw>
          </a:effectLst>
        </p:spPr>
        <p:txBody>
          <a:bodyPr wrap="none" anchor="ctr"/>
          <a:lstStyle/>
          <a:p>
            <a:endParaRPr lang="zh-CN" altLang="en-US"/>
          </a:p>
        </p:txBody>
      </p:sp>
      <p:sp>
        <p:nvSpPr>
          <p:cNvPr id="193540" name="Rectangle 4"/>
          <p:cNvSpPr>
            <a:spLocks noGrp="1" noChangeArrowheads="1"/>
          </p:cNvSpPr>
          <p:nvPr>
            <p:ph type="title"/>
          </p:nvPr>
        </p:nvSpPr>
        <p:spPr>
          <a:xfrm>
            <a:off x="439738" y="563563"/>
            <a:ext cx="8297862" cy="2251075"/>
          </a:xfrm>
          <a:noFill/>
          <a:ln/>
        </p:spPr>
        <p:txBody>
          <a:bodyPr anchor="t"/>
          <a:lstStyle/>
          <a:p>
            <a:pPr marL="569913" indent="-569913" algn="just">
              <a:lnSpc>
                <a:spcPct val="135000"/>
              </a:lnSpc>
              <a:buClr>
                <a:schemeClr val="folHlink"/>
              </a:buClr>
              <a:buSzPct val="90000"/>
              <a:buFontTx/>
              <a:buBlip>
                <a:blip r:embed="rId2"/>
              </a:buBlip>
            </a:pPr>
            <a:r>
              <a:rPr lang="zh-CN" altLang="en-US" sz="3400">
                <a:solidFill>
                  <a:srgbClr val="66FFCC"/>
                </a:solidFill>
                <a:ea typeface="微软简中圆" pitchFamily="2" charset="-122"/>
              </a:rPr>
              <a:t>学位论文</a:t>
            </a:r>
            <a:r>
              <a:rPr lang="zh-CN" altLang="en-US" sz="3400">
                <a:solidFill>
                  <a:srgbClr val="66FFCC"/>
                </a:solidFill>
                <a:latin typeface="粗园体" pitchFamily="18" charset="-122"/>
                <a:ea typeface="微软简中圆" pitchFamily="2" charset="-122"/>
              </a:rPr>
              <a:t>作为科技档案资料将被永久保存，对本组、本单位研究工作有承前启后作用。因此有特别的要求：</a:t>
            </a:r>
          </a:p>
        </p:txBody>
      </p:sp>
      <p:sp>
        <p:nvSpPr>
          <p:cNvPr id="193541" name="Rectangle 5"/>
          <p:cNvSpPr>
            <a:spLocks noChangeArrowheads="1"/>
          </p:cNvSpPr>
          <p:nvPr/>
        </p:nvSpPr>
        <p:spPr bwMode="auto">
          <a:xfrm>
            <a:off x="679450" y="3219450"/>
            <a:ext cx="77724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82600" indent="-482600" algn="just" eaLnBrk="1" hangingPunct="1">
              <a:lnSpc>
                <a:spcPct val="120000"/>
              </a:lnSpc>
              <a:spcAft>
                <a:spcPct val="30000"/>
              </a:spcAft>
              <a:buClr>
                <a:srgbClr val="FF0000"/>
              </a:buClr>
              <a:buFontTx/>
              <a:buBlip>
                <a:blip r:embed="rId3"/>
              </a:buBlip>
            </a:pPr>
            <a:r>
              <a:rPr lang="zh-CN" altLang="en-US" sz="3200">
                <a:solidFill>
                  <a:srgbClr val="0000CC"/>
                </a:solidFill>
                <a:latin typeface="楷体" pitchFamily="18" charset="-122"/>
                <a:ea typeface="楷体_GB2312" pitchFamily="49" charset="-122"/>
              </a:rPr>
              <a:t>文献评述要较为详尽</a:t>
            </a:r>
          </a:p>
          <a:p>
            <a:pPr marL="482600" indent="-482600" algn="just" eaLnBrk="1" hangingPunct="1">
              <a:lnSpc>
                <a:spcPct val="120000"/>
              </a:lnSpc>
              <a:spcAft>
                <a:spcPct val="30000"/>
              </a:spcAft>
              <a:buClr>
                <a:srgbClr val="FF0000"/>
              </a:buClr>
              <a:buFontTx/>
              <a:buBlip>
                <a:blip r:embed="rId3"/>
              </a:buBlip>
            </a:pPr>
            <a:r>
              <a:rPr lang="zh-CN" altLang="en-US" sz="3200">
                <a:solidFill>
                  <a:srgbClr val="0000CC"/>
                </a:solidFill>
                <a:latin typeface="楷体" pitchFamily="18" charset="-122"/>
                <a:ea typeface="楷体_GB2312" pitchFamily="49" charset="-122"/>
              </a:rPr>
              <a:t>研究方法与结果的应较详细交待</a:t>
            </a:r>
          </a:p>
          <a:p>
            <a:pPr marL="482600" indent="-482600" algn="just" eaLnBrk="1" hangingPunct="1">
              <a:lnSpc>
                <a:spcPct val="120000"/>
              </a:lnSpc>
              <a:spcAft>
                <a:spcPct val="30000"/>
              </a:spcAft>
              <a:buClr>
                <a:srgbClr val="FF0000"/>
              </a:buClr>
              <a:buFontTx/>
              <a:buBlip>
                <a:blip r:embed="rId3"/>
              </a:buBlip>
            </a:pPr>
            <a:r>
              <a:rPr lang="zh-CN" altLang="en-US" sz="3200">
                <a:solidFill>
                  <a:srgbClr val="0000CC"/>
                </a:solidFill>
                <a:latin typeface="楷体" pitchFamily="18" charset="-122"/>
                <a:ea typeface="楷体_GB2312" pitchFamily="49" charset="-122"/>
              </a:rPr>
              <a:t>对实验结果要作深入的讨论分析（理学学位论文应有较高的理论性）</a:t>
            </a:r>
            <a:endParaRPr lang="zh-CN" altLang="en-US" sz="3200">
              <a:solidFill>
                <a:srgbClr val="0000CC"/>
              </a:solidFill>
              <a:latin typeface="Times New Roman" pitchFamily="18" charset="0"/>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wipe(up)">
                                      <p:cBhvr>
                                        <p:cTn id="7" dur="75"/>
                                        <p:tgtEl>
                                          <p:spTgt spid="193540">
                                            <p:txEl>
                                              <p:pRg st="0" end="0"/>
                                            </p:txEl>
                                          </p:spTgt>
                                        </p:tgtEl>
                                      </p:cBhvr>
                                    </p:animEffect>
                                  </p:childTnLst>
                                </p:cTn>
                              </p:par>
                            </p:childTnLst>
                          </p:cTn>
                        </p:par>
                        <p:par>
                          <p:cTn id="8" fill="hold" nodeType="afterGroup">
                            <p:stCondLst>
                              <p:cond delay="3525"/>
                            </p:stCondLst>
                            <p:childTnLst>
                              <p:par>
                                <p:cTn id="9" presetID="23" presetClass="entr" presetSubtype="16" fill="hold" grpId="0" nodeType="afterEffect">
                                  <p:stCondLst>
                                    <p:cond delay="0"/>
                                  </p:stCondLst>
                                  <p:childTnLst>
                                    <p:set>
                                      <p:cBhvr>
                                        <p:cTn id="10" dur="1" fill="hold">
                                          <p:stCondLst>
                                            <p:cond delay="0"/>
                                          </p:stCondLst>
                                        </p:cTn>
                                        <p:tgtEl>
                                          <p:spTgt spid="193557"/>
                                        </p:tgtEl>
                                        <p:attrNameLst>
                                          <p:attrName>style.visibility</p:attrName>
                                        </p:attrNameLst>
                                      </p:cBhvr>
                                      <p:to>
                                        <p:strVal val="visible"/>
                                      </p:to>
                                    </p:set>
                                    <p:anim calcmode="lin" valueType="num">
                                      <p:cBhvr>
                                        <p:cTn id="11" dur="500" fill="hold"/>
                                        <p:tgtEl>
                                          <p:spTgt spid="193557"/>
                                        </p:tgtEl>
                                        <p:attrNameLst>
                                          <p:attrName>ppt_w</p:attrName>
                                        </p:attrNameLst>
                                      </p:cBhvr>
                                      <p:tavLst>
                                        <p:tav tm="0">
                                          <p:val>
                                            <p:fltVal val="0"/>
                                          </p:val>
                                        </p:tav>
                                        <p:tav tm="100000">
                                          <p:val>
                                            <p:strVal val="#ppt_w"/>
                                          </p:val>
                                        </p:tav>
                                      </p:tavLst>
                                    </p:anim>
                                    <p:anim calcmode="lin" valueType="num">
                                      <p:cBhvr>
                                        <p:cTn id="12" dur="500" fill="hold"/>
                                        <p:tgtEl>
                                          <p:spTgt spid="19355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93541">
                                            <p:txEl>
                                              <p:pRg st="0" end="0"/>
                                            </p:txEl>
                                          </p:spTgt>
                                        </p:tgtEl>
                                        <p:attrNameLst>
                                          <p:attrName>style.visibility</p:attrName>
                                        </p:attrNameLst>
                                      </p:cBhvr>
                                      <p:to>
                                        <p:strVal val="visible"/>
                                      </p:to>
                                    </p:set>
                                    <p:animEffect transition="in" filter="blinds(vertical)">
                                      <p:cBhvr>
                                        <p:cTn id="17" dur="500"/>
                                        <p:tgtEl>
                                          <p:spTgt spid="19354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93541">
                                            <p:txEl>
                                              <p:pRg st="1" end="1"/>
                                            </p:txEl>
                                          </p:spTgt>
                                        </p:tgtEl>
                                        <p:attrNameLst>
                                          <p:attrName>style.visibility</p:attrName>
                                        </p:attrNameLst>
                                      </p:cBhvr>
                                      <p:to>
                                        <p:strVal val="visible"/>
                                      </p:to>
                                    </p:set>
                                    <p:animEffect transition="in" filter="blinds(vertical)">
                                      <p:cBhvr>
                                        <p:cTn id="22" dur="500"/>
                                        <p:tgtEl>
                                          <p:spTgt spid="19354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93541">
                                            <p:txEl>
                                              <p:pRg st="2" end="2"/>
                                            </p:txEl>
                                          </p:spTgt>
                                        </p:tgtEl>
                                        <p:attrNameLst>
                                          <p:attrName>style.visibility</p:attrName>
                                        </p:attrNameLst>
                                      </p:cBhvr>
                                      <p:to>
                                        <p:strVal val="visible"/>
                                      </p:to>
                                    </p:set>
                                    <p:animEffect transition="in" filter="blinds(vertical)">
                                      <p:cBhvr>
                                        <p:cTn id="27" dur="500"/>
                                        <p:tgtEl>
                                          <p:spTgt spid="1935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57" grpId="0" animBg="1"/>
      <p:bldP spid="193540" grpId="0" build="p" autoUpdateAnimBg="0" advAuto="0"/>
      <p:bldP spid="19354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27" name="Rectangle 11"/>
          <p:cNvSpPr>
            <a:spLocks noGrp="1" noChangeArrowheads="1"/>
          </p:cNvSpPr>
          <p:nvPr>
            <p:ph type="title"/>
          </p:nvPr>
        </p:nvSpPr>
        <p:spPr>
          <a:xfrm>
            <a:off x="685800" y="457200"/>
            <a:ext cx="7772400" cy="1905000"/>
          </a:xfrm>
        </p:spPr>
        <p:txBody>
          <a:bodyPr/>
          <a:lstStyle/>
          <a:p>
            <a:pPr marL="569913" indent="-569913" algn="just">
              <a:lnSpc>
                <a:spcPct val="120000"/>
              </a:lnSpc>
              <a:buClr>
                <a:schemeClr val="folHlink"/>
              </a:buClr>
              <a:buSzPct val="90000"/>
              <a:buFontTx/>
              <a:buBlip>
                <a:blip r:embed="rId2"/>
              </a:buBlip>
            </a:pPr>
            <a:r>
              <a:rPr lang="zh-CN" altLang="en-US" sz="3200">
                <a:solidFill>
                  <a:srgbClr val="FFFFFF"/>
                </a:solidFill>
                <a:latin typeface="微软简中圆" pitchFamily="2" charset="-122"/>
                <a:ea typeface="微软简中圆" pitchFamily="2" charset="-122"/>
              </a:rPr>
              <a:t>校研究生院对学位论文内容、格式规范制定了统一要求。须认真阅读</a:t>
            </a:r>
            <a:r>
              <a:rPr lang="en-US" altLang="zh-CN" sz="3200">
                <a:solidFill>
                  <a:srgbClr val="FFFFFF"/>
                </a:solidFill>
                <a:latin typeface="微软简中圆" pitchFamily="2" charset="-122"/>
                <a:ea typeface="微软简中圆" pitchFamily="2" charset="-122"/>
              </a:rPr>
              <a:t>《</a:t>
            </a:r>
            <a:r>
              <a:rPr lang="zh-CN" altLang="en-US" sz="3200">
                <a:solidFill>
                  <a:srgbClr val="FFFFFF"/>
                </a:solidFill>
                <a:latin typeface="微软简中圆" pitchFamily="2" charset="-122"/>
                <a:ea typeface="微软简中圆" pitchFamily="2" charset="-122"/>
              </a:rPr>
              <a:t>指南</a:t>
            </a:r>
            <a:r>
              <a:rPr lang="en-US" altLang="zh-CN" sz="3200">
                <a:solidFill>
                  <a:srgbClr val="FFFFFF"/>
                </a:solidFill>
                <a:latin typeface="微软简中圆" pitchFamily="2" charset="-122"/>
                <a:ea typeface="微软简中圆" pitchFamily="2" charset="-122"/>
              </a:rPr>
              <a:t>》</a:t>
            </a:r>
            <a:r>
              <a:rPr lang="zh-CN" altLang="en-US" sz="3200">
                <a:solidFill>
                  <a:srgbClr val="FFFFFF"/>
                </a:solidFill>
                <a:latin typeface="微软简中圆" pitchFamily="2" charset="-122"/>
                <a:ea typeface="微软简中圆" pitchFamily="2" charset="-122"/>
              </a:rPr>
              <a:t>和</a:t>
            </a:r>
            <a:r>
              <a:rPr lang="en-US" altLang="zh-CN" sz="3200">
                <a:solidFill>
                  <a:srgbClr val="FFFFFF"/>
                </a:solidFill>
                <a:latin typeface="微软简中圆" pitchFamily="2" charset="-122"/>
                <a:ea typeface="微软简中圆" pitchFamily="2" charset="-122"/>
              </a:rPr>
              <a:t>《</a:t>
            </a:r>
            <a:r>
              <a:rPr lang="zh-CN" altLang="en-US" sz="3200">
                <a:solidFill>
                  <a:srgbClr val="FFFFFF"/>
                </a:solidFill>
                <a:latin typeface="微软简中圆" pitchFamily="2" charset="-122"/>
                <a:ea typeface="微软简中圆" pitchFamily="2" charset="-122"/>
              </a:rPr>
              <a:t>手册</a:t>
            </a:r>
            <a:r>
              <a:rPr lang="en-US" altLang="zh-CN" sz="3200">
                <a:solidFill>
                  <a:srgbClr val="FFFFFF"/>
                </a:solidFill>
                <a:latin typeface="微软简中圆" pitchFamily="2" charset="-122"/>
                <a:ea typeface="微软简中圆" pitchFamily="2" charset="-122"/>
              </a:rPr>
              <a:t>》</a:t>
            </a:r>
            <a:endParaRPr lang="en-US" altLang="zh-CN">
              <a:latin typeface="微软简中圆" pitchFamily="2" charset="-122"/>
              <a:ea typeface="微软简中圆" pitchFamily="2" charset="-122"/>
            </a:endParaRPr>
          </a:p>
        </p:txBody>
      </p:sp>
      <p:pic>
        <p:nvPicPr>
          <p:cNvPr id="60430" name="Picture 14" descr="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514600"/>
            <a:ext cx="2941638" cy="3810000"/>
          </a:xfrm>
          <a:prstGeom prst="rect">
            <a:avLst/>
          </a:prstGeom>
          <a:noFill/>
          <a:effectLst>
            <a:outerShdw dist="107763" dir="2700000" algn="ctr" rotWithShape="0">
              <a:schemeClr val="folHlink"/>
            </a:outerShdw>
          </a:effectLst>
          <a:extLst>
            <a:ext uri="{909E8E84-426E-40DD-AFC4-6F175D3DCCD1}">
              <a14:hiddenFill xmlns:a14="http://schemas.microsoft.com/office/drawing/2010/main">
                <a:solidFill>
                  <a:srgbClr val="FFFFFF"/>
                </a:solidFill>
              </a14:hiddenFill>
            </a:ext>
          </a:extLst>
        </p:spPr>
      </p:pic>
      <p:pic>
        <p:nvPicPr>
          <p:cNvPr id="60439" name="Picture 23" descr="hnd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175" y="2741613"/>
            <a:ext cx="2727325" cy="345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60427"/>
                                        </p:tgtEl>
                                        <p:attrNameLst>
                                          <p:attrName>style.visibility</p:attrName>
                                        </p:attrNameLst>
                                      </p:cBhvr>
                                      <p:to>
                                        <p:strVal val="visible"/>
                                      </p:to>
                                    </p:set>
                                    <p:animEffect transition="in" filter="wipe(up)">
                                      <p:cBhvr>
                                        <p:cTn id="7" dur="75"/>
                                        <p:tgtEl>
                                          <p:spTgt spid="60427"/>
                                        </p:tgtEl>
                                      </p:cBhvr>
                                    </p:animEffect>
                                  </p:childTnLst>
                                </p:cTn>
                              </p:par>
                            </p:childTnLst>
                          </p:cTn>
                        </p:par>
                        <p:par>
                          <p:cTn id="8" fill="hold" nodeType="afterGroup">
                            <p:stCondLst>
                              <p:cond delay="3375"/>
                            </p:stCondLst>
                            <p:childTnLst>
                              <p:par>
                                <p:cTn id="9" presetID="19" presetClass="entr" presetSubtype="10" fill="hold" nodeType="afterEffect">
                                  <p:stCondLst>
                                    <p:cond delay="0"/>
                                  </p:stCondLst>
                                  <p:childTnLst>
                                    <p:set>
                                      <p:cBhvr>
                                        <p:cTn id="10" dur="1" fill="hold">
                                          <p:stCondLst>
                                            <p:cond delay="0"/>
                                          </p:stCondLst>
                                        </p:cTn>
                                        <p:tgtEl>
                                          <p:spTgt spid="60430"/>
                                        </p:tgtEl>
                                        <p:attrNameLst>
                                          <p:attrName>style.visibility</p:attrName>
                                        </p:attrNameLst>
                                      </p:cBhvr>
                                      <p:to>
                                        <p:strVal val="visible"/>
                                      </p:to>
                                    </p:set>
                                    <p:anim calcmode="lin" valueType="num">
                                      <p:cBhvr>
                                        <p:cTn id="11" dur="5000" fill="hold"/>
                                        <p:tgtEl>
                                          <p:spTgt spid="60430"/>
                                        </p:tgtEl>
                                        <p:attrNameLst>
                                          <p:attrName>ppt_w</p:attrName>
                                        </p:attrNameLst>
                                      </p:cBhvr>
                                      <p:tavLst>
                                        <p:tav tm="0" fmla="#ppt_w*sin(2.5*pi*$)">
                                          <p:val>
                                            <p:fltVal val="0"/>
                                          </p:val>
                                        </p:tav>
                                        <p:tav tm="100000">
                                          <p:val>
                                            <p:fltVal val="1"/>
                                          </p:val>
                                        </p:tav>
                                      </p:tavLst>
                                    </p:anim>
                                    <p:anim calcmode="lin" valueType="num">
                                      <p:cBhvr>
                                        <p:cTn id="12" dur="5000" fill="hold"/>
                                        <p:tgtEl>
                                          <p:spTgt spid="60430"/>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nodeType="clickEffect">
                                  <p:stCondLst>
                                    <p:cond delay="0"/>
                                  </p:stCondLst>
                                  <p:childTnLst>
                                    <p:set>
                                      <p:cBhvr>
                                        <p:cTn id="16" dur="1" fill="hold">
                                          <p:stCondLst>
                                            <p:cond delay="0"/>
                                          </p:stCondLst>
                                        </p:cTn>
                                        <p:tgtEl>
                                          <p:spTgt spid="60439"/>
                                        </p:tgtEl>
                                        <p:attrNameLst>
                                          <p:attrName>style.visibility</p:attrName>
                                        </p:attrNameLst>
                                      </p:cBhvr>
                                      <p:to>
                                        <p:strVal val="visible"/>
                                      </p:to>
                                    </p:set>
                                    <p:anim calcmode="lin" valueType="num">
                                      <p:cBhvr>
                                        <p:cTn id="17" dur="5000" fill="hold"/>
                                        <p:tgtEl>
                                          <p:spTgt spid="60439"/>
                                        </p:tgtEl>
                                        <p:attrNameLst>
                                          <p:attrName>ppt_w</p:attrName>
                                        </p:attrNameLst>
                                      </p:cBhvr>
                                      <p:tavLst>
                                        <p:tav tm="0" fmla="#ppt_w*sin(2.5*pi*$)">
                                          <p:val>
                                            <p:fltVal val="0"/>
                                          </p:val>
                                        </p:tav>
                                        <p:tav tm="100000">
                                          <p:val>
                                            <p:fltVal val="1"/>
                                          </p:val>
                                        </p:tav>
                                      </p:tavLst>
                                    </p:anim>
                                    <p:anim calcmode="lin" valueType="num">
                                      <p:cBhvr>
                                        <p:cTn id="18" dur="5000" fill="hold"/>
                                        <p:tgtEl>
                                          <p:spTgt spid="604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3504" name="Picture 16" descr="PHD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471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3501" name="Rectangle 13"/>
          <p:cNvSpPr>
            <a:spLocks noChangeArrowheads="1"/>
          </p:cNvSpPr>
          <p:nvPr/>
        </p:nvSpPr>
        <p:spPr bwMode="auto">
          <a:xfrm>
            <a:off x="1008063" y="71438"/>
            <a:ext cx="7929562" cy="6619875"/>
          </a:xfrm>
          <a:prstGeom prst="rect">
            <a:avLst/>
          </a:prstGeom>
          <a:solidFill>
            <a:srgbClr val="FFFFFF"/>
          </a:solidFill>
          <a:ln w="12700" cap="sq">
            <a:solidFill>
              <a:schemeClr val="tx1"/>
            </a:solidFill>
            <a:miter lim="800000"/>
            <a:headEnd type="none" w="sm" len="sm"/>
            <a:tailEnd type="none" w="sm" len="sm"/>
          </a:ln>
          <a:effectLst>
            <a:outerShdw dist="107763" dir="2700000" algn="ctr" rotWithShape="0">
              <a:srgbClr val="FF0000"/>
            </a:outerShdw>
          </a:effectLst>
        </p:spPr>
        <p:txBody>
          <a:bodyPr wrap="none" anchor="ctr"/>
          <a:lstStyle/>
          <a:p>
            <a:endParaRPr lang="zh-CN" altLang="en-US"/>
          </a:p>
        </p:txBody>
      </p:sp>
      <p:sp>
        <p:nvSpPr>
          <p:cNvPr id="63494" name="Text Box 6"/>
          <p:cNvSpPr txBox="1">
            <a:spLocks noChangeArrowheads="1"/>
          </p:cNvSpPr>
          <p:nvPr/>
        </p:nvSpPr>
        <p:spPr bwMode="auto">
          <a:xfrm>
            <a:off x="1211263" y="358775"/>
            <a:ext cx="7724775" cy="592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143684" dir="2700000" algn="ctr" rotWithShape="0">
                    <a:srgbClr val="CC0000"/>
                  </a:outerShdw>
                </a:effectLst>
              </a14:hiddenEffects>
            </a:ext>
          </a:extLst>
        </p:spPr>
        <p:txBody>
          <a:bodyPr>
            <a:spAutoFit/>
          </a:bodyPr>
          <a:lstStyle>
            <a:lvl1pPr marL="673100" indent="-673100" algn="l">
              <a:defRPr kumimoji="1" sz="2400">
                <a:solidFill>
                  <a:schemeClr val="tx1"/>
                </a:solidFill>
                <a:latin typeface="Times New Roman" pitchFamily="18" charset="0"/>
                <a:ea typeface="宋体" pitchFamily="2" charset="-122"/>
              </a:defRPr>
            </a:lvl1pPr>
            <a:lvl2pPr marL="1143000" algn="l">
              <a:defRPr kumimoji="1" sz="2400">
                <a:solidFill>
                  <a:schemeClr val="tx1"/>
                </a:solidFill>
                <a:latin typeface="Times New Roman" pitchFamily="18" charset="0"/>
                <a:ea typeface="宋体" pitchFamily="2" charset="-122"/>
              </a:defRPr>
            </a:lvl2pPr>
            <a:lvl3pPr marL="1333500" algn="l">
              <a:defRPr kumimoji="1" sz="2400">
                <a:solidFill>
                  <a:schemeClr val="tx1"/>
                </a:solidFill>
                <a:latin typeface="Times New Roman" pitchFamily="18" charset="0"/>
                <a:ea typeface="宋体" pitchFamily="2" charset="-122"/>
              </a:defRPr>
            </a:lvl3pPr>
            <a:lvl4pPr marL="15240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10000"/>
              </a:spcBef>
            </a:pPr>
            <a:r>
              <a:rPr lang="en-US" altLang="zh-CN" sz="2500" b="1">
                <a:solidFill>
                  <a:schemeClr val="bg2"/>
                </a:solidFill>
              </a:rPr>
              <a:t> 1. 	</a:t>
            </a:r>
            <a:r>
              <a:rPr lang="zh-CN" altLang="en-US" sz="2500" b="1">
                <a:solidFill>
                  <a:schemeClr val="bg2"/>
                </a:solidFill>
              </a:rPr>
              <a:t>封面（中文题目、专业、作者和导师姓名）</a:t>
            </a:r>
          </a:p>
          <a:p>
            <a:pPr eaLnBrk="1" hangingPunct="1">
              <a:spcBef>
                <a:spcPct val="10000"/>
              </a:spcBef>
            </a:pPr>
            <a:r>
              <a:rPr lang="zh-CN" altLang="en-US" sz="2500" b="1">
                <a:solidFill>
                  <a:schemeClr val="bg2"/>
                </a:solidFill>
              </a:rPr>
              <a:t> </a:t>
            </a:r>
            <a:r>
              <a:rPr lang="en-US" altLang="zh-CN" sz="2500" b="1">
                <a:solidFill>
                  <a:schemeClr val="bg2"/>
                </a:solidFill>
              </a:rPr>
              <a:t>2. 	</a:t>
            </a:r>
            <a:r>
              <a:rPr lang="zh-CN" altLang="en-US" sz="2500" b="1">
                <a:solidFill>
                  <a:schemeClr val="bg2"/>
                </a:solidFill>
              </a:rPr>
              <a:t>英文（内）封面</a:t>
            </a:r>
          </a:p>
          <a:p>
            <a:pPr eaLnBrk="1" hangingPunct="1">
              <a:spcBef>
                <a:spcPct val="10000"/>
              </a:spcBef>
            </a:pPr>
            <a:r>
              <a:rPr lang="zh-CN" altLang="en-US" sz="2500" b="1">
                <a:solidFill>
                  <a:schemeClr val="bg2"/>
                </a:solidFill>
              </a:rPr>
              <a:t> </a:t>
            </a:r>
            <a:r>
              <a:rPr lang="en-US" altLang="zh-CN" sz="2500" b="1">
                <a:solidFill>
                  <a:srgbClr val="0000CC"/>
                </a:solidFill>
              </a:rPr>
              <a:t>3. 	</a:t>
            </a:r>
            <a:r>
              <a:rPr lang="zh-CN" altLang="en-US" sz="2500" b="1">
                <a:solidFill>
                  <a:srgbClr val="0000CC"/>
                </a:solidFill>
              </a:rPr>
              <a:t>关于论文使用授权的说明</a:t>
            </a:r>
          </a:p>
          <a:p>
            <a:pPr eaLnBrk="1" hangingPunct="1">
              <a:spcBef>
                <a:spcPct val="10000"/>
              </a:spcBef>
            </a:pPr>
            <a:r>
              <a:rPr lang="zh-CN" altLang="en-US" sz="2500" b="1">
                <a:solidFill>
                  <a:schemeClr val="bg2"/>
                </a:solidFill>
              </a:rPr>
              <a:t> </a:t>
            </a:r>
            <a:r>
              <a:rPr lang="en-US" altLang="zh-CN" sz="2500" b="1">
                <a:solidFill>
                  <a:schemeClr val="bg2"/>
                </a:solidFill>
              </a:rPr>
              <a:t>4.	</a:t>
            </a:r>
            <a:r>
              <a:rPr lang="zh-CN" altLang="en-US" sz="2500" b="1">
                <a:solidFill>
                  <a:schemeClr val="bg2"/>
                </a:solidFill>
              </a:rPr>
              <a:t>摘要（中文）</a:t>
            </a:r>
          </a:p>
          <a:p>
            <a:pPr eaLnBrk="1" hangingPunct="1">
              <a:spcBef>
                <a:spcPct val="10000"/>
              </a:spcBef>
            </a:pPr>
            <a:r>
              <a:rPr lang="zh-CN" altLang="en-US" sz="2500" b="1">
                <a:solidFill>
                  <a:schemeClr val="bg2"/>
                </a:solidFill>
              </a:rPr>
              <a:t> </a:t>
            </a:r>
            <a:r>
              <a:rPr lang="en-US" altLang="zh-CN" sz="2500" b="1">
                <a:solidFill>
                  <a:schemeClr val="bg2"/>
                </a:solidFill>
              </a:rPr>
              <a:t>5. 	Abstract</a:t>
            </a:r>
            <a:r>
              <a:rPr lang="zh-CN" altLang="en-US" sz="2500" b="1">
                <a:solidFill>
                  <a:schemeClr val="bg2"/>
                </a:solidFill>
              </a:rPr>
              <a:t>（英文摘要）</a:t>
            </a:r>
          </a:p>
          <a:p>
            <a:pPr eaLnBrk="1" hangingPunct="1">
              <a:spcBef>
                <a:spcPct val="10000"/>
              </a:spcBef>
            </a:pPr>
            <a:r>
              <a:rPr lang="zh-CN" altLang="en-US" sz="2500" b="1">
                <a:solidFill>
                  <a:schemeClr val="bg2"/>
                </a:solidFill>
              </a:rPr>
              <a:t> </a:t>
            </a:r>
            <a:r>
              <a:rPr lang="en-US" altLang="zh-CN" sz="2500" b="1">
                <a:solidFill>
                  <a:schemeClr val="bg2"/>
                </a:solidFill>
              </a:rPr>
              <a:t>6. 	</a:t>
            </a:r>
            <a:r>
              <a:rPr lang="zh-CN" altLang="en-US" sz="2500" b="1">
                <a:solidFill>
                  <a:schemeClr val="bg2"/>
                </a:solidFill>
              </a:rPr>
              <a:t>目录</a:t>
            </a:r>
          </a:p>
          <a:p>
            <a:pPr eaLnBrk="1" hangingPunct="1">
              <a:spcBef>
                <a:spcPct val="10000"/>
              </a:spcBef>
            </a:pPr>
            <a:r>
              <a:rPr lang="zh-CN" altLang="en-US" sz="2500" b="1">
                <a:solidFill>
                  <a:schemeClr val="bg2"/>
                </a:solidFill>
              </a:rPr>
              <a:t> </a:t>
            </a:r>
            <a:r>
              <a:rPr lang="en-US" altLang="zh-CN" sz="2500" b="1">
                <a:solidFill>
                  <a:schemeClr val="bg2"/>
                </a:solidFill>
              </a:rPr>
              <a:t>7.</a:t>
            </a:r>
            <a:r>
              <a:rPr lang="en-US" altLang="zh-CN" sz="2500" b="1">
                <a:solidFill>
                  <a:srgbClr val="FF0000"/>
                </a:solidFill>
              </a:rPr>
              <a:t>*</a:t>
            </a:r>
            <a:r>
              <a:rPr lang="en-US" altLang="zh-CN" sz="2500" b="1">
                <a:solidFill>
                  <a:schemeClr val="bg2"/>
                </a:solidFill>
              </a:rPr>
              <a:t> 	</a:t>
            </a:r>
            <a:r>
              <a:rPr lang="zh-CN" altLang="en-US" sz="2500" b="1">
                <a:solidFill>
                  <a:schemeClr val="bg2"/>
                </a:solidFill>
              </a:rPr>
              <a:t>主要符号表</a:t>
            </a:r>
          </a:p>
          <a:p>
            <a:pPr eaLnBrk="1" hangingPunct="1">
              <a:spcBef>
                <a:spcPct val="10000"/>
              </a:spcBef>
            </a:pPr>
            <a:r>
              <a:rPr lang="zh-CN" altLang="en-US" sz="2500" b="1">
                <a:solidFill>
                  <a:schemeClr val="bg2"/>
                </a:solidFill>
              </a:rPr>
              <a:t> </a:t>
            </a:r>
            <a:r>
              <a:rPr lang="en-US" altLang="zh-CN" sz="2500" b="1">
                <a:solidFill>
                  <a:schemeClr val="bg2"/>
                </a:solidFill>
              </a:rPr>
              <a:t>8. 	</a:t>
            </a:r>
            <a:r>
              <a:rPr lang="zh-CN" altLang="en-US" sz="2500" b="1">
                <a:solidFill>
                  <a:schemeClr val="bg2"/>
                </a:solidFill>
              </a:rPr>
              <a:t>引言</a:t>
            </a:r>
          </a:p>
          <a:p>
            <a:pPr eaLnBrk="1" hangingPunct="1">
              <a:spcBef>
                <a:spcPct val="10000"/>
              </a:spcBef>
            </a:pPr>
            <a:r>
              <a:rPr lang="zh-CN" altLang="en-US" sz="2500" b="1">
                <a:solidFill>
                  <a:schemeClr val="bg2"/>
                </a:solidFill>
              </a:rPr>
              <a:t> </a:t>
            </a:r>
            <a:r>
              <a:rPr lang="en-US" altLang="zh-CN" sz="2500" b="1">
                <a:solidFill>
                  <a:schemeClr val="bg2"/>
                </a:solidFill>
              </a:rPr>
              <a:t>9. 	</a:t>
            </a:r>
            <a:r>
              <a:rPr lang="zh-CN" altLang="en-US" sz="2500" b="1">
                <a:solidFill>
                  <a:schemeClr val="bg2"/>
                </a:solidFill>
              </a:rPr>
              <a:t>正文｛理论分析、实验</a:t>
            </a:r>
            <a:r>
              <a:rPr lang="en-US" altLang="zh-CN" sz="2500" b="1">
                <a:solidFill>
                  <a:schemeClr val="bg2"/>
                </a:solidFill>
              </a:rPr>
              <a:t>(</a:t>
            </a:r>
            <a:r>
              <a:rPr lang="zh-CN" altLang="en-US" sz="2500" b="1">
                <a:solidFill>
                  <a:schemeClr val="bg2"/>
                </a:solidFill>
              </a:rPr>
              <a:t>计算</a:t>
            </a:r>
            <a:r>
              <a:rPr lang="en-US" altLang="zh-CN" sz="2500" b="1">
                <a:solidFill>
                  <a:schemeClr val="bg2"/>
                </a:solidFill>
              </a:rPr>
              <a:t>)</a:t>
            </a:r>
            <a:r>
              <a:rPr lang="zh-CN" altLang="en-US" sz="2500" b="1">
                <a:solidFill>
                  <a:schemeClr val="bg2"/>
                </a:solidFill>
              </a:rPr>
              <a:t>方法、结果讨论｝</a:t>
            </a:r>
          </a:p>
          <a:p>
            <a:pPr eaLnBrk="1" hangingPunct="1">
              <a:spcBef>
                <a:spcPct val="10000"/>
              </a:spcBef>
            </a:pPr>
            <a:r>
              <a:rPr lang="en-US" altLang="zh-CN" sz="2500" b="1">
                <a:solidFill>
                  <a:schemeClr val="bg2"/>
                </a:solidFill>
              </a:rPr>
              <a:t>10.	</a:t>
            </a:r>
            <a:r>
              <a:rPr lang="zh-CN" altLang="en-US" sz="2500" b="1">
                <a:solidFill>
                  <a:schemeClr val="bg2"/>
                </a:solidFill>
              </a:rPr>
              <a:t>结论</a:t>
            </a:r>
          </a:p>
          <a:p>
            <a:pPr eaLnBrk="1" hangingPunct="1">
              <a:spcBef>
                <a:spcPct val="10000"/>
              </a:spcBef>
            </a:pPr>
            <a:r>
              <a:rPr lang="en-US" altLang="zh-CN" sz="2500" b="1">
                <a:solidFill>
                  <a:schemeClr val="bg2"/>
                </a:solidFill>
              </a:rPr>
              <a:t>11. 	</a:t>
            </a:r>
            <a:r>
              <a:rPr lang="zh-CN" altLang="en-US" sz="2500" b="1">
                <a:solidFill>
                  <a:schemeClr val="bg2"/>
                </a:solidFill>
              </a:rPr>
              <a:t>参考文献</a:t>
            </a:r>
          </a:p>
          <a:p>
            <a:pPr eaLnBrk="1" hangingPunct="1">
              <a:spcBef>
                <a:spcPct val="10000"/>
              </a:spcBef>
            </a:pPr>
            <a:r>
              <a:rPr lang="en-US" altLang="zh-CN" sz="2500" b="1">
                <a:solidFill>
                  <a:schemeClr val="bg2"/>
                </a:solidFill>
              </a:rPr>
              <a:t>12.</a:t>
            </a:r>
            <a:r>
              <a:rPr lang="en-US" altLang="zh-CN" sz="2500" b="1">
                <a:solidFill>
                  <a:srgbClr val="FF0000"/>
                </a:solidFill>
              </a:rPr>
              <a:t> </a:t>
            </a:r>
            <a:r>
              <a:rPr lang="en-US" altLang="zh-CN" sz="2500" b="1">
                <a:solidFill>
                  <a:schemeClr val="bg2"/>
                </a:solidFill>
              </a:rPr>
              <a:t>	</a:t>
            </a:r>
            <a:r>
              <a:rPr lang="zh-CN" altLang="en-US" sz="2500" b="1">
                <a:solidFill>
                  <a:schemeClr val="bg2"/>
                </a:solidFill>
              </a:rPr>
              <a:t>致谢</a:t>
            </a:r>
            <a:r>
              <a:rPr lang="zh-CN" altLang="en-US" sz="2500" b="1">
                <a:solidFill>
                  <a:srgbClr val="FF0000"/>
                </a:solidFill>
              </a:rPr>
              <a:t>*</a:t>
            </a:r>
            <a:r>
              <a:rPr lang="zh-CN" altLang="en-US" sz="2500" b="1">
                <a:solidFill>
                  <a:schemeClr val="bg2"/>
                </a:solidFill>
              </a:rPr>
              <a:t>（限</a:t>
            </a:r>
            <a:r>
              <a:rPr lang="en-US" altLang="zh-CN" sz="2500" b="1">
                <a:solidFill>
                  <a:schemeClr val="bg2"/>
                </a:solidFill>
              </a:rPr>
              <a:t>200</a:t>
            </a:r>
            <a:r>
              <a:rPr lang="zh-CN" altLang="en-US" sz="2500" b="1">
                <a:solidFill>
                  <a:schemeClr val="bg2"/>
                </a:solidFill>
              </a:rPr>
              <a:t>字）</a:t>
            </a:r>
            <a:r>
              <a:rPr lang="zh-CN" altLang="en-US" sz="2500" b="1">
                <a:solidFill>
                  <a:srgbClr val="0000CC"/>
                </a:solidFill>
              </a:rPr>
              <a:t>及独创性声明</a:t>
            </a:r>
          </a:p>
          <a:p>
            <a:pPr eaLnBrk="1" hangingPunct="1">
              <a:spcBef>
                <a:spcPct val="10000"/>
              </a:spcBef>
            </a:pPr>
            <a:r>
              <a:rPr lang="en-US" altLang="zh-CN" sz="2500" b="1">
                <a:solidFill>
                  <a:schemeClr val="bg2"/>
                </a:solidFill>
              </a:rPr>
              <a:t>13.</a:t>
            </a:r>
            <a:r>
              <a:rPr lang="en-US" altLang="zh-CN" sz="2500" b="1">
                <a:solidFill>
                  <a:srgbClr val="FF0000"/>
                </a:solidFill>
              </a:rPr>
              <a:t>*</a:t>
            </a:r>
            <a:r>
              <a:rPr lang="en-US" altLang="zh-CN" sz="2500" b="1">
                <a:solidFill>
                  <a:schemeClr val="bg2"/>
                </a:solidFill>
              </a:rPr>
              <a:t>	</a:t>
            </a:r>
            <a:r>
              <a:rPr lang="zh-CN" altLang="en-US" sz="2500" b="1">
                <a:solidFill>
                  <a:schemeClr val="bg2"/>
                </a:solidFill>
              </a:rPr>
              <a:t>附录</a:t>
            </a:r>
          </a:p>
          <a:p>
            <a:pPr eaLnBrk="1" hangingPunct="1">
              <a:spcBef>
                <a:spcPct val="10000"/>
              </a:spcBef>
            </a:pPr>
            <a:r>
              <a:rPr lang="en-US" altLang="zh-CN" sz="2500" b="1">
                <a:solidFill>
                  <a:schemeClr val="bg2"/>
                </a:solidFill>
              </a:rPr>
              <a:t>14.	</a:t>
            </a:r>
            <a:r>
              <a:rPr lang="zh-CN" altLang="en-US" sz="2500" b="1">
                <a:solidFill>
                  <a:schemeClr val="bg2"/>
                </a:solidFill>
              </a:rPr>
              <a:t>个人简历、在学期间的研究成果及发表的论文</a:t>
            </a:r>
          </a:p>
        </p:txBody>
      </p:sp>
      <p:sp>
        <p:nvSpPr>
          <p:cNvPr id="63490" name="Rectangle 2"/>
          <p:cNvSpPr>
            <a:spLocks noGrp="1" noChangeArrowheads="1"/>
          </p:cNvSpPr>
          <p:nvPr>
            <p:ph type="title" orient="vert"/>
          </p:nvPr>
        </p:nvSpPr>
        <p:spPr>
          <a:xfrm>
            <a:off x="111125" y="327025"/>
            <a:ext cx="792163" cy="6096000"/>
          </a:xfrm>
          <a:extLst>
            <a:ext uri="{AF507438-7753-43E0-B8FC-AC1667EBCBE1}">
              <a14:hiddenEffects xmlns:a14="http://schemas.microsoft.com/office/drawing/2010/main">
                <a:effectLst>
                  <a:outerShdw dist="45791" dir="2021404" algn="ctr" rotWithShape="0">
                    <a:schemeClr val="folHlink"/>
                  </a:outerShdw>
                </a:effectLst>
              </a14:hiddenEffects>
            </a:ext>
          </a:extLst>
        </p:spPr>
        <p:txBody>
          <a:bodyPr/>
          <a:lstStyle/>
          <a:p>
            <a:r>
              <a:rPr lang="en-US" altLang="zh-CN" sz="4200">
                <a:solidFill>
                  <a:srgbClr val="FFFFCC"/>
                </a:solidFill>
                <a:effectLst>
                  <a:outerShdw blurRad="38100" dist="38100" dir="2700000" algn="tl">
                    <a:srgbClr val="000000"/>
                  </a:outerShdw>
                </a:effectLst>
                <a:ea typeface="黑体" pitchFamily="2" charset="-122"/>
              </a:rPr>
              <a:t>㈡ </a:t>
            </a:r>
            <a:r>
              <a:rPr lang="zh-CN" altLang="en-US" sz="4200">
                <a:solidFill>
                  <a:srgbClr val="FFFFCC"/>
                </a:solidFill>
                <a:effectLst>
                  <a:outerShdw blurRad="38100" dist="38100" dir="2700000" algn="tl">
                    <a:srgbClr val="000000"/>
                  </a:outerShdw>
                </a:effectLst>
                <a:ea typeface="黑体" pitchFamily="2" charset="-122"/>
              </a:rPr>
              <a:t>学位论文的结构和格式</a:t>
            </a:r>
            <a:endParaRPr lang="zh-CN" altLang="en-US" sz="4200">
              <a:solidFill>
                <a:srgbClr val="FFFFCC"/>
              </a:solidFill>
              <a:effectLst>
                <a:outerShdw blurRad="38100" dist="38100" dir="2700000" algn="tl">
                  <a:srgbClr val="000000"/>
                </a:outerShdw>
              </a:effectLst>
            </a:endParaRPr>
          </a:p>
        </p:txBody>
      </p:sp>
      <p:sp>
        <p:nvSpPr>
          <p:cNvPr id="63506" name="Text Box 18"/>
          <p:cNvSpPr txBox="1">
            <a:spLocks noChangeArrowheads="1"/>
          </p:cNvSpPr>
          <p:nvPr/>
        </p:nvSpPr>
        <p:spPr bwMode="auto">
          <a:xfrm>
            <a:off x="2806700" y="3343275"/>
            <a:ext cx="2443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spcBef>
                <a:spcPct val="50000"/>
              </a:spcBef>
            </a:pPr>
            <a:r>
              <a:rPr lang="zh-CN" altLang="en-US" sz="2400">
                <a:solidFill>
                  <a:srgbClr val="FF0000"/>
                </a:solidFill>
              </a:rPr>
              <a:t>（可列为第一章）</a:t>
            </a:r>
          </a:p>
        </p:txBody>
      </p:sp>
      <p:sp>
        <p:nvSpPr>
          <p:cNvPr id="63507" name="Text Box 19"/>
          <p:cNvSpPr txBox="1">
            <a:spLocks noChangeArrowheads="1"/>
          </p:cNvSpPr>
          <p:nvPr/>
        </p:nvSpPr>
        <p:spPr bwMode="auto">
          <a:xfrm>
            <a:off x="2806700" y="4179888"/>
            <a:ext cx="2443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spcBef>
                <a:spcPct val="50000"/>
              </a:spcBef>
            </a:pPr>
            <a:r>
              <a:rPr lang="zh-CN" altLang="en-US" sz="2400">
                <a:solidFill>
                  <a:srgbClr val="FF0000"/>
                </a:solidFill>
              </a:rPr>
              <a:t>（不应编章号！）</a:t>
            </a:r>
          </a:p>
        </p:txBody>
      </p:sp>
      <p:grpSp>
        <p:nvGrpSpPr>
          <p:cNvPr id="63511" name="Group 23"/>
          <p:cNvGrpSpPr>
            <a:grpSpLocks/>
          </p:cNvGrpSpPr>
          <p:nvPr/>
        </p:nvGrpSpPr>
        <p:grpSpPr bwMode="auto">
          <a:xfrm>
            <a:off x="5503863" y="1069975"/>
            <a:ext cx="3122612" cy="3933825"/>
            <a:chOff x="3467" y="674"/>
            <a:chExt cx="1967" cy="2478"/>
          </a:xfrm>
        </p:grpSpPr>
        <p:sp>
          <p:nvSpPr>
            <p:cNvPr id="63508" name="Text Box 20"/>
            <p:cNvSpPr txBox="1">
              <a:spLocks noChangeArrowheads="1"/>
            </p:cNvSpPr>
            <p:nvPr/>
          </p:nvSpPr>
          <p:spPr bwMode="auto">
            <a:xfrm>
              <a:off x="3733" y="674"/>
              <a:ext cx="1701" cy="1070"/>
            </a:xfrm>
            <a:prstGeom prst="rect">
              <a:avLst/>
            </a:prstGeom>
            <a:solidFill>
              <a:srgbClr val="FFCCFF">
                <a:alpha val="50000"/>
              </a:srgbClr>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lang="zh-CN" altLang="en-US" sz="2400">
                  <a:solidFill>
                    <a:srgbClr val="0000CC"/>
                  </a:solidFill>
                </a:rPr>
                <a:t>蓝字</a:t>
              </a:r>
              <a:r>
                <a:rPr lang="zh-CN" altLang="en-US" sz="2400">
                  <a:solidFill>
                    <a:srgbClr val="000000"/>
                  </a:solidFill>
                </a:rPr>
                <a:t>所示为校研究生院今年对博士论文结构所作的新更改，请务必注意！</a:t>
              </a:r>
            </a:p>
          </p:txBody>
        </p:sp>
        <p:sp>
          <p:nvSpPr>
            <p:cNvPr id="63509" name="Line 21"/>
            <p:cNvSpPr>
              <a:spLocks noChangeShapeType="1"/>
            </p:cNvSpPr>
            <p:nvPr/>
          </p:nvSpPr>
          <p:spPr bwMode="auto">
            <a:xfrm flipH="1" flipV="1">
              <a:off x="3467" y="967"/>
              <a:ext cx="255" cy="131"/>
            </a:xfrm>
            <a:prstGeom prst="line">
              <a:avLst/>
            </a:prstGeom>
            <a:noFill/>
            <a:ln w="28575" cap="sq">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10" name="Line 22"/>
            <p:cNvSpPr>
              <a:spLocks noChangeShapeType="1"/>
            </p:cNvSpPr>
            <p:nvPr/>
          </p:nvSpPr>
          <p:spPr bwMode="auto">
            <a:xfrm flipH="1">
              <a:off x="3467" y="1750"/>
              <a:ext cx="1070" cy="1402"/>
            </a:xfrm>
            <a:prstGeom prst="line">
              <a:avLst/>
            </a:prstGeom>
            <a:noFill/>
            <a:ln w="28575" cap="sq">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up)">
                                      <p:cBhvr>
                                        <p:cTn id="7" dur="500"/>
                                        <p:tgtEl>
                                          <p:spTgt spid="6349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3501"/>
                                        </p:tgtEl>
                                        <p:attrNameLst>
                                          <p:attrName>style.visibility</p:attrName>
                                        </p:attrNameLst>
                                      </p:cBhvr>
                                      <p:to>
                                        <p:strVal val="visible"/>
                                      </p:to>
                                    </p:set>
                                    <p:animEffect transition="in" filter="box(in)">
                                      <p:cBhvr>
                                        <p:cTn id="11" dur="500"/>
                                        <p:tgtEl>
                                          <p:spTgt spid="6350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494">
                                            <p:txEl>
                                              <p:pRg st="0" end="0"/>
                                            </p:txEl>
                                          </p:spTgt>
                                        </p:tgtEl>
                                        <p:attrNameLst>
                                          <p:attrName>style.visibility</p:attrName>
                                        </p:attrNameLst>
                                      </p:cBhvr>
                                      <p:to>
                                        <p:strVal val="visible"/>
                                      </p:to>
                                    </p:set>
                                    <p:animEffect transition="in" filter="wipe(left)">
                                      <p:cBhvr>
                                        <p:cTn id="15" dur="500"/>
                                        <p:tgtEl>
                                          <p:spTgt spid="63494">
                                            <p:txEl>
                                              <p:pRg st="0" end="0"/>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3494">
                                            <p:txEl>
                                              <p:pRg st="1" end="1"/>
                                            </p:txEl>
                                          </p:spTgt>
                                        </p:tgtEl>
                                        <p:attrNameLst>
                                          <p:attrName>style.visibility</p:attrName>
                                        </p:attrNameLst>
                                      </p:cBhvr>
                                      <p:to>
                                        <p:strVal val="visible"/>
                                      </p:to>
                                    </p:set>
                                    <p:animEffect transition="in" filter="wipe(left)">
                                      <p:cBhvr>
                                        <p:cTn id="19" dur="500"/>
                                        <p:tgtEl>
                                          <p:spTgt spid="63494">
                                            <p:txEl>
                                              <p:pRg st="1" end="1"/>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494">
                                            <p:txEl>
                                              <p:pRg st="2" end="2"/>
                                            </p:txEl>
                                          </p:spTgt>
                                        </p:tgtEl>
                                        <p:attrNameLst>
                                          <p:attrName>style.visibility</p:attrName>
                                        </p:attrNameLst>
                                      </p:cBhvr>
                                      <p:to>
                                        <p:strVal val="visible"/>
                                      </p:to>
                                    </p:set>
                                    <p:animEffect transition="in" filter="wipe(left)">
                                      <p:cBhvr>
                                        <p:cTn id="23" dur="500"/>
                                        <p:tgtEl>
                                          <p:spTgt spid="63494">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494">
                                            <p:txEl>
                                              <p:pRg st="3" end="3"/>
                                            </p:txEl>
                                          </p:spTgt>
                                        </p:tgtEl>
                                        <p:attrNameLst>
                                          <p:attrName>style.visibility</p:attrName>
                                        </p:attrNameLst>
                                      </p:cBhvr>
                                      <p:to>
                                        <p:strVal val="visible"/>
                                      </p:to>
                                    </p:set>
                                    <p:animEffect transition="in" filter="wipe(left)">
                                      <p:cBhvr>
                                        <p:cTn id="27" dur="500"/>
                                        <p:tgtEl>
                                          <p:spTgt spid="63494">
                                            <p:txEl>
                                              <p:pRg st="3" end="3"/>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494">
                                            <p:txEl>
                                              <p:pRg st="4" end="4"/>
                                            </p:txEl>
                                          </p:spTgt>
                                        </p:tgtEl>
                                        <p:attrNameLst>
                                          <p:attrName>style.visibility</p:attrName>
                                        </p:attrNameLst>
                                      </p:cBhvr>
                                      <p:to>
                                        <p:strVal val="visible"/>
                                      </p:to>
                                    </p:set>
                                    <p:animEffect transition="in" filter="wipe(left)">
                                      <p:cBhvr>
                                        <p:cTn id="31" dur="500"/>
                                        <p:tgtEl>
                                          <p:spTgt spid="63494">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3494">
                                            <p:txEl>
                                              <p:pRg st="5" end="5"/>
                                            </p:txEl>
                                          </p:spTgt>
                                        </p:tgtEl>
                                        <p:attrNameLst>
                                          <p:attrName>style.visibility</p:attrName>
                                        </p:attrNameLst>
                                      </p:cBhvr>
                                      <p:to>
                                        <p:strVal val="visible"/>
                                      </p:to>
                                    </p:set>
                                    <p:animEffect transition="in" filter="wipe(left)">
                                      <p:cBhvr>
                                        <p:cTn id="35" dur="500"/>
                                        <p:tgtEl>
                                          <p:spTgt spid="63494">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3494">
                                            <p:txEl>
                                              <p:pRg st="6" end="6"/>
                                            </p:txEl>
                                          </p:spTgt>
                                        </p:tgtEl>
                                        <p:attrNameLst>
                                          <p:attrName>style.visibility</p:attrName>
                                        </p:attrNameLst>
                                      </p:cBhvr>
                                      <p:to>
                                        <p:strVal val="visible"/>
                                      </p:to>
                                    </p:set>
                                    <p:animEffect transition="in" filter="wipe(left)">
                                      <p:cBhvr>
                                        <p:cTn id="39" dur="500"/>
                                        <p:tgtEl>
                                          <p:spTgt spid="63494">
                                            <p:txEl>
                                              <p:pRg st="6" end="6"/>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3494">
                                            <p:txEl>
                                              <p:pRg st="7" end="7"/>
                                            </p:txEl>
                                          </p:spTgt>
                                        </p:tgtEl>
                                        <p:attrNameLst>
                                          <p:attrName>style.visibility</p:attrName>
                                        </p:attrNameLst>
                                      </p:cBhvr>
                                      <p:to>
                                        <p:strVal val="visible"/>
                                      </p:to>
                                    </p:set>
                                    <p:animEffect transition="in" filter="wipe(left)">
                                      <p:cBhvr>
                                        <p:cTn id="43" dur="500"/>
                                        <p:tgtEl>
                                          <p:spTgt spid="63494">
                                            <p:txEl>
                                              <p:pRg st="7" end="7"/>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3494">
                                            <p:txEl>
                                              <p:pRg st="8" end="8"/>
                                            </p:txEl>
                                          </p:spTgt>
                                        </p:tgtEl>
                                        <p:attrNameLst>
                                          <p:attrName>style.visibility</p:attrName>
                                        </p:attrNameLst>
                                      </p:cBhvr>
                                      <p:to>
                                        <p:strVal val="visible"/>
                                      </p:to>
                                    </p:set>
                                    <p:animEffect transition="in" filter="wipe(left)">
                                      <p:cBhvr>
                                        <p:cTn id="47" dur="500"/>
                                        <p:tgtEl>
                                          <p:spTgt spid="63494">
                                            <p:txEl>
                                              <p:pRg st="8" end="8"/>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3494">
                                            <p:txEl>
                                              <p:pRg st="9" end="9"/>
                                            </p:txEl>
                                          </p:spTgt>
                                        </p:tgtEl>
                                        <p:attrNameLst>
                                          <p:attrName>style.visibility</p:attrName>
                                        </p:attrNameLst>
                                      </p:cBhvr>
                                      <p:to>
                                        <p:strVal val="visible"/>
                                      </p:to>
                                    </p:set>
                                    <p:animEffect transition="in" filter="wipe(left)">
                                      <p:cBhvr>
                                        <p:cTn id="51" dur="500"/>
                                        <p:tgtEl>
                                          <p:spTgt spid="63494">
                                            <p:txEl>
                                              <p:pRg st="9" end="9"/>
                                            </p:txEl>
                                          </p:spTgt>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3494">
                                            <p:txEl>
                                              <p:pRg st="10" end="10"/>
                                            </p:txEl>
                                          </p:spTgt>
                                        </p:tgtEl>
                                        <p:attrNameLst>
                                          <p:attrName>style.visibility</p:attrName>
                                        </p:attrNameLst>
                                      </p:cBhvr>
                                      <p:to>
                                        <p:strVal val="visible"/>
                                      </p:to>
                                    </p:set>
                                    <p:animEffect transition="in" filter="wipe(left)">
                                      <p:cBhvr>
                                        <p:cTn id="55" dur="500"/>
                                        <p:tgtEl>
                                          <p:spTgt spid="63494">
                                            <p:txEl>
                                              <p:pRg st="10" end="10"/>
                                            </p:txEl>
                                          </p:spTgt>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63494">
                                            <p:txEl>
                                              <p:pRg st="11" end="11"/>
                                            </p:txEl>
                                          </p:spTgt>
                                        </p:tgtEl>
                                        <p:attrNameLst>
                                          <p:attrName>style.visibility</p:attrName>
                                        </p:attrNameLst>
                                      </p:cBhvr>
                                      <p:to>
                                        <p:strVal val="visible"/>
                                      </p:to>
                                    </p:set>
                                    <p:animEffect transition="in" filter="wipe(left)">
                                      <p:cBhvr>
                                        <p:cTn id="59" dur="500"/>
                                        <p:tgtEl>
                                          <p:spTgt spid="63494">
                                            <p:txEl>
                                              <p:pRg st="11" end="11"/>
                                            </p:txEl>
                                          </p:spTgt>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3494">
                                            <p:txEl>
                                              <p:pRg st="12" end="12"/>
                                            </p:txEl>
                                          </p:spTgt>
                                        </p:tgtEl>
                                        <p:attrNameLst>
                                          <p:attrName>style.visibility</p:attrName>
                                        </p:attrNameLst>
                                      </p:cBhvr>
                                      <p:to>
                                        <p:strVal val="visible"/>
                                      </p:to>
                                    </p:set>
                                    <p:animEffect transition="in" filter="wipe(left)">
                                      <p:cBhvr>
                                        <p:cTn id="63" dur="500"/>
                                        <p:tgtEl>
                                          <p:spTgt spid="63494">
                                            <p:txEl>
                                              <p:pRg st="12" end="12"/>
                                            </p:txEl>
                                          </p:spTgt>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63494">
                                            <p:txEl>
                                              <p:pRg st="13" end="13"/>
                                            </p:txEl>
                                          </p:spTgt>
                                        </p:tgtEl>
                                        <p:attrNameLst>
                                          <p:attrName>style.visibility</p:attrName>
                                        </p:attrNameLst>
                                      </p:cBhvr>
                                      <p:to>
                                        <p:strVal val="visible"/>
                                      </p:to>
                                    </p:set>
                                    <p:animEffect transition="in" filter="wipe(left)">
                                      <p:cBhvr>
                                        <p:cTn id="67" dur="500"/>
                                        <p:tgtEl>
                                          <p:spTgt spid="63494">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288" fill="hold" grpId="0" nodeType="clickEffect">
                                  <p:stCondLst>
                                    <p:cond delay="0"/>
                                  </p:stCondLst>
                                  <p:childTnLst>
                                    <p:set>
                                      <p:cBhvr>
                                        <p:cTn id="71" dur="1" fill="hold">
                                          <p:stCondLst>
                                            <p:cond delay="0"/>
                                          </p:stCondLst>
                                        </p:cTn>
                                        <p:tgtEl>
                                          <p:spTgt spid="63506"/>
                                        </p:tgtEl>
                                        <p:attrNameLst>
                                          <p:attrName>style.visibility</p:attrName>
                                        </p:attrNameLst>
                                      </p:cBhvr>
                                      <p:to>
                                        <p:strVal val="visible"/>
                                      </p:to>
                                    </p:set>
                                    <p:anim calcmode="lin" valueType="num">
                                      <p:cBhvr>
                                        <p:cTn id="72" dur="500" fill="hold"/>
                                        <p:tgtEl>
                                          <p:spTgt spid="63506"/>
                                        </p:tgtEl>
                                        <p:attrNameLst>
                                          <p:attrName>ppt_w</p:attrName>
                                        </p:attrNameLst>
                                      </p:cBhvr>
                                      <p:tavLst>
                                        <p:tav tm="0">
                                          <p:val>
                                            <p:strVal val="4/3*#ppt_w"/>
                                          </p:val>
                                        </p:tav>
                                        <p:tav tm="100000">
                                          <p:val>
                                            <p:strVal val="#ppt_w"/>
                                          </p:val>
                                        </p:tav>
                                      </p:tavLst>
                                    </p:anim>
                                    <p:anim calcmode="lin" valueType="num">
                                      <p:cBhvr>
                                        <p:cTn id="73" dur="500" fill="hold"/>
                                        <p:tgtEl>
                                          <p:spTgt spid="63506"/>
                                        </p:tgtEl>
                                        <p:attrNameLst>
                                          <p:attrName>ppt_h</p:attrName>
                                        </p:attrNameLst>
                                      </p:cBhvr>
                                      <p:tavLst>
                                        <p:tav tm="0">
                                          <p:val>
                                            <p:strVal val="4/3*#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288" fill="hold" grpId="0" nodeType="clickEffect">
                                  <p:stCondLst>
                                    <p:cond delay="0"/>
                                  </p:stCondLst>
                                  <p:childTnLst>
                                    <p:set>
                                      <p:cBhvr>
                                        <p:cTn id="77" dur="1" fill="hold">
                                          <p:stCondLst>
                                            <p:cond delay="0"/>
                                          </p:stCondLst>
                                        </p:cTn>
                                        <p:tgtEl>
                                          <p:spTgt spid="63507"/>
                                        </p:tgtEl>
                                        <p:attrNameLst>
                                          <p:attrName>style.visibility</p:attrName>
                                        </p:attrNameLst>
                                      </p:cBhvr>
                                      <p:to>
                                        <p:strVal val="visible"/>
                                      </p:to>
                                    </p:set>
                                    <p:anim calcmode="lin" valueType="num">
                                      <p:cBhvr>
                                        <p:cTn id="78" dur="500" fill="hold"/>
                                        <p:tgtEl>
                                          <p:spTgt spid="63507"/>
                                        </p:tgtEl>
                                        <p:attrNameLst>
                                          <p:attrName>ppt_w</p:attrName>
                                        </p:attrNameLst>
                                      </p:cBhvr>
                                      <p:tavLst>
                                        <p:tav tm="0">
                                          <p:val>
                                            <p:strVal val="4/3*#ppt_w"/>
                                          </p:val>
                                        </p:tav>
                                        <p:tav tm="100000">
                                          <p:val>
                                            <p:strVal val="#ppt_w"/>
                                          </p:val>
                                        </p:tav>
                                      </p:tavLst>
                                    </p:anim>
                                    <p:anim calcmode="lin" valueType="num">
                                      <p:cBhvr>
                                        <p:cTn id="79" dur="500" fill="hold"/>
                                        <p:tgtEl>
                                          <p:spTgt spid="63507"/>
                                        </p:tgtEl>
                                        <p:attrNameLst>
                                          <p:attrName>ppt_h</p:attrName>
                                        </p:attrNameLst>
                                      </p:cBhvr>
                                      <p:tavLst>
                                        <p:tav tm="0">
                                          <p:val>
                                            <p:strVal val="4/3*#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3" fill="hold" nodeType="clickEffect">
                                  <p:stCondLst>
                                    <p:cond delay="0"/>
                                  </p:stCondLst>
                                  <p:childTnLst>
                                    <p:set>
                                      <p:cBhvr>
                                        <p:cTn id="83" dur="1" fill="hold">
                                          <p:stCondLst>
                                            <p:cond delay="0"/>
                                          </p:stCondLst>
                                        </p:cTn>
                                        <p:tgtEl>
                                          <p:spTgt spid="63511"/>
                                        </p:tgtEl>
                                        <p:attrNameLst>
                                          <p:attrName>style.visibility</p:attrName>
                                        </p:attrNameLst>
                                      </p:cBhvr>
                                      <p:to>
                                        <p:strVal val="visible"/>
                                      </p:to>
                                    </p:set>
                                    <p:anim calcmode="lin" valueType="num">
                                      <p:cBhvr additive="base">
                                        <p:cTn id="84" dur="500" fill="hold"/>
                                        <p:tgtEl>
                                          <p:spTgt spid="63511"/>
                                        </p:tgtEl>
                                        <p:attrNameLst>
                                          <p:attrName>ppt_x</p:attrName>
                                        </p:attrNameLst>
                                      </p:cBhvr>
                                      <p:tavLst>
                                        <p:tav tm="0">
                                          <p:val>
                                            <p:strVal val="1+#ppt_w/2"/>
                                          </p:val>
                                        </p:tav>
                                        <p:tav tm="100000">
                                          <p:val>
                                            <p:strVal val="#ppt_x"/>
                                          </p:val>
                                        </p:tav>
                                      </p:tavLst>
                                    </p:anim>
                                    <p:anim calcmode="lin" valueType="num">
                                      <p:cBhvr additive="base">
                                        <p:cTn id="85" dur="500" fill="hold"/>
                                        <p:tgtEl>
                                          <p:spTgt spid="635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nimBg="1"/>
      <p:bldP spid="63494" grpId="0" build="p" autoUpdateAnimBg="0" advAuto="0"/>
      <p:bldP spid="63490" grpId="0" autoUpdateAnimBg="0"/>
      <p:bldP spid="63506" grpId="0" autoUpdateAnimBg="0"/>
      <p:bldP spid="635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8624" name="Picture 16" descr="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68612" name="Rectangle 4"/>
          <p:cNvSpPr>
            <a:spLocks noGrp="1" noChangeArrowheads="1"/>
          </p:cNvSpPr>
          <p:nvPr>
            <p:ph type="ctrTitle"/>
          </p:nvPr>
        </p:nvSpPr>
        <p:spPr>
          <a:xfrm>
            <a:off x="646113" y="1790700"/>
            <a:ext cx="7772400" cy="1143000"/>
          </a:xfrm>
          <a:effectLst>
            <a:outerShdw dist="35921" dir="2700000" algn="ctr" rotWithShape="0">
              <a:srgbClr val="CC0000"/>
            </a:outerShdw>
          </a:effectLst>
        </p:spPr>
        <p:txBody>
          <a:bodyPr/>
          <a:lstStyle/>
          <a:p>
            <a:r>
              <a:rPr lang="en-US" altLang="zh-CN" sz="5000">
                <a:solidFill>
                  <a:schemeClr val="tx1"/>
                </a:solidFill>
                <a:latin typeface="黑体" pitchFamily="2" charset="-122"/>
                <a:ea typeface="黑体" pitchFamily="2" charset="-122"/>
              </a:rPr>
              <a:t>㈢ </a:t>
            </a:r>
            <a:r>
              <a:rPr lang="zh-CN" altLang="en-US" sz="5000">
                <a:solidFill>
                  <a:schemeClr val="tx1"/>
                </a:solidFill>
                <a:latin typeface="黑体" pitchFamily="2" charset="-122"/>
                <a:ea typeface="黑体" pitchFamily="2" charset="-122"/>
              </a:rPr>
              <a:t>论文各部分写作要点</a:t>
            </a:r>
            <a:endParaRPr lang="zh-CN"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8624"/>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528" fill="hold" grpId="0" nodeType="afterEffect">
                                  <p:stCondLst>
                                    <p:cond delay="0"/>
                                  </p:stCondLst>
                                  <p:childTnLst>
                                    <p:set>
                                      <p:cBhvr>
                                        <p:cTn id="9" dur="1" fill="hold">
                                          <p:stCondLst>
                                            <p:cond delay="0"/>
                                          </p:stCondLst>
                                        </p:cTn>
                                        <p:tgtEl>
                                          <p:spTgt spid="68612"/>
                                        </p:tgtEl>
                                        <p:attrNameLst>
                                          <p:attrName>style.visibility</p:attrName>
                                        </p:attrNameLst>
                                      </p:cBhvr>
                                      <p:to>
                                        <p:strVal val="visible"/>
                                      </p:to>
                                    </p:set>
                                    <p:anim calcmode="lin" valueType="num">
                                      <p:cBhvr>
                                        <p:cTn id="10" dur="500" fill="hold"/>
                                        <p:tgtEl>
                                          <p:spTgt spid="68612"/>
                                        </p:tgtEl>
                                        <p:attrNameLst>
                                          <p:attrName>ppt_w</p:attrName>
                                        </p:attrNameLst>
                                      </p:cBhvr>
                                      <p:tavLst>
                                        <p:tav tm="0">
                                          <p:val>
                                            <p:fltVal val="0"/>
                                          </p:val>
                                        </p:tav>
                                        <p:tav tm="100000">
                                          <p:val>
                                            <p:strVal val="#ppt_w"/>
                                          </p:val>
                                        </p:tav>
                                      </p:tavLst>
                                    </p:anim>
                                    <p:anim calcmode="lin" valueType="num">
                                      <p:cBhvr>
                                        <p:cTn id="11" dur="500" fill="hold"/>
                                        <p:tgtEl>
                                          <p:spTgt spid="68612"/>
                                        </p:tgtEl>
                                        <p:attrNameLst>
                                          <p:attrName>ppt_h</p:attrName>
                                        </p:attrNameLst>
                                      </p:cBhvr>
                                      <p:tavLst>
                                        <p:tav tm="0">
                                          <p:val>
                                            <p:fltVal val="0"/>
                                          </p:val>
                                        </p:tav>
                                        <p:tav tm="100000">
                                          <p:val>
                                            <p:strVal val="#ppt_h"/>
                                          </p:val>
                                        </p:tav>
                                      </p:tavLst>
                                    </p:anim>
                                    <p:anim calcmode="lin" valueType="num">
                                      <p:cBhvr>
                                        <p:cTn id="12" dur="500" fill="hold"/>
                                        <p:tgtEl>
                                          <p:spTgt spid="68612"/>
                                        </p:tgtEl>
                                        <p:attrNameLst>
                                          <p:attrName>ppt_x</p:attrName>
                                        </p:attrNameLst>
                                      </p:cBhvr>
                                      <p:tavLst>
                                        <p:tav tm="0">
                                          <p:val>
                                            <p:fltVal val="0.5"/>
                                          </p:val>
                                        </p:tav>
                                        <p:tav tm="100000">
                                          <p:val>
                                            <p:strVal val="#ppt_x"/>
                                          </p:val>
                                        </p:tav>
                                      </p:tavLst>
                                    </p:anim>
                                    <p:anim calcmode="lin" valueType="num">
                                      <p:cBhvr>
                                        <p:cTn id="13" dur="500" fill="hold"/>
                                        <p:tgtEl>
                                          <p:spTgt spid="686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49288" y="674688"/>
            <a:ext cx="7772400" cy="990600"/>
          </a:xfrm>
          <a:effectLst>
            <a:outerShdw dist="35921" dir="2700000" algn="ctr" rotWithShape="0">
              <a:srgbClr val="FFFFFF"/>
            </a:outerShdw>
          </a:effectLst>
        </p:spPr>
        <p:txBody>
          <a:bodyPr/>
          <a:lstStyle/>
          <a:p>
            <a:r>
              <a:rPr lang="en-US" altLang="zh-CN">
                <a:solidFill>
                  <a:srgbClr val="FA72E7"/>
                </a:solidFill>
                <a:latin typeface="Arial Rounded MT Bold" pitchFamily="34" charset="0"/>
                <a:ea typeface="微软简中圆" pitchFamily="2" charset="-122"/>
              </a:rPr>
              <a:t>1.</a:t>
            </a:r>
            <a:r>
              <a:rPr lang="en-US" altLang="zh-CN">
                <a:solidFill>
                  <a:srgbClr val="FA72E7"/>
                </a:solidFill>
                <a:ea typeface="微软简中圆" pitchFamily="2" charset="-122"/>
              </a:rPr>
              <a:t>  </a:t>
            </a:r>
            <a:r>
              <a:rPr lang="zh-CN" altLang="en-US">
                <a:solidFill>
                  <a:srgbClr val="FA72E7"/>
                </a:solidFill>
                <a:latin typeface="Arial Rounded MT Bold" pitchFamily="34" charset="0"/>
                <a:ea typeface="微软简中圆" pitchFamily="2" charset="-122"/>
              </a:rPr>
              <a:t>题   目</a:t>
            </a:r>
          </a:p>
        </p:txBody>
      </p:sp>
      <p:sp>
        <p:nvSpPr>
          <p:cNvPr id="70659" name="Rectangle 3"/>
          <p:cNvSpPr>
            <a:spLocks noGrp="1" noChangeArrowheads="1"/>
          </p:cNvSpPr>
          <p:nvPr>
            <p:ph type="subTitle" idx="1"/>
          </p:nvPr>
        </p:nvSpPr>
        <p:spPr>
          <a:xfrm>
            <a:off x="555625" y="1898650"/>
            <a:ext cx="7975600" cy="3876675"/>
          </a:xfrm>
        </p:spPr>
        <p:txBody>
          <a:bodyPr/>
          <a:lstStyle/>
          <a:p>
            <a:pPr marL="474663" indent="-474663" algn="just">
              <a:lnSpc>
                <a:spcPct val="145000"/>
              </a:lnSpc>
              <a:buClr>
                <a:schemeClr val="folHlink"/>
              </a:buClr>
              <a:buFontTx/>
              <a:buBlip>
                <a:blip r:embed="rId2"/>
              </a:buBlip>
            </a:pPr>
            <a:r>
              <a:rPr lang="zh-CN" altLang="en-US">
                <a:solidFill>
                  <a:srgbClr val="FFFFFF"/>
                </a:solidFill>
                <a:latin typeface="Arial" charset="0"/>
                <a:ea typeface="微软简中圆" pitchFamily="2" charset="-122"/>
              </a:rPr>
              <a:t>应画龙点睛地概括论文的最主要内容。具体、切题，恰当简明，引人注目，</a:t>
            </a:r>
            <a:r>
              <a:rPr lang="zh-CN" altLang="en-US">
                <a:solidFill>
                  <a:srgbClr val="FF0000"/>
                </a:solidFill>
                <a:latin typeface="Arial" charset="0"/>
                <a:ea typeface="微软简中圆" pitchFamily="2" charset="-122"/>
              </a:rPr>
              <a:t>严格控制</a:t>
            </a:r>
            <a:r>
              <a:rPr lang="zh-CN" altLang="en-US" sz="1600">
                <a:solidFill>
                  <a:srgbClr val="FF0000"/>
                </a:solidFill>
                <a:latin typeface="Arial" charset="0"/>
                <a:ea typeface="微软简中圆" pitchFamily="2" charset="-122"/>
              </a:rPr>
              <a:t> </a:t>
            </a:r>
            <a:r>
              <a:rPr lang="zh-CN" altLang="en-US">
                <a:solidFill>
                  <a:srgbClr val="FF0000"/>
                </a:solidFill>
                <a:latin typeface="Arial" charset="0"/>
                <a:ea typeface="微软简中圆" pitchFamily="2" charset="-122"/>
                <a:sym typeface="Symbol" pitchFamily="18" charset="2"/>
              </a:rPr>
              <a:t></a:t>
            </a:r>
            <a:r>
              <a:rPr lang="zh-CN" altLang="en-US" sz="1600">
                <a:solidFill>
                  <a:srgbClr val="FF0000"/>
                </a:solidFill>
                <a:latin typeface="Arial" charset="0"/>
                <a:ea typeface="微软简中圆" pitchFamily="2" charset="-122"/>
                <a:sym typeface="Symbol" pitchFamily="18" charset="2"/>
              </a:rPr>
              <a:t> </a:t>
            </a:r>
            <a:r>
              <a:rPr lang="en-US" altLang="zh-CN">
                <a:solidFill>
                  <a:srgbClr val="FF0000"/>
                </a:solidFill>
                <a:latin typeface="Arial" charset="0"/>
                <a:ea typeface="微软简中圆" pitchFamily="2" charset="-122"/>
              </a:rPr>
              <a:t>25</a:t>
            </a:r>
            <a:r>
              <a:rPr lang="zh-CN" altLang="en-US">
                <a:solidFill>
                  <a:srgbClr val="FF0000"/>
                </a:solidFill>
                <a:latin typeface="Arial" charset="0"/>
                <a:ea typeface="微软简中圆" pitchFamily="2" charset="-122"/>
              </a:rPr>
              <a:t>字</a:t>
            </a:r>
            <a:r>
              <a:rPr lang="zh-CN" altLang="en-US">
                <a:solidFill>
                  <a:srgbClr val="FFFFFF"/>
                </a:solidFill>
                <a:latin typeface="Arial" charset="0"/>
                <a:ea typeface="微软简中圆" pitchFamily="2" charset="-122"/>
              </a:rPr>
              <a:t>（最好</a:t>
            </a:r>
            <a:r>
              <a:rPr lang="zh-CN" altLang="en-US" sz="1600">
                <a:solidFill>
                  <a:srgbClr val="FFFFFF"/>
                </a:solidFill>
                <a:latin typeface="Arial" charset="0"/>
                <a:ea typeface="微软简中圆" pitchFamily="2" charset="-122"/>
              </a:rPr>
              <a:t> </a:t>
            </a:r>
            <a:r>
              <a:rPr lang="zh-CN" altLang="en-US">
                <a:solidFill>
                  <a:srgbClr val="FFFFFF"/>
                </a:solidFill>
                <a:latin typeface="Arial" charset="0"/>
                <a:ea typeface="微软简中圆" pitchFamily="2" charset="-122"/>
                <a:sym typeface="Symbol" pitchFamily="18" charset="2"/>
              </a:rPr>
              <a:t></a:t>
            </a:r>
            <a:r>
              <a:rPr lang="zh-CN" altLang="en-US" sz="1600">
                <a:solidFill>
                  <a:srgbClr val="FFFFFF"/>
                </a:solidFill>
                <a:latin typeface="Arial" charset="0"/>
                <a:ea typeface="微软简中圆" pitchFamily="2" charset="-122"/>
                <a:sym typeface="Symbol" pitchFamily="18" charset="2"/>
              </a:rPr>
              <a:t> </a:t>
            </a:r>
            <a:r>
              <a:rPr lang="en-US" altLang="zh-CN">
                <a:solidFill>
                  <a:srgbClr val="FFFFFF"/>
                </a:solidFill>
                <a:latin typeface="Arial" charset="0"/>
                <a:ea typeface="微软简中圆" pitchFamily="2" charset="-122"/>
              </a:rPr>
              <a:t>20</a:t>
            </a:r>
            <a:r>
              <a:rPr lang="zh-CN" altLang="en-US">
                <a:solidFill>
                  <a:srgbClr val="FFFFFF"/>
                </a:solidFill>
                <a:latin typeface="Arial" charset="0"/>
                <a:ea typeface="微软简中圆" pitchFamily="2" charset="-122"/>
              </a:rPr>
              <a:t>字）</a:t>
            </a:r>
          </a:p>
          <a:p>
            <a:pPr marL="474663" indent="-474663" algn="just">
              <a:lnSpc>
                <a:spcPct val="145000"/>
              </a:lnSpc>
              <a:buClr>
                <a:schemeClr val="folHlink"/>
              </a:buClr>
              <a:buFontTx/>
              <a:buBlip>
                <a:blip r:embed="rId2"/>
              </a:buBlip>
            </a:pPr>
            <a:r>
              <a:rPr lang="zh-CN" altLang="en-US">
                <a:solidFill>
                  <a:srgbClr val="FFFFFF"/>
                </a:solidFill>
                <a:latin typeface="Arial" charset="0"/>
                <a:ea typeface="微软简中圆" pitchFamily="2" charset="-122"/>
              </a:rPr>
              <a:t>封面和英文内封面的内容、格式、字体均有严格的规定，详见</a:t>
            </a:r>
            <a:r>
              <a:rPr lang="en-US" altLang="zh-CN">
                <a:solidFill>
                  <a:srgbClr val="FFFFFF"/>
                </a:solidFill>
                <a:latin typeface="Arial" charset="0"/>
                <a:ea typeface="微软简中圆" pitchFamily="2" charset="-122"/>
              </a:rPr>
              <a:t>《</a:t>
            </a:r>
            <a:r>
              <a:rPr lang="zh-CN" altLang="en-US">
                <a:solidFill>
                  <a:srgbClr val="FFFFFF"/>
                </a:solidFill>
                <a:latin typeface="Arial" charset="0"/>
                <a:ea typeface="微软简中圆" pitchFamily="2" charset="-122"/>
              </a:rPr>
              <a:t>指南</a:t>
            </a:r>
            <a:r>
              <a:rPr lang="en-US" altLang="zh-CN">
                <a:solidFill>
                  <a:srgbClr val="FFFFFF"/>
                </a:solidFill>
                <a:latin typeface="Arial" charset="0"/>
                <a:ea typeface="微软简中圆" pitchFamily="2" charset="-122"/>
              </a:rPr>
              <a: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anim calcmode="lin" valueType="num">
                                      <p:cBhvr>
                                        <p:cTn id="9" dur="500" fill="hold"/>
                                        <p:tgtEl>
                                          <p:spTgt spid="70658"/>
                                        </p:tgtEl>
                                        <p:attrNameLst>
                                          <p:attrName>ppt_x</p:attrName>
                                        </p:attrNameLst>
                                      </p:cBhvr>
                                      <p:tavLst>
                                        <p:tav tm="0">
                                          <p:val>
                                            <p:fltVal val="0.5"/>
                                          </p:val>
                                        </p:tav>
                                        <p:tav tm="100000">
                                          <p:val>
                                            <p:strVal val="#ppt_x"/>
                                          </p:val>
                                        </p:tav>
                                      </p:tavLst>
                                    </p:anim>
                                    <p:anim calcmode="lin" valueType="num">
                                      <p:cBhvr>
                                        <p:cTn id="10" dur="500" fill="hold"/>
                                        <p:tgtEl>
                                          <p:spTgt spid="7065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70659">
                                            <p:txEl>
                                              <p:pRg st="0" end="0"/>
                                            </p:txEl>
                                          </p:spTgt>
                                        </p:tgtEl>
                                        <p:attrNameLst>
                                          <p:attrName>style.visibility</p:attrName>
                                        </p:attrNameLst>
                                      </p:cBhvr>
                                      <p:to>
                                        <p:strVal val="visible"/>
                                      </p:to>
                                    </p:set>
                                    <p:animEffect transition="in" filter="wipe(up)">
                                      <p:cBhvr>
                                        <p:cTn id="15" dur="75"/>
                                        <p:tgtEl>
                                          <p:spTgt spid="7065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70659">
                                            <p:txEl>
                                              <p:pRg st="1" end="1"/>
                                            </p:txEl>
                                          </p:spTgt>
                                        </p:tgtEl>
                                        <p:attrNameLst>
                                          <p:attrName>style.visibility</p:attrName>
                                        </p:attrNameLst>
                                      </p:cBhvr>
                                      <p:to>
                                        <p:strVal val="visible"/>
                                      </p:to>
                                    </p:set>
                                    <p:animEffect transition="in" filter="wipe(up)">
                                      <p:cBhvr>
                                        <p:cTn id="20" dur="75"/>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627063"/>
            <a:ext cx="7772400" cy="708025"/>
          </a:xfrm>
        </p:spPr>
        <p:txBody>
          <a:bodyPr/>
          <a:lstStyle/>
          <a:p>
            <a:pPr>
              <a:buClr>
                <a:schemeClr val="folHlink"/>
              </a:buClr>
              <a:buSzPct val="135000"/>
            </a:pPr>
            <a:r>
              <a:rPr lang="zh-CN" altLang="en-US" sz="3800">
                <a:solidFill>
                  <a:srgbClr val="00FFFF"/>
                </a:solidFill>
                <a:latin typeface="黑体" pitchFamily="2" charset="-122"/>
                <a:ea typeface="黑体" pitchFamily="2" charset="-122"/>
              </a:rPr>
              <a:t>命题易犯的毛病 </a:t>
            </a:r>
            <a:r>
              <a:rPr lang="zh-CN" altLang="en-US" sz="3800">
                <a:solidFill>
                  <a:srgbClr val="00FFFF"/>
                </a:solidFill>
                <a:latin typeface="黑体" pitchFamily="2" charset="-122"/>
                <a:ea typeface="黑体" pitchFamily="2" charset="-122"/>
                <a:sym typeface="Symbol" pitchFamily="18" charset="2"/>
              </a:rPr>
              <a:t> </a:t>
            </a:r>
            <a:r>
              <a:rPr lang="zh-CN" altLang="en-US" sz="3800">
                <a:solidFill>
                  <a:srgbClr val="00FFFF"/>
                </a:solidFill>
                <a:latin typeface="Times New Roman"/>
                <a:ea typeface="黑体" pitchFamily="2" charset="-122"/>
              </a:rPr>
              <a:t>“</a:t>
            </a:r>
            <a:r>
              <a:rPr lang="zh-CN" altLang="en-US" sz="3800">
                <a:solidFill>
                  <a:srgbClr val="00FFFF"/>
                </a:solidFill>
                <a:latin typeface="黑体" pitchFamily="2" charset="-122"/>
                <a:ea typeface="黑体" pitchFamily="2" charset="-122"/>
              </a:rPr>
              <a:t>虚、大、空</a:t>
            </a:r>
            <a:r>
              <a:rPr lang="zh-CN" altLang="en-US" sz="3800">
                <a:solidFill>
                  <a:srgbClr val="00FFFF"/>
                </a:solidFill>
                <a:latin typeface="Times New Roman"/>
                <a:ea typeface="黑体" pitchFamily="2" charset="-122"/>
              </a:rPr>
              <a:t>”</a:t>
            </a:r>
            <a:endParaRPr lang="zh-CN" altLang="en-US">
              <a:latin typeface="楷体" pitchFamily="18" charset="-122"/>
              <a:ea typeface="楷体" pitchFamily="18" charset="-122"/>
            </a:endParaRPr>
          </a:p>
        </p:txBody>
      </p:sp>
      <p:sp>
        <p:nvSpPr>
          <p:cNvPr id="75779" name="Rectangle 3"/>
          <p:cNvSpPr>
            <a:spLocks noGrp="1" noChangeArrowheads="1"/>
          </p:cNvSpPr>
          <p:nvPr>
            <p:ph type="body" idx="1"/>
          </p:nvPr>
        </p:nvSpPr>
        <p:spPr>
          <a:xfrm>
            <a:off x="914400" y="1628775"/>
            <a:ext cx="7315200" cy="1219200"/>
          </a:xfrm>
        </p:spPr>
        <p:txBody>
          <a:bodyPr/>
          <a:lstStyle/>
          <a:p>
            <a:pPr marL="0" indent="762000" algn="just">
              <a:lnSpc>
                <a:spcPct val="115000"/>
              </a:lnSpc>
              <a:buFontTx/>
              <a:buNone/>
            </a:pPr>
            <a:r>
              <a:rPr lang="zh-CN" altLang="en-US">
                <a:solidFill>
                  <a:srgbClr val="FF3300"/>
                </a:solidFill>
                <a:latin typeface="粗园体" pitchFamily="18" charset="-122"/>
                <a:ea typeface="微软简中圆" pitchFamily="2" charset="-122"/>
              </a:rPr>
              <a:t>不宜用一个大领域或学科分支的名称作为学位论文题目。如：</a:t>
            </a:r>
            <a:r>
              <a:rPr lang="zh-CN" altLang="en-US">
                <a:solidFill>
                  <a:srgbClr val="FF3300"/>
                </a:solidFill>
                <a:latin typeface="楷体" pitchFamily="18" charset="-122"/>
                <a:ea typeface="微软简中圆" pitchFamily="2" charset="-122"/>
              </a:rPr>
              <a:t> </a:t>
            </a:r>
          </a:p>
        </p:txBody>
      </p:sp>
      <p:sp>
        <p:nvSpPr>
          <p:cNvPr id="75780" name="Rectangle 4"/>
          <p:cNvSpPr>
            <a:spLocks noChangeArrowheads="1"/>
          </p:cNvSpPr>
          <p:nvPr/>
        </p:nvSpPr>
        <p:spPr bwMode="auto">
          <a:xfrm>
            <a:off x="1125538" y="2979738"/>
            <a:ext cx="7391400" cy="350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indent="381000" algn="l">
              <a:lnSpc>
                <a:spcPct val="115000"/>
              </a:lnSpc>
              <a:spcBef>
                <a:spcPct val="20000"/>
              </a:spcBef>
              <a:buClr>
                <a:srgbClr val="FF9900"/>
              </a:buClr>
            </a:pPr>
            <a:r>
              <a:rPr lang="en-US" altLang="zh-CN" sz="3200">
                <a:solidFill>
                  <a:srgbClr val="FFFFFF"/>
                </a:solidFill>
                <a:latin typeface="Times New Roman"/>
                <a:ea typeface="黑体" pitchFamily="2" charset="-122"/>
              </a:rPr>
              <a:t>“</a:t>
            </a:r>
            <a:r>
              <a:rPr lang="zh-CN" altLang="en-US" sz="3200">
                <a:solidFill>
                  <a:srgbClr val="FFFFFF"/>
                </a:solidFill>
                <a:latin typeface="黑体" pitchFamily="2" charset="-122"/>
                <a:ea typeface="黑体" pitchFamily="2" charset="-122"/>
              </a:rPr>
              <a:t>纳米材料的物理化学研究</a:t>
            </a:r>
            <a:r>
              <a:rPr lang="zh-CN" altLang="en-US" sz="3200">
                <a:solidFill>
                  <a:srgbClr val="FFFFFF"/>
                </a:solidFill>
                <a:latin typeface="Times New Roman"/>
                <a:ea typeface="黑体" pitchFamily="2" charset="-122"/>
              </a:rPr>
              <a:t>”</a:t>
            </a:r>
            <a:endParaRPr lang="zh-CN" altLang="en-US" sz="3200">
              <a:solidFill>
                <a:srgbClr val="FFFFFF"/>
              </a:solidFill>
              <a:latin typeface="黑体" pitchFamily="2" charset="-122"/>
              <a:ea typeface="黑体" pitchFamily="2" charset="-122"/>
            </a:endParaRPr>
          </a:p>
          <a:p>
            <a:pPr indent="381000" algn="l">
              <a:lnSpc>
                <a:spcPct val="115000"/>
              </a:lnSpc>
              <a:spcBef>
                <a:spcPct val="20000"/>
              </a:spcBef>
              <a:buClr>
                <a:srgbClr val="FF9900"/>
              </a:buClr>
            </a:pPr>
            <a:r>
              <a:rPr lang="zh-CN" altLang="en-US" sz="3200">
                <a:solidFill>
                  <a:srgbClr val="FFFFFF"/>
                </a:solidFill>
                <a:latin typeface="Times New Roman"/>
                <a:ea typeface="黑体" pitchFamily="2" charset="-122"/>
              </a:rPr>
              <a:t>“</a:t>
            </a:r>
            <a:r>
              <a:rPr lang="zh-CN" altLang="en-US" sz="3200">
                <a:solidFill>
                  <a:srgbClr val="FFFFFF"/>
                </a:solidFill>
                <a:latin typeface="黑体" pitchFamily="2" charset="-122"/>
                <a:ea typeface="黑体" pitchFamily="2" charset="-122"/>
              </a:rPr>
              <a:t>磷的生命化学研究</a:t>
            </a:r>
            <a:r>
              <a:rPr lang="zh-CN" altLang="en-US" sz="3200">
                <a:solidFill>
                  <a:srgbClr val="FFFFFF"/>
                </a:solidFill>
                <a:latin typeface="Times New Roman"/>
                <a:ea typeface="黑体" pitchFamily="2" charset="-122"/>
              </a:rPr>
              <a:t>”</a:t>
            </a:r>
            <a:endParaRPr lang="zh-CN" altLang="en-US" sz="3200">
              <a:solidFill>
                <a:srgbClr val="FFFFFF"/>
              </a:solidFill>
              <a:latin typeface="黑体" pitchFamily="2" charset="-122"/>
              <a:ea typeface="黑体" pitchFamily="2" charset="-122"/>
            </a:endParaRPr>
          </a:p>
          <a:p>
            <a:pPr indent="381000" algn="l">
              <a:lnSpc>
                <a:spcPct val="115000"/>
              </a:lnSpc>
              <a:spcBef>
                <a:spcPct val="20000"/>
              </a:spcBef>
              <a:buClr>
                <a:srgbClr val="FF9900"/>
              </a:buClr>
            </a:pPr>
            <a:r>
              <a:rPr lang="zh-CN" altLang="en-US" sz="3200">
                <a:solidFill>
                  <a:srgbClr val="FFFFFF"/>
                </a:solidFill>
                <a:latin typeface="Times New Roman"/>
                <a:ea typeface="黑体" pitchFamily="2" charset="-122"/>
              </a:rPr>
              <a:t>“</a:t>
            </a:r>
            <a:r>
              <a:rPr lang="zh-CN" altLang="en-US" sz="3200">
                <a:solidFill>
                  <a:srgbClr val="FFFFFF"/>
                </a:solidFill>
                <a:latin typeface="黑体" pitchFamily="2" charset="-122"/>
                <a:ea typeface="黑体" pitchFamily="2" charset="-122"/>
              </a:rPr>
              <a:t>摩擦化学机理研究</a:t>
            </a:r>
            <a:r>
              <a:rPr lang="zh-CN" altLang="en-US" sz="3200">
                <a:solidFill>
                  <a:srgbClr val="FFFFFF"/>
                </a:solidFill>
                <a:latin typeface="Times New Roman"/>
                <a:ea typeface="黑体" pitchFamily="2" charset="-122"/>
              </a:rPr>
              <a:t>”</a:t>
            </a:r>
            <a:endParaRPr lang="zh-CN" altLang="en-US" sz="3200">
              <a:solidFill>
                <a:srgbClr val="FFFFFF"/>
              </a:solidFill>
              <a:latin typeface="黑体" pitchFamily="2" charset="-122"/>
              <a:ea typeface="黑体" pitchFamily="2" charset="-122"/>
            </a:endParaRPr>
          </a:p>
          <a:p>
            <a:pPr indent="381000" algn="l">
              <a:lnSpc>
                <a:spcPct val="115000"/>
              </a:lnSpc>
              <a:spcBef>
                <a:spcPct val="20000"/>
              </a:spcBef>
              <a:buClr>
                <a:srgbClr val="FF9900"/>
              </a:buClr>
            </a:pPr>
            <a:r>
              <a:rPr lang="zh-CN" altLang="en-US" sz="3200">
                <a:solidFill>
                  <a:srgbClr val="FFFFFF"/>
                </a:solidFill>
                <a:latin typeface="Times New Roman"/>
                <a:ea typeface="黑体" pitchFamily="2" charset="-122"/>
              </a:rPr>
              <a:t>“</a:t>
            </a:r>
            <a:r>
              <a:rPr lang="zh-CN" altLang="en-US" sz="3200">
                <a:solidFill>
                  <a:srgbClr val="FFFFFF"/>
                </a:solidFill>
                <a:latin typeface="黑体" pitchFamily="2" charset="-122"/>
                <a:ea typeface="黑体" pitchFamily="2" charset="-122"/>
              </a:rPr>
              <a:t>非电解质溶液的热力学研究</a:t>
            </a:r>
            <a:r>
              <a:rPr lang="zh-CN" altLang="en-US" sz="3200">
                <a:solidFill>
                  <a:srgbClr val="FFFFFF"/>
                </a:solidFill>
                <a:latin typeface="Times New Roman"/>
                <a:ea typeface="黑体" pitchFamily="2" charset="-122"/>
              </a:rPr>
              <a:t>”</a:t>
            </a:r>
            <a:endParaRPr lang="zh-CN" altLang="en-US" sz="3200">
              <a:solidFill>
                <a:srgbClr val="FFFFFF"/>
              </a:solidFill>
              <a:latin typeface="黑体" pitchFamily="2" charset="-122"/>
              <a:ea typeface="黑体" pitchFamily="2" charset="-122"/>
            </a:endParaRPr>
          </a:p>
          <a:p>
            <a:pPr indent="381000" algn="l">
              <a:lnSpc>
                <a:spcPct val="115000"/>
              </a:lnSpc>
              <a:spcBef>
                <a:spcPct val="35000"/>
              </a:spcBef>
              <a:buClr>
                <a:schemeClr val="folHlink"/>
              </a:buClr>
              <a:buSzPct val="135000"/>
            </a:pPr>
            <a:r>
              <a:rPr lang="zh-CN" altLang="en-US" sz="3600">
                <a:solidFill>
                  <a:schemeClr val="tx1"/>
                </a:solidFill>
                <a:latin typeface="微软简中圆" pitchFamily="2" charset="-122"/>
              </a:rPr>
              <a:t>这些都是不妥的命题！</a:t>
            </a:r>
            <a:endParaRPr lang="zh-CN" altLang="en-US" sz="3600">
              <a:solidFill>
                <a:schemeClr val="tx1"/>
              </a:solidFill>
              <a:latin typeface="楷体" pitchFamily="18" charset="-122"/>
              <a:ea typeface="楷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strVal val="2/3*#ppt_w"/>
                                          </p:val>
                                        </p:tav>
                                        <p:tav tm="100000">
                                          <p:val>
                                            <p:strVal val="#ppt_w"/>
                                          </p:val>
                                        </p:tav>
                                      </p:tavLst>
                                    </p:anim>
                                    <p:anim calcmode="lin" valueType="num">
                                      <p:cBhvr>
                                        <p:cTn id="8" dur="500" fill="hold"/>
                                        <p:tgtEl>
                                          <p:spTgt spid="7577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1000"/>
                                  </p:stCondLst>
                                  <p:iterate type="lt">
                                    <p:tmPct val="100000"/>
                                  </p:iterate>
                                  <p:childTnLst>
                                    <p:set>
                                      <p:cBhvr>
                                        <p:cTn id="11" dur="1" fill="hold">
                                          <p:stCondLst>
                                            <p:cond delay="0"/>
                                          </p:stCondLst>
                                        </p:cTn>
                                        <p:tgtEl>
                                          <p:spTgt spid="75779"/>
                                        </p:tgtEl>
                                        <p:attrNameLst>
                                          <p:attrName>style.visibility</p:attrName>
                                        </p:attrNameLst>
                                      </p:cBhvr>
                                      <p:to>
                                        <p:strVal val="visible"/>
                                      </p:to>
                                    </p:set>
                                    <p:animEffect transition="in" filter="wipe(up)">
                                      <p:cBhvr>
                                        <p:cTn id="12" dur="75"/>
                                        <p:tgtEl>
                                          <p:spTgt spid="757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80">
                                            <p:txEl>
                                              <p:pRg st="0" end="0"/>
                                            </p:txEl>
                                          </p:spTgt>
                                        </p:tgtEl>
                                        <p:attrNameLst>
                                          <p:attrName>style.visibility</p:attrName>
                                        </p:attrNameLst>
                                      </p:cBhvr>
                                      <p:to>
                                        <p:strVal val="visible"/>
                                      </p:to>
                                    </p:set>
                                    <p:animEffect transition="in" filter="wipe(left)">
                                      <p:cBhvr>
                                        <p:cTn id="17" dur="500"/>
                                        <p:tgtEl>
                                          <p:spTgt spid="75780">
                                            <p:txEl>
                                              <p:pRg st="0" end="0"/>
                                            </p:txEl>
                                          </p:spTgt>
                                        </p:tgtEl>
                                      </p:cBhvr>
                                    </p:animEffect>
                                  </p:childTnLst>
                                  <p:subTnLst>
                                    <p:animClr clrSpc="rgb" dir="cw">
                                      <p:cBhvr override="childStyle">
                                        <p:cTn dur="1" fill="hold" display="0" masterRel="nextClick" afterEffect="1"/>
                                        <p:tgtEl>
                                          <p:spTgt spid="75780">
                                            <p:txEl>
                                              <p:pRg st="0" end="0"/>
                                            </p:txEl>
                                          </p:spTgt>
                                        </p:tgtEl>
                                        <p:attrNameLst>
                                          <p:attrName>ppt_c</p:attrName>
                                        </p:attrNameLst>
                                      </p:cBhvr>
                                      <p:to>
                                        <a:srgbClr val="DA4DE9"/>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80">
                                            <p:txEl>
                                              <p:pRg st="1" end="1"/>
                                            </p:txEl>
                                          </p:spTgt>
                                        </p:tgtEl>
                                        <p:attrNameLst>
                                          <p:attrName>style.visibility</p:attrName>
                                        </p:attrNameLst>
                                      </p:cBhvr>
                                      <p:to>
                                        <p:strVal val="visible"/>
                                      </p:to>
                                    </p:set>
                                    <p:animEffect transition="in" filter="wipe(left)">
                                      <p:cBhvr>
                                        <p:cTn id="22" dur="500"/>
                                        <p:tgtEl>
                                          <p:spTgt spid="75780">
                                            <p:txEl>
                                              <p:pRg st="1" end="1"/>
                                            </p:txEl>
                                          </p:spTgt>
                                        </p:tgtEl>
                                      </p:cBhvr>
                                    </p:animEffect>
                                  </p:childTnLst>
                                  <p:subTnLst>
                                    <p:animClr clrSpc="rgb" dir="cw">
                                      <p:cBhvr override="childStyle">
                                        <p:cTn dur="1" fill="hold" display="0" masterRel="nextClick" afterEffect="1"/>
                                        <p:tgtEl>
                                          <p:spTgt spid="75780">
                                            <p:txEl>
                                              <p:pRg st="1" end="1"/>
                                            </p:txEl>
                                          </p:spTgt>
                                        </p:tgtEl>
                                        <p:attrNameLst>
                                          <p:attrName>ppt_c</p:attrName>
                                        </p:attrNameLst>
                                      </p:cBhvr>
                                      <p:to>
                                        <a:srgbClr val="DA4DE9"/>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780">
                                            <p:txEl>
                                              <p:pRg st="2" end="2"/>
                                            </p:txEl>
                                          </p:spTgt>
                                        </p:tgtEl>
                                        <p:attrNameLst>
                                          <p:attrName>style.visibility</p:attrName>
                                        </p:attrNameLst>
                                      </p:cBhvr>
                                      <p:to>
                                        <p:strVal val="visible"/>
                                      </p:to>
                                    </p:set>
                                    <p:animEffect transition="in" filter="wipe(left)">
                                      <p:cBhvr>
                                        <p:cTn id="27" dur="500"/>
                                        <p:tgtEl>
                                          <p:spTgt spid="75780">
                                            <p:txEl>
                                              <p:pRg st="2" end="2"/>
                                            </p:txEl>
                                          </p:spTgt>
                                        </p:tgtEl>
                                      </p:cBhvr>
                                    </p:animEffect>
                                  </p:childTnLst>
                                  <p:subTnLst>
                                    <p:animClr clrSpc="rgb" dir="cw">
                                      <p:cBhvr override="childStyle">
                                        <p:cTn dur="1" fill="hold" display="0" masterRel="nextClick" afterEffect="1"/>
                                        <p:tgtEl>
                                          <p:spTgt spid="75780">
                                            <p:txEl>
                                              <p:pRg st="2" end="2"/>
                                            </p:txEl>
                                          </p:spTgt>
                                        </p:tgtEl>
                                        <p:attrNameLst>
                                          <p:attrName>ppt_c</p:attrName>
                                        </p:attrNameLst>
                                      </p:cBhvr>
                                      <p:to>
                                        <a:srgbClr val="DA4DE9"/>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780">
                                            <p:txEl>
                                              <p:pRg st="3" end="3"/>
                                            </p:txEl>
                                          </p:spTgt>
                                        </p:tgtEl>
                                        <p:attrNameLst>
                                          <p:attrName>style.visibility</p:attrName>
                                        </p:attrNameLst>
                                      </p:cBhvr>
                                      <p:to>
                                        <p:strVal val="visible"/>
                                      </p:to>
                                    </p:set>
                                    <p:animEffect transition="in" filter="wipe(left)">
                                      <p:cBhvr>
                                        <p:cTn id="32" dur="500"/>
                                        <p:tgtEl>
                                          <p:spTgt spid="75780">
                                            <p:txEl>
                                              <p:pRg st="3" end="3"/>
                                            </p:txEl>
                                          </p:spTgt>
                                        </p:tgtEl>
                                      </p:cBhvr>
                                    </p:animEffect>
                                  </p:childTnLst>
                                  <p:subTnLst>
                                    <p:animClr clrSpc="rgb" dir="cw">
                                      <p:cBhvr override="childStyle">
                                        <p:cTn dur="1" fill="hold" display="0" masterRel="nextClick" afterEffect="1"/>
                                        <p:tgtEl>
                                          <p:spTgt spid="75780">
                                            <p:txEl>
                                              <p:pRg st="3" end="3"/>
                                            </p:txEl>
                                          </p:spTgt>
                                        </p:tgtEl>
                                        <p:attrNameLst>
                                          <p:attrName>ppt_c</p:attrName>
                                        </p:attrNameLst>
                                      </p:cBhvr>
                                      <p:to>
                                        <a:srgbClr val="DA4DE9"/>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780">
                                            <p:txEl>
                                              <p:pRg st="4" end="4"/>
                                            </p:txEl>
                                          </p:spTgt>
                                        </p:tgtEl>
                                        <p:attrNameLst>
                                          <p:attrName>style.visibility</p:attrName>
                                        </p:attrNameLst>
                                      </p:cBhvr>
                                      <p:to>
                                        <p:strVal val="visible"/>
                                      </p:to>
                                    </p:set>
                                    <p:animEffect transition="in" filter="wipe(left)">
                                      <p:cBhvr>
                                        <p:cTn id="37" dur="500"/>
                                        <p:tgtEl>
                                          <p:spTgt spid="75780">
                                            <p:txEl>
                                              <p:pRg st="4" end="4"/>
                                            </p:txEl>
                                          </p:spTgt>
                                        </p:tgtEl>
                                      </p:cBhvr>
                                    </p:animEffect>
                                  </p:childTnLst>
                                  <p:subTnLst>
                                    <p:animClr clrSpc="rgb" dir="cw">
                                      <p:cBhvr override="childStyle">
                                        <p:cTn dur="1" fill="hold" display="0" masterRel="nextClick" afterEffect="1"/>
                                        <p:tgtEl>
                                          <p:spTgt spid="75780">
                                            <p:txEl>
                                              <p:pRg st="4" end="4"/>
                                            </p:txEl>
                                          </p:spTgt>
                                        </p:tgtEl>
                                        <p:attrNameLst>
                                          <p:attrName>ppt_c</p:attrName>
                                        </p:attrNameLst>
                                      </p:cBhvr>
                                      <p:to>
                                        <a:srgbClr val="DA4DE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51" name="Rectangle 23"/>
          <p:cNvSpPr>
            <a:spLocks noChangeArrowheads="1"/>
          </p:cNvSpPr>
          <p:nvPr/>
        </p:nvSpPr>
        <p:spPr bwMode="auto">
          <a:xfrm>
            <a:off x="763588" y="1846263"/>
            <a:ext cx="7693025" cy="3332162"/>
          </a:xfrm>
          <a:prstGeom prst="rect">
            <a:avLst/>
          </a:prstGeom>
          <a:solidFill>
            <a:srgbClr val="FFFF99"/>
          </a:solidFill>
          <a:ln w="12700" cap="sq">
            <a:solidFill>
              <a:schemeClr val="tx1"/>
            </a:solidFill>
            <a:miter lim="800000"/>
            <a:headEnd type="none" w="sm" len="sm"/>
            <a:tailEnd type="none" w="sm" len="sm"/>
          </a:ln>
          <a:effectLst>
            <a:outerShdw dist="81320" dir="3080412" algn="ctr" rotWithShape="0">
              <a:srgbClr val="0000CC"/>
            </a:outerShdw>
          </a:effectLst>
        </p:spPr>
        <p:txBody>
          <a:bodyPr wrap="none" anchor="ctr"/>
          <a:lstStyle/>
          <a:p>
            <a:endParaRPr lang="zh-CN" altLang="en-US"/>
          </a:p>
        </p:txBody>
      </p:sp>
      <p:sp>
        <p:nvSpPr>
          <p:cNvPr id="73730" name="Rectangle 2"/>
          <p:cNvSpPr>
            <a:spLocks noGrp="1" noChangeArrowheads="1"/>
          </p:cNvSpPr>
          <p:nvPr>
            <p:ph type="title"/>
          </p:nvPr>
        </p:nvSpPr>
        <p:spPr>
          <a:xfrm>
            <a:off x="685800" y="762000"/>
            <a:ext cx="7772400" cy="685800"/>
          </a:xfrm>
        </p:spPr>
        <p:txBody>
          <a:bodyPr/>
          <a:lstStyle/>
          <a:p>
            <a:r>
              <a:rPr lang="zh-CN" altLang="en-US" sz="3200">
                <a:solidFill>
                  <a:srgbClr val="FFCCFF"/>
                </a:solidFill>
                <a:ea typeface="微软简中圆" pitchFamily="2" charset="-122"/>
              </a:rPr>
              <a:t>又如：同一篇化学论文可选用四个题目</a:t>
            </a:r>
            <a:r>
              <a:rPr lang="zh-CN" altLang="en-US">
                <a:solidFill>
                  <a:srgbClr val="FFCCFF"/>
                </a:solidFill>
                <a:ea typeface="微软简中圆" pitchFamily="2" charset="-122"/>
              </a:rPr>
              <a:t>：</a:t>
            </a:r>
            <a:endParaRPr lang="zh-CN" altLang="en-US">
              <a:solidFill>
                <a:schemeClr val="tx1"/>
              </a:solidFill>
              <a:ea typeface="微软简中圆" pitchFamily="2" charset="-122"/>
            </a:endParaRPr>
          </a:p>
        </p:txBody>
      </p:sp>
      <p:sp>
        <p:nvSpPr>
          <p:cNvPr id="73735" name="Text Box 7"/>
          <p:cNvSpPr txBox="1">
            <a:spLocks noChangeArrowheads="1"/>
          </p:cNvSpPr>
          <p:nvPr/>
        </p:nvSpPr>
        <p:spPr bwMode="auto">
          <a:xfrm>
            <a:off x="933450" y="5611813"/>
            <a:ext cx="777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zh-CN" altLang="en-US" sz="3000">
                <a:solidFill>
                  <a:srgbClr val="FFFFFF"/>
                </a:solidFill>
              </a:rPr>
              <a:t>题目 </a:t>
            </a:r>
            <a:r>
              <a:rPr lang="en-US" altLang="zh-CN" sz="3000">
                <a:solidFill>
                  <a:srgbClr val="FFFFFF"/>
                </a:solidFill>
              </a:rPr>
              <a:t>3 </a:t>
            </a:r>
            <a:r>
              <a:rPr lang="zh-CN" altLang="en-US" sz="3000">
                <a:solidFill>
                  <a:srgbClr val="FFFFFF"/>
                </a:solidFill>
              </a:rPr>
              <a:t>简明扼要，且切题。显然最为得体</a:t>
            </a:r>
            <a:endParaRPr lang="zh-CN" altLang="en-US" sz="2400">
              <a:solidFill>
                <a:schemeClr val="tx1"/>
              </a:solidFill>
            </a:endParaRPr>
          </a:p>
        </p:txBody>
      </p:sp>
      <p:sp>
        <p:nvSpPr>
          <p:cNvPr id="73738" name="Text Box 10"/>
          <p:cNvSpPr txBox="1">
            <a:spLocks noChangeArrowheads="1"/>
          </p:cNvSpPr>
          <p:nvPr/>
        </p:nvSpPr>
        <p:spPr bwMode="auto">
          <a:xfrm>
            <a:off x="1117600" y="2047875"/>
            <a:ext cx="3733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5715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en-US" altLang="zh-CN" sz="2600" b="1">
                <a:solidFill>
                  <a:srgbClr val="FF3300"/>
                </a:solidFill>
                <a:latin typeface="黑体" pitchFamily="2" charset="-122"/>
                <a:ea typeface="黑体" pitchFamily="2" charset="-122"/>
              </a:rPr>
              <a:t>1.	</a:t>
            </a:r>
            <a:r>
              <a:rPr lang="zh-CN" altLang="en-US" sz="2600" b="1">
                <a:solidFill>
                  <a:srgbClr val="FF3300"/>
                </a:solidFill>
                <a:latin typeface="黑体" pitchFamily="2" charset="-122"/>
                <a:ea typeface="黑体" pitchFamily="2" charset="-122"/>
              </a:rPr>
              <a:t>聚合物的溶解性研究</a:t>
            </a:r>
          </a:p>
        </p:txBody>
      </p:sp>
      <p:sp>
        <p:nvSpPr>
          <p:cNvPr id="73740" name="Text Box 12"/>
          <p:cNvSpPr txBox="1">
            <a:spLocks noChangeArrowheads="1"/>
          </p:cNvSpPr>
          <p:nvPr/>
        </p:nvSpPr>
        <p:spPr bwMode="auto">
          <a:xfrm>
            <a:off x="1117600" y="3275013"/>
            <a:ext cx="72405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5715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en-US" altLang="zh-CN" sz="2600" b="1">
                <a:solidFill>
                  <a:srgbClr val="FF3300"/>
                </a:solidFill>
                <a:latin typeface="黑体" pitchFamily="2" charset="-122"/>
                <a:ea typeface="黑体" pitchFamily="2" charset="-122"/>
              </a:rPr>
              <a:t>3.	</a:t>
            </a:r>
            <a:r>
              <a:rPr lang="zh-CN" altLang="en-US" sz="2600" b="1">
                <a:solidFill>
                  <a:srgbClr val="FF3300"/>
                </a:solidFill>
                <a:latin typeface="黑体" pitchFamily="2" charset="-122"/>
                <a:ea typeface="黑体" pitchFamily="2" charset="-122"/>
              </a:rPr>
              <a:t>聚氯三氟乙烯与有机溶剂间相平衡的温度效应</a:t>
            </a:r>
            <a:endParaRPr lang="zh-CN" altLang="en-US" sz="2600">
              <a:solidFill>
                <a:srgbClr val="FF3300"/>
              </a:solidFill>
              <a:latin typeface="黑体" pitchFamily="2" charset="-122"/>
              <a:ea typeface="黑体" pitchFamily="2" charset="-122"/>
            </a:endParaRPr>
          </a:p>
        </p:txBody>
      </p:sp>
      <p:sp>
        <p:nvSpPr>
          <p:cNvPr id="73739" name="Text Box 11"/>
          <p:cNvSpPr txBox="1">
            <a:spLocks noChangeArrowheads="1"/>
          </p:cNvSpPr>
          <p:nvPr/>
        </p:nvSpPr>
        <p:spPr bwMode="auto">
          <a:xfrm>
            <a:off x="1117600" y="2657475"/>
            <a:ext cx="52959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zh-CN" sz="2600" b="1">
                <a:solidFill>
                  <a:srgbClr val="FF3300"/>
                </a:solidFill>
                <a:latin typeface="黑体" pitchFamily="2" charset="-122"/>
                <a:ea typeface="黑体" pitchFamily="2" charset="-122"/>
              </a:rPr>
              <a:t>2.</a:t>
            </a:r>
            <a:r>
              <a:rPr lang="zh-CN" altLang="en-US" sz="2600" b="1">
                <a:solidFill>
                  <a:srgbClr val="FF3300"/>
                </a:solidFill>
                <a:latin typeface="黑体" pitchFamily="2" charset="-122"/>
                <a:ea typeface="黑体" pitchFamily="2" charset="-122"/>
              </a:rPr>
              <a:t>聚氯三氟乙烯的溶解热力学问题</a:t>
            </a:r>
            <a:endParaRPr lang="zh-CN" altLang="en-US" sz="2600">
              <a:solidFill>
                <a:srgbClr val="FF3300"/>
              </a:solidFill>
              <a:latin typeface="黑体" pitchFamily="2" charset="-122"/>
              <a:ea typeface="黑体" pitchFamily="2" charset="-122"/>
            </a:endParaRPr>
          </a:p>
        </p:txBody>
      </p:sp>
      <p:sp>
        <p:nvSpPr>
          <p:cNvPr id="73741" name="Text Box 13"/>
          <p:cNvSpPr txBox="1">
            <a:spLocks noChangeArrowheads="1"/>
          </p:cNvSpPr>
          <p:nvPr/>
        </p:nvSpPr>
        <p:spPr bwMode="auto">
          <a:xfrm>
            <a:off x="1117600" y="3876675"/>
            <a:ext cx="730408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5715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20000"/>
              </a:lnSpc>
            </a:pPr>
            <a:r>
              <a:rPr lang="en-US" altLang="zh-CN" sz="2600" b="1">
                <a:solidFill>
                  <a:srgbClr val="FF3300"/>
                </a:solidFill>
                <a:latin typeface="黑体" pitchFamily="2" charset="-122"/>
                <a:ea typeface="黑体" pitchFamily="2" charset="-122"/>
              </a:rPr>
              <a:t>4.	</a:t>
            </a:r>
            <a:r>
              <a:rPr lang="zh-CN" altLang="en-US" sz="2600" b="1">
                <a:solidFill>
                  <a:srgbClr val="FF3300"/>
                </a:solidFill>
                <a:latin typeface="黑体" pitchFamily="2" charset="-122"/>
                <a:ea typeface="黑体" pitchFamily="2" charset="-122"/>
              </a:rPr>
              <a:t>关于在加温下聚氯三氟乙烯与邻苯二甲酸二丁酯和一氯三氟乙烯等溶剂之间的相平衡研究</a:t>
            </a:r>
            <a:endParaRPr lang="zh-CN" altLang="en-US" sz="2600">
              <a:solidFill>
                <a:srgbClr val="FF3300"/>
              </a:solidFill>
              <a:latin typeface="黑体" pitchFamily="2" charset="-122"/>
              <a:ea typeface="黑体" pitchFamily="2" charset="-122"/>
            </a:endParaRPr>
          </a:p>
        </p:txBody>
      </p:sp>
      <p:sp>
        <p:nvSpPr>
          <p:cNvPr id="73747" name="Text Box 19"/>
          <p:cNvSpPr txBox="1">
            <a:spLocks noChangeArrowheads="1"/>
          </p:cNvSpPr>
          <p:nvPr/>
        </p:nvSpPr>
        <p:spPr bwMode="auto">
          <a:xfrm>
            <a:off x="1117600" y="3276600"/>
            <a:ext cx="7275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5715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en-US" altLang="zh-CN" sz="2600" b="1">
                <a:solidFill>
                  <a:srgbClr val="FF3300"/>
                </a:solidFill>
                <a:latin typeface="黑体" pitchFamily="2" charset="-122"/>
                <a:ea typeface="黑体" pitchFamily="2" charset="-122"/>
              </a:rPr>
              <a:t>3.	</a:t>
            </a:r>
            <a:r>
              <a:rPr lang="zh-CN" altLang="en-US" sz="2600" b="1">
                <a:solidFill>
                  <a:srgbClr val="FF3300"/>
                </a:solidFill>
                <a:latin typeface="黑体" pitchFamily="2" charset="-122"/>
                <a:ea typeface="黑体" pitchFamily="2" charset="-122"/>
              </a:rPr>
              <a:t>聚氯三氟乙烯与有机溶剂间相平衡的温度效应</a:t>
            </a:r>
            <a:endParaRPr lang="zh-CN" altLang="en-US" sz="2600">
              <a:solidFill>
                <a:srgbClr val="993300"/>
              </a:solidFill>
              <a:latin typeface="黑体" pitchFamily="2" charset="-122"/>
              <a:ea typeface="黑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73751"/>
                                        </p:tgtEl>
                                        <p:attrNameLst>
                                          <p:attrName>style.visibility</p:attrName>
                                        </p:attrNameLst>
                                      </p:cBhvr>
                                      <p:to>
                                        <p:strVal val="visible"/>
                                      </p:to>
                                    </p:set>
                                    <p:animEffect transition="in" filter="box(in)">
                                      <p:cBhvr>
                                        <p:cTn id="12" dur="500"/>
                                        <p:tgtEl>
                                          <p:spTgt spid="737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73738">
                                            <p:txEl>
                                              <p:pRg st="0" end="0"/>
                                            </p:txEl>
                                          </p:spTgt>
                                        </p:tgtEl>
                                        <p:attrNameLst>
                                          <p:attrName>style.visibility</p:attrName>
                                        </p:attrNameLst>
                                      </p:cBhvr>
                                      <p:to>
                                        <p:strVal val="visible"/>
                                      </p:to>
                                    </p:set>
                                    <p:animEffect transition="in" filter="wipe(up)">
                                      <p:cBhvr>
                                        <p:cTn id="17" dur="75"/>
                                        <p:tgtEl>
                                          <p:spTgt spid="73738">
                                            <p:txEl>
                                              <p:pRg st="0" end="0"/>
                                            </p:txEl>
                                          </p:spTgt>
                                        </p:tgtEl>
                                      </p:cBhvr>
                                    </p:animEffect>
                                  </p:childTnLst>
                                  <p:subTnLst>
                                    <p:animClr clrSpc="rgb" dir="cw">
                                      <p:cBhvr override="childStyle">
                                        <p:cTn dur="1" fill="hold" display="0" masterRel="nextClick" afterEffect="1"/>
                                        <p:tgtEl>
                                          <p:spTgt spid="73738">
                                            <p:txEl>
                                              <p:pRg st="0" end="0"/>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73739">
                                            <p:txEl>
                                              <p:pRg st="0" end="0"/>
                                            </p:txEl>
                                          </p:spTgt>
                                        </p:tgtEl>
                                        <p:attrNameLst>
                                          <p:attrName>style.visibility</p:attrName>
                                        </p:attrNameLst>
                                      </p:cBhvr>
                                      <p:to>
                                        <p:strVal val="visible"/>
                                      </p:to>
                                    </p:set>
                                    <p:animEffect transition="in" filter="wipe(up)">
                                      <p:cBhvr>
                                        <p:cTn id="22" dur="75"/>
                                        <p:tgtEl>
                                          <p:spTgt spid="73739">
                                            <p:txEl>
                                              <p:pRg st="0" end="0"/>
                                            </p:txEl>
                                          </p:spTgt>
                                        </p:tgtEl>
                                      </p:cBhvr>
                                    </p:animEffect>
                                  </p:childTnLst>
                                  <p:subTnLst>
                                    <p:animClr clrSpc="rgb" dir="cw">
                                      <p:cBhvr override="childStyle">
                                        <p:cTn dur="1" fill="hold" display="0" masterRel="nextClick" afterEffect="1"/>
                                        <p:tgtEl>
                                          <p:spTgt spid="73739">
                                            <p:txEl>
                                              <p:pRg st="0" end="0"/>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73740">
                                            <p:txEl>
                                              <p:pRg st="0" end="0"/>
                                            </p:txEl>
                                          </p:spTgt>
                                        </p:tgtEl>
                                        <p:attrNameLst>
                                          <p:attrName>style.visibility</p:attrName>
                                        </p:attrNameLst>
                                      </p:cBhvr>
                                      <p:to>
                                        <p:strVal val="visible"/>
                                      </p:to>
                                    </p:set>
                                    <p:animEffect transition="in" filter="wipe(up)">
                                      <p:cBhvr>
                                        <p:cTn id="27" dur="75"/>
                                        <p:tgtEl>
                                          <p:spTgt spid="73740">
                                            <p:txEl>
                                              <p:pRg st="0" end="0"/>
                                            </p:txEl>
                                          </p:spTgt>
                                        </p:tgtEl>
                                      </p:cBhvr>
                                    </p:animEffect>
                                  </p:childTnLst>
                                  <p:subTnLst>
                                    <p:animClr clrSpc="rgb" dir="cw">
                                      <p:cBhvr override="childStyle">
                                        <p:cTn dur="1" fill="hold" display="0" masterRel="nextClick" afterEffect="1"/>
                                        <p:tgtEl>
                                          <p:spTgt spid="73740">
                                            <p:txEl>
                                              <p:pRg st="0" end="0"/>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73741">
                                            <p:txEl>
                                              <p:pRg st="0" end="0"/>
                                            </p:txEl>
                                          </p:spTgt>
                                        </p:tgtEl>
                                        <p:attrNameLst>
                                          <p:attrName>style.visibility</p:attrName>
                                        </p:attrNameLst>
                                      </p:cBhvr>
                                      <p:to>
                                        <p:strVal val="visible"/>
                                      </p:to>
                                    </p:set>
                                    <p:animEffect transition="in" filter="wipe(up)">
                                      <p:cBhvr>
                                        <p:cTn id="32" dur="75"/>
                                        <p:tgtEl>
                                          <p:spTgt spid="73741">
                                            <p:txEl>
                                              <p:pRg st="0" end="0"/>
                                            </p:txEl>
                                          </p:spTgt>
                                        </p:tgtEl>
                                      </p:cBhvr>
                                    </p:animEffect>
                                  </p:childTnLst>
                                  <p:subTnLst>
                                    <p:animClr clrSpc="rgb" dir="cw">
                                      <p:cBhvr override="childStyle">
                                        <p:cTn dur="1" fill="hold" display="0" masterRel="nextClick" afterEffect="1"/>
                                        <p:tgtEl>
                                          <p:spTgt spid="73741">
                                            <p:txEl>
                                              <p:pRg st="0" end="0"/>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73735"/>
                                        </p:tgtEl>
                                        <p:attrNameLst>
                                          <p:attrName>style.visibility</p:attrName>
                                        </p:attrNameLst>
                                      </p:cBhvr>
                                      <p:to>
                                        <p:strVal val="visible"/>
                                      </p:to>
                                    </p:set>
                                    <p:animEffect transition="in" filter="slide(fromTop)">
                                      <p:cBhvr>
                                        <p:cTn id="37" dur="500"/>
                                        <p:tgtEl>
                                          <p:spTgt spid="73735"/>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73747"/>
                                        </p:tgtEl>
                                        <p:attrNameLst>
                                          <p:attrName>style.visibility</p:attrName>
                                        </p:attrNameLst>
                                      </p:cBhvr>
                                      <p:to>
                                        <p:strVal val="visible"/>
                                      </p:to>
                                    </p:set>
                                    <p:animEffect transition="in" filter="dissolve">
                                      <p:cBhvr>
                                        <p:cTn id="41" dur="500"/>
                                        <p:tgtEl>
                                          <p:spTgt spid="73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1" grpId="0" animBg="1"/>
      <p:bldP spid="73730" grpId="0" autoUpdateAnimBg="0"/>
      <p:bldP spid="73735" grpId="0" autoUpdateAnimBg="0"/>
      <p:bldP spid="73738" grpId="0" build="p" autoUpdateAnimBg="0"/>
      <p:bldP spid="73740" grpId="0" build="p" autoUpdateAnimBg="0"/>
      <p:bldP spid="73739" grpId="0" build="p" autoUpdateAnimBg="0"/>
      <p:bldP spid="73741" grpId="0" build="p" autoUpdateAnimBg="0"/>
      <p:bldP spid="737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96900" y="444500"/>
            <a:ext cx="7772400" cy="609600"/>
          </a:xfrm>
          <a:effectLst>
            <a:outerShdw dist="28398" dir="1593903" algn="ctr" rotWithShape="0">
              <a:srgbClr val="FFFFFF"/>
            </a:outerShdw>
          </a:effectLst>
        </p:spPr>
        <p:txBody>
          <a:bodyPr/>
          <a:lstStyle/>
          <a:p>
            <a:r>
              <a:rPr lang="en-US" altLang="zh-CN">
                <a:solidFill>
                  <a:srgbClr val="FA72E7"/>
                </a:solidFill>
                <a:latin typeface="Arial" charset="0"/>
                <a:ea typeface="微软简中圆" pitchFamily="2" charset="-122"/>
              </a:rPr>
              <a:t>2.  </a:t>
            </a:r>
            <a:r>
              <a:rPr lang="zh-CN" altLang="en-US">
                <a:solidFill>
                  <a:srgbClr val="FA72E7"/>
                </a:solidFill>
                <a:latin typeface="Arial" charset="0"/>
                <a:ea typeface="微软简中圆" pitchFamily="2" charset="-122"/>
              </a:rPr>
              <a:t>摘   要</a:t>
            </a:r>
            <a:endParaRPr lang="zh-CN" altLang="en-US">
              <a:solidFill>
                <a:schemeClr val="tx1"/>
              </a:solidFill>
              <a:latin typeface="Arial" charset="0"/>
              <a:ea typeface="微软简中圆" pitchFamily="2" charset="-122"/>
            </a:endParaRPr>
          </a:p>
        </p:txBody>
      </p:sp>
      <p:sp>
        <p:nvSpPr>
          <p:cNvPr id="95235" name="Rectangle 3"/>
          <p:cNvSpPr>
            <a:spLocks noGrp="1" noChangeArrowheads="1"/>
          </p:cNvSpPr>
          <p:nvPr>
            <p:ph type="body" idx="1"/>
          </p:nvPr>
        </p:nvSpPr>
        <p:spPr>
          <a:xfrm>
            <a:off x="655638" y="1252538"/>
            <a:ext cx="8005762" cy="2243137"/>
          </a:xfrm>
        </p:spPr>
        <p:txBody>
          <a:bodyPr/>
          <a:lstStyle/>
          <a:p>
            <a:pPr marL="481013" indent="-481013" algn="just">
              <a:lnSpc>
                <a:spcPct val="115000"/>
              </a:lnSpc>
              <a:buClr>
                <a:srgbClr val="FF0066"/>
              </a:buClr>
              <a:buFontTx/>
              <a:buBlip>
                <a:blip r:embed="rId3"/>
              </a:buBlip>
            </a:pPr>
            <a:r>
              <a:rPr lang="zh-CN" altLang="en-US" sz="3000">
                <a:solidFill>
                  <a:srgbClr val="66FFCC"/>
                </a:solidFill>
                <a:latin typeface="Arial" charset="0"/>
                <a:ea typeface="微软简中圆" pitchFamily="2" charset="-122"/>
              </a:rPr>
              <a:t>限</a:t>
            </a:r>
            <a:r>
              <a:rPr lang="en-US" altLang="zh-CN" sz="3000">
                <a:solidFill>
                  <a:srgbClr val="66FFCC"/>
                </a:solidFill>
                <a:latin typeface="Arial" charset="0"/>
                <a:ea typeface="微软简中圆" pitchFamily="2" charset="-122"/>
              </a:rPr>
              <a:t>1000</a:t>
            </a:r>
            <a:r>
              <a:rPr lang="zh-CN" altLang="en-US" sz="3000">
                <a:solidFill>
                  <a:srgbClr val="66FFCC"/>
                </a:solidFill>
                <a:latin typeface="Arial" charset="0"/>
                <a:ea typeface="微软简中圆" pitchFamily="2" charset="-122"/>
              </a:rPr>
              <a:t>字以内，并排版成一个页面</a:t>
            </a:r>
            <a:r>
              <a:rPr lang="zh-CN" altLang="en-US" sz="3000">
                <a:solidFill>
                  <a:srgbClr val="FFFFFF"/>
                </a:solidFill>
                <a:latin typeface="Arial" charset="0"/>
                <a:ea typeface="微软简中圆" pitchFamily="2" charset="-122"/>
              </a:rPr>
              <a:t>。语言精炼、简明扼要</a:t>
            </a:r>
          </a:p>
          <a:p>
            <a:pPr marL="481013" indent="-481013" algn="just">
              <a:lnSpc>
                <a:spcPct val="115000"/>
              </a:lnSpc>
              <a:spcBef>
                <a:spcPct val="10000"/>
              </a:spcBef>
              <a:buClr>
                <a:srgbClr val="FF0066"/>
              </a:buClr>
              <a:buFontTx/>
              <a:buBlip>
                <a:blip r:embed="rId3"/>
              </a:buBlip>
            </a:pPr>
            <a:r>
              <a:rPr lang="zh-CN" altLang="en-US" sz="3000">
                <a:solidFill>
                  <a:srgbClr val="FFFFFF"/>
                </a:solidFill>
                <a:latin typeface="Arial" charset="0"/>
                <a:ea typeface="微软简中圆" pitchFamily="2" charset="-122"/>
              </a:rPr>
              <a:t>摘要是全文的缩影，应能独立使用。一般应概括以下内容：</a:t>
            </a:r>
          </a:p>
        </p:txBody>
      </p:sp>
      <p:sp>
        <p:nvSpPr>
          <p:cNvPr id="95236" name="Rectangle 4"/>
          <p:cNvSpPr>
            <a:spLocks noChangeArrowheads="1"/>
          </p:cNvSpPr>
          <p:nvPr/>
        </p:nvSpPr>
        <p:spPr bwMode="auto">
          <a:xfrm>
            <a:off x="628650" y="3514725"/>
            <a:ext cx="8064500" cy="29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81013" indent="-481013" algn="l" eaLnBrk="1" hangingPunct="1">
              <a:lnSpc>
                <a:spcPct val="115000"/>
              </a:lnSpc>
              <a:spcBef>
                <a:spcPct val="10000"/>
              </a:spcBef>
            </a:pPr>
            <a:r>
              <a:rPr lang="en-US" altLang="zh-CN" sz="2800">
                <a:solidFill>
                  <a:srgbClr val="FFFFFF"/>
                </a:solidFill>
              </a:rPr>
              <a:t>① </a:t>
            </a:r>
            <a:r>
              <a:rPr lang="zh-CN" altLang="en-US" sz="2800">
                <a:solidFill>
                  <a:srgbClr val="FFFFFF"/>
                </a:solidFill>
              </a:rPr>
              <a:t>研究目的（课题背景和重要性）</a:t>
            </a:r>
          </a:p>
          <a:p>
            <a:pPr marL="481013" indent="-481013" algn="l" eaLnBrk="1" hangingPunct="1">
              <a:lnSpc>
                <a:spcPct val="115000"/>
              </a:lnSpc>
              <a:spcBef>
                <a:spcPct val="10000"/>
              </a:spcBef>
            </a:pPr>
            <a:r>
              <a:rPr lang="zh-CN" altLang="en-US" sz="2800">
                <a:solidFill>
                  <a:srgbClr val="FFFFFF"/>
                </a:solidFill>
              </a:rPr>
              <a:t>② 关键的研究方法</a:t>
            </a:r>
          </a:p>
          <a:p>
            <a:pPr marL="481013" indent="-481013" algn="l" eaLnBrk="1" hangingPunct="1">
              <a:lnSpc>
                <a:spcPct val="115000"/>
              </a:lnSpc>
              <a:spcBef>
                <a:spcPct val="10000"/>
              </a:spcBef>
            </a:pPr>
            <a:r>
              <a:rPr lang="zh-CN" altLang="en-US" sz="2800">
                <a:solidFill>
                  <a:srgbClr val="FFFFFF"/>
                </a:solidFill>
              </a:rPr>
              <a:t>③ 主要研究成果（创新见解）和最重要的结论</a:t>
            </a:r>
          </a:p>
          <a:p>
            <a:pPr marL="481013" indent="-481013" algn="l" eaLnBrk="1" hangingPunct="1">
              <a:lnSpc>
                <a:spcPct val="115000"/>
              </a:lnSpc>
              <a:spcBef>
                <a:spcPct val="10000"/>
              </a:spcBef>
            </a:pPr>
            <a:r>
              <a:rPr lang="zh-CN" altLang="en-US" sz="2800">
                <a:solidFill>
                  <a:srgbClr val="FFFFFF"/>
                </a:solidFill>
              </a:rPr>
              <a:t>④ 成果的应用前景或理论意义</a:t>
            </a:r>
            <a:endParaRPr lang="zh-CN" altLang="en-US" sz="2800">
              <a:solidFill>
                <a:srgbClr val="FFFFFF"/>
              </a:solidFill>
              <a:ea typeface="粗园体" pitchFamily="18" charset="-122"/>
            </a:endParaRPr>
          </a:p>
          <a:p>
            <a:pPr marL="481013" indent="-481013" algn="l" eaLnBrk="1" hangingPunct="1">
              <a:lnSpc>
                <a:spcPct val="115000"/>
              </a:lnSpc>
              <a:spcBef>
                <a:spcPct val="30000"/>
              </a:spcBef>
              <a:buClr>
                <a:srgbClr val="FF0066"/>
              </a:buClr>
              <a:buFontTx/>
              <a:buBlip>
                <a:blip r:embed="rId4"/>
              </a:buBlip>
            </a:pPr>
            <a:r>
              <a:rPr lang="zh-CN" altLang="en-US" sz="3000">
                <a:solidFill>
                  <a:srgbClr val="FFFFFF"/>
                </a:solidFill>
                <a:ea typeface="黑体" pitchFamily="2" charset="-122"/>
              </a:rPr>
              <a:t>摘要结尾另起一行标出</a:t>
            </a:r>
            <a:r>
              <a:rPr lang="en-US" altLang="zh-CN" sz="3000">
                <a:solidFill>
                  <a:srgbClr val="FFFFFF"/>
                </a:solidFill>
                <a:ea typeface="黑体" pitchFamily="2" charset="-122"/>
              </a:rPr>
              <a:t>3~5</a:t>
            </a:r>
            <a:r>
              <a:rPr lang="zh-CN" altLang="en-US" sz="3000">
                <a:solidFill>
                  <a:srgbClr val="FFFFFF"/>
                </a:solidFill>
                <a:ea typeface="黑体" pitchFamily="2" charset="-122"/>
              </a:rPr>
              <a:t>个关键词</a:t>
            </a:r>
            <a:endParaRPr lang="zh-CN" altLang="en-US" sz="2800">
              <a:solidFill>
                <a:srgbClr val="FFFFFF"/>
              </a:solidFill>
              <a:ea typeface="粗园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 calcmode="lin" valueType="num">
                                      <p:cBhvr>
                                        <p:cTn id="9" dur="500" fill="hold"/>
                                        <p:tgtEl>
                                          <p:spTgt spid="95234"/>
                                        </p:tgtEl>
                                        <p:attrNameLst>
                                          <p:attrName>ppt_x</p:attrName>
                                        </p:attrNameLst>
                                      </p:cBhvr>
                                      <p:tavLst>
                                        <p:tav tm="0">
                                          <p:val>
                                            <p:fltVal val="0.5"/>
                                          </p:val>
                                        </p:tav>
                                        <p:tav tm="100000">
                                          <p:val>
                                            <p:strVal val="#ppt_x"/>
                                          </p:val>
                                        </p:tav>
                                      </p:tavLst>
                                    </p:anim>
                                    <p:anim calcmode="lin" valueType="num">
                                      <p:cBhvr>
                                        <p:cTn id="10" dur="500" fill="hold"/>
                                        <p:tgtEl>
                                          <p:spTgt spid="952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95235">
                                            <p:txEl>
                                              <p:pRg st="0" end="0"/>
                                            </p:txEl>
                                          </p:spTgt>
                                        </p:tgtEl>
                                        <p:attrNameLst>
                                          <p:attrName>style.visibility</p:attrName>
                                        </p:attrNameLst>
                                      </p:cBhvr>
                                      <p:to>
                                        <p:strVal val="visible"/>
                                      </p:to>
                                    </p:set>
                                    <p:animEffect transition="in" filter="wipe(up)">
                                      <p:cBhvr>
                                        <p:cTn id="15" dur="75"/>
                                        <p:tgtEl>
                                          <p:spTgt spid="95235">
                                            <p:txEl>
                                              <p:pRg st="0" end="0"/>
                                            </p:txEl>
                                          </p:spTgt>
                                        </p:tgtEl>
                                      </p:cBhvr>
                                    </p:animEffect>
                                  </p:childTnLst>
                                  <p:subTnLst>
                                    <p:animClr clrSpc="rgb" dir="cw">
                                      <p:cBhvr override="childStyle">
                                        <p:cTn dur="1" fill="hold" display="0" masterRel="nextClick" afterEffect="1"/>
                                        <p:tgtEl>
                                          <p:spTgt spid="95235">
                                            <p:txEl>
                                              <p:pRg st="0" end="0"/>
                                            </p:txEl>
                                          </p:spTgt>
                                        </p:tgtEl>
                                        <p:attrNameLst>
                                          <p:attrName>ppt_c</p:attrName>
                                        </p:attrNameLst>
                                      </p:cBhvr>
                                      <p:to>
                                        <a:schemeClr val="tx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95235">
                                            <p:txEl>
                                              <p:pRg st="1" end="1"/>
                                            </p:txEl>
                                          </p:spTgt>
                                        </p:tgtEl>
                                        <p:attrNameLst>
                                          <p:attrName>style.visibility</p:attrName>
                                        </p:attrNameLst>
                                      </p:cBhvr>
                                      <p:to>
                                        <p:strVal val="visible"/>
                                      </p:to>
                                    </p:set>
                                    <p:animEffect transition="in" filter="wipe(up)">
                                      <p:cBhvr>
                                        <p:cTn id="20" dur="75"/>
                                        <p:tgtEl>
                                          <p:spTgt spid="95235">
                                            <p:txEl>
                                              <p:pRg st="1" end="1"/>
                                            </p:txEl>
                                          </p:spTgt>
                                        </p:tgtEl>
                                      </p:cBhvr>
                                    </p:animEffect>
                                  </p:childTnLst>
                                  <p:subTnLst>
                                    <p:animClr clrSpc="rgb" dir="cw">
                                      <p:cBhvr override="childStyle">
                                        <p:cTn dur="1" fill="hold" display="0" masterRel="nextClick" afterEffect="1"/>
                                        <p:tgtEl>
                                          <p:spTgt spid="95235">
                                            <p:txEl>
                                              <p:pRg st="1" end="1"/>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5236">
                                            <p:txEl>
                                              <p:pRg st="0" end="0"/>
                                            </p:txEl>
                                          </p:spTgt>
                                        </p:tgtEl>
                                        <p:attrNameLst>
                                          <p:attrName>style.visibility</p:attrName>
                                        </p:attrNameLst>
                                      </p:cBhvr>
                                      <p:to>
                                        <p:strVal val="visible"/>
                                      </p:to>
                                    </p:set>
                                    <p:animEffect transition="in" filter="wipe(left)">
                                      <p:cBhvr>
                                        <p:cTn id="25" dur="500"/>
                                        <p:tgtEl>
                                          <p:spTgt spid="95236">
                                            <p:txEl>
                                              <p:pRg st="0" end="0"/>
                                            </p:txEl>
                                          </p:spTgt>
                                        </p:tgtEl>
                                      </p:cBhvr>
                                    </p:animEffect>
                                  </p:childTnLst>
                                  <p:subTnLst>
                                    <p:animClr clrSpc="rgb" dir="cw">
                                      <p:cBhvr override="childStyle">
                                        <p:cTn dur="1" fill="hold" display="0" masterRel="nextClick" afterEffect="1"/>
                                        <p:tgtEl>
                                          <p:spTgt spid="95236">
                                            <p:txEl>
                                              <p:pRg st="0" end="0"/>
                                            </p:txEl>
                                          </p:spTgt>
                                        </p:tgtEl>
                                        <p:attrNameLst>
                                          <p:attrName>ppt_c</p:attrName>
                                        </p:attrNameLst>
                                      </p:cBhvr>
                                      <p:to>
                                        <a:srgbClr val="66FFCC"/>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5236">
                                            <p:txEl>
                                              <p:pRg st="1" end="1"/>
                                            </p:txEl>
                                          </p:spTgt>
                                        </p:tgtEl>
                                        <p:attrNameLst>
                                          <p:attrName>style.visibility</p:attrName>
                                        </p:attrNameLst>
                                      </p:cBhvr>
                                      <p:to>
                                        <p:strVal val="visible"/>
                                      </p:to>
                                    </p:set>
                                    <p:animEffect transition="in" filter="wipe(left)">
                                      <p:cBhvr>
                                        <p:cTn id="30" dur="500"/>
                                        <p:tgtEl>
                                          <p:spTgt spid="95236">
                                            <p:txEl>
                                              <p:pRg st="1" end="1"/>
                                            </p:txEl>
                                          </p:spTgt>
                                        </p:tgtEl>
                                      </p:cBhvr>
                                    </p:animEffect>
                                  </p:childTnLst>
                                  <p:subTnLst>
                                    <p:animClr clrSpc="rgb" dir="cw">
                                      <p:cBhvr override="childStyle">
                                        <p:cTn dur="1" fill="hold" display="0" masterRel="nextClick" afterEffect="1"/>
                                        <p:tgtEl>
                                          <p:spTgt spid="95236">
                                            <p:txEl>
                                              <p:pRg st="1" end="1"/>
                                            </p:txEl>
                                          </p:spTgt>
                                        </p:tgtEl>
                                        <p:attrNameLst>
                                          <p:attrName>ppt_c</p:attrName>
                                        </p:attrNameLst>
                                      </p:cBhvr>
                                      <p:to>
                                        <a:srgbClr val="66FFCC"/>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5236">
                                            <p:txEl>
                                              <p:pRg st="2" end="2"/>
                                            </p:txEl>
                                          </p:spTgt>
                                        </p:tgtEl>
                                        <p:attrNameLst>
                                          <p:attrName>style.visibility</p:attrName>
                                        </p:attrNameLst>
                                      </p:cBhvr>
                                      <p:to>
                                        <p:strVal val="visible"/>
                                      </p:to>
                                    </p:set>
                                    <p:animEffect transition="in" filter="wipe(left)">
                                      <p:cBhvr>
                                        <p:cTn id="35" dur="500"/>
                                        <p:tgtEl>
                                          <p:spTgt spid="95236">
                                            <p:txEl>
                                              <p:pRg st="2" end="2"/>
                                            </p:txEl>
                                          </p:spTgt>
                                        </p:tgtEl>
                                      </p:cBhvr>
                                    </p:animEffect>
                                  </p:childTnLst>
                                  <p:subTnLst>
                                    <p:animClr clrSpc="rgb" dir="cw">
                                      <p:cBhvr override="childStyle">
                                        <p:cTn dur="1" fill="hold" display="0" masterRel="nextClick" afterEffect="1"/>
                                        <p:tgtEl>
                                          <p:spTgt spid="95236">
                                            <p:txEl>
                                              <p:pRg st="2" end="2"/>
                                            </p:txEl>
                                          </p:spTgt>
                                        </p:tgtEl>
                                        <p:attrNameLst>
                                          <p:attrName>ppt_c</p:attrName>
                                        </p:attrNameLst>
                                      </p:cBhvr>
                                      <p:to>
                                        <a:srgbClr val="66FFCC"/>
                                      </p:to>
                                    </p:animClr>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5236">
                                            <p:txEl>
                                              <p:pRg st="3" end="3"/>
                                            </p:txEl>
                                          </p:spTgt>
                                        </p:tgtEl>
                                        <p:attrNameLst>
                                          <p:attrName>style.visibility</p:attrName>
                                        </p:attrNameLst>
                                      </p:cBhvr>
                                      <p:to>
                                        <p:strVal val="visible"/>
                                      </p:to>
                                    </p:set>
                                    <p:animEffect transition="in" filter="wipe(left)">
                                      <p:cBhvr>
                                        <p:cTn id="40" dur="500"/>
                                        <p:tgtEl>
                                          <p:spTgt spid="95236">
                                            <p:txEl>
                                              <p:pRg st="3" end="3"/>
                                            </p:txEl>
                                          </p:spTgt>
                                        </p:tgtEl>
                                      </p:cBhvr>
                                    </p:animEffect>
                                  </p:childTnLst>
                                  <p:subTnLst>
                                    <p:animClr clrSpc="rgb" dir="cw">
                                      <p:cBhvr override="childStyle">
                                        <p:cTn dur="1" fill="hold" display="0" masterRel="nextClick" afterEffect="1"/>
                                        <p:tgtEl>
                                          <p:spTgt spid="95236">
                                            <p:txEl>
                                              <p:pRg st="3" end="3"/>
                                            </p:txEl>
                                          </p:spTgt>
                                        </p:tgtEl>
                                        <p:attrNameLst>
                                          <p:attrName>ppt_c</p:attrName>
                                        </p:attrNameLst>
                                      </p:cBhvr>
                                      <p:to>
                                        <a:srgbClr val="66FFCC"/>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5236">
                                            <p:txEl>
                                              <p:pRg st="4" end="4"/>
                                            </p:txEl>
                                          </p:spTgt>
                                        </p:tgtEl>
                                        <p:attrNameLst>
                                          <p:attrName>style.visibility</p:attrName>
                                        </p:attrNameLst>
                                      </p:cBhvr>
                                      <p:to>
                                        <p:strVal val="visible"/>
                                      </p:to>
                                    </p:set>
                                    <p:animEffect transition="in" filter="wipe(left)">
                                      <p:cBhvr>
                                        <p:cTn id="45" dur="500"/>
                                        <p:tgtEl>
                                          <p:spTgt spid="95236">
                                            <p:txEl>
                                              <p:pRg st="4" end="4"/>
                                            </p:txEl>
                                          </p:spTgt>
                                        </p:tgtEl>
                                      </p:cBhvr>
                                    </p:animEffect>
                                  </p:childTnLst>
                                  <p:subTnLst>
                                    <p:animClr clrSpc="rgb" dir="cw">
                                      <p:cBhvr override="childStyle">
                                        <p:cTn dur="1" fill="hold" display="0" masterRel="nextClick" afterEffect="1"/>
                                        <p:tgtEl>
                                          <p:spTgt spid="95236">
                                            <p:txEl>
                                              <p:pRg st="4" end="4"/>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build="p" autoUpdateAnimBg="0"/>
      <p:bldP spid="9523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66"/>
            </a:gs>
            <a:gs pos="100000">
              <a:srgbClr val="000066">
                <a:gamma/>
                <a:shade val="0"/>
                <a:invGamma/>
              </a:srgbClr>
            </a:gs>
          </a:gsLst>
          <a:lin ang="5400000" scaled="1"/>
        </a:gradFill>
        <a:effectLst/>
      </p:bgPr>
    </p:bg>
    <p:spTree>
      <p:nvGrpSpPr>
        <p:cNvPr id="1" name=""/>
        <p:cNvGrpSpPr/>
        <p:nvPr/>
      </p:nvGrpSpPr>
      <p:grpSpPr>
        <a:xfrm>
          <a:off x="0" y="0"/>
          <a:ext cx="0" cy="0"/>
          <a:chOff x="0" y="0"/>
          <a:chExt cx="0" cy="0"/>
        </a:xfrm>
      </p:grpSpPr>
      <p:pic>
        <p:nvPicPr>
          <p:cNvPr id="16395" name="Picture 11" descr="TEAMWORK"/>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374650"/>
            <a:ext cx="9144000" cy="6105525"/>
          </a:xfrm>
          <a:prstGeom prst="rect">
            <a:avLst/>
          </a:prstGeom>
          <a:noFill/>
          <a:extLst>
            <a:ext uri="{909E8E84-426E-40DD-AFC4-6F175D3DCCD1}">
              <a14:hiddenFill xmlns:a14="http://schemas.microsoft.com/office/drawing/2010/main">
                <a:solidFill>
                  <a:srgbClr val="FFFFFF"/>
                </a:solidFill>
              </a14:hiddenFill>
            </a:ext>
          </a:extLst>
        </p:spPr>
      </p:pic>
      <p:sp>
        <p:nvSpPr>
          <p:cNvPr id="16397" name="Rectangle 13"/>
          <p:cNvSpPr>
            <a:spLocks noChangeArrowheads="1"/>
          </p:cNvSpPr>
          <p:nvPr/>
        </p:nvSpPr>
        <p:spPr bwMode="auto">
          <a:xfrm>
            <a:off x="0" y="350838"/>
            <a:ext cx="9144000" cy="6084887"/>
          </a:xfrm>
          <a:prstGeom prst="rect">
            <a:avLst/>
          </a:prstGeom>
          <a:solidFill>
            <a:srgbClr val="000000">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86" name="Rectangle 2"/>
          <p:cNvSpPr>
            <a:spLocks noGrp="1" noChangeArrowheads="1"/>
          </p:cNvSpPr>
          <p:nvPr>
            <p:ph type="title"/>
          </p:nvPr>
        </p:nvSpPr>
        <p:spPr>
          <a:xfrm>
            <a:off x="657225" y="409575"/>
            <a:ext cx="7772400" cy="62865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pPr>
            <a:r>
              <a:rPr lang="zh-CN" altLang="en-US">
                <a:solidFill>
                  <a:srgbClr val="00FFFF"/>
                </a:solidFill>
                <a:effectLst>
                  <a:outerShdw blurRad="38100" dist="38100" dir="2700000" algn="tl">
                    <a:srgbClr val="000000"/>
                  </a:outerShdw>
                </a:effectLst>
                <a:latin typeface="黑体" pitchFamily="2" charset="-122"/>
                <a:ea typeface="黑体" pitchFamily="2" charset="-122"/>
              </a:rPr>
              <a:t>科技论文的功能</a:t>
            </a:r>
            <a:endParaRPr lang="zh-CN" altLang="en-US">
              <a:effectLst>
                <a:outerShdw blurRad="38100" dist="38100" dir="2700000" algn="tl">
                  <a:srgbClr val="000000"/>
                </a:outerShdw>
              </a:effectLst>
              <a:ea typeface="黑体" pitchFamily="2" charset="-122"/>
            </a:endParaRPr>
          </a:p>
        </p:txBody>
      </p:sp>
      <p:sp>
        <p:nvSpPr>
          <p:cNvPr id="16387" name="Rectangle 3"/>
          <p:cNvSpPr>
            <a:spLocks noGrp="1" noChangeArrowheads="1"/>
          </p:cNvSpPr>
          <p:nvPr>
            <p:ph type="body" idx="1"/>
          </p:nvPr>
        </p:nvSpPr>
        <p:spPr>
          <a:xfrm>
            <a:off x="714375" y="1333500"/>
            <a:ext cx="7839075" cy="4940300"/>
          </a:xfrm>
        </p:spPr>
        <p:txBody>
          <a:bodyPr/>
          <a:lstStyle/>
          <a:p>
            <a:pPr marL="669925" indent="-669925" algn="just">
              <a:lnSpc>
                <a:spcPct val="115000"/>
              </a:lnSpc>
              <a:buClr>
                <a:schemeClr val="folHlink"/>
              </a:buClr>
              <a:buSzPct val="150000"/>
              <a:buFontTx/>
              <a:buBlip>
                <a:blip r:embed="rId3"/>
              </a:buBlip>
            </a:pPr>
            <a:r>
              <a:rPr lang="zh-CN" altLang="en-US" sz="3000">
                <a:solidFill>
                  <a:srgbClr val="FFFFFF"/>
                </a:solidFill>
                <a:effectLst>
                  <a:outerShdw blurRad="38100" dist="38100" dir="2700000" algn="tl">
                    <a:srgbClr val="000000"/>
                  </a:outerShdw>
                </a:effectLst>
                <a:latin typeface="微软简中圆" pitchFamily="2" charset="-122"/>
                <a:ea typeface="微软简中圆" pitchFamily="2" charset="-122"/>
              </a:rPr>
              <a:t>科技论文是科技信息交流和新知识及时传播的重要手段</a:t>
            </a:r>
          </a:p>
          <a:p>
            <a:pPr marL="669925" indent="-669925" algn="just">
              <a:lnSpc>
                <a:spcPct val="115000"/>
              </a:lnSpc>
              <a:buClr>
                <a:schemeClr val="folHlink"/>
              </a:buClr>
              <a:buSzPct val="150000"/>
              <a:buFontTx/>
              <a:buBlip>
                <a:blip r:embed="rId3"/>
              </a:buBlip>
            </a:pPr>
            <a:r>
              <a:rPr lang="zh-CN" altLang="en-US" sz="3000">
                <a:solidFill>
                  <a:srgbClr val="FFFFFF"/>
                </a:solidFill>
                <a:effectLst>
                  <a:outerShdw blurRad="38100" dist="38100" dir="2700000" algn="tl">
                    <a:srgbClr val="000000"/>
                  </a:outerShdw>
                </a:effectLst>
                <a:latin typeface="微软简中圆" pitchFamily="2" charset="-122"/>
                <a:ea typeface="微软简中圆" pitchFamily="2" charset="-122"/>
              </a:rPr>
              <a:t>发表科技论文是公布研究成果，取得同行承认的主要途径</a:t>
            </a:r>
            <a:endParaRPr lang="zh-CN" altLang="en-US" sz="3000">
              <a:effectLst>
                <a:outerShdw blurRad="38100" dist="38100" dir="2700000" algn="tl">
                  <a:srgbClr val="000000"/>
                </a:outerShdw>
              </a:effectLst>
              <a:latin typeface="粗园体" pitchFamily="18" charset="-122"/>
              <a:ea typeface="粗园体" pitchFamily="18" charset="-122"/>
            </a:endParaRPr>
          </a:p>
          <a:p>
            <a:pPr marL="669925" indent="-669925" algn="just">
              <a:lnSpc>
                <a:spcPct val="115000"/>
              </a:lnSpc>
              <a:spcBef>
                <a:spcPct val="30000"/>
              </a:spcBef>
              <a:spcAft>
                <a:spcPct val="20000"/>
              </a:spcAft>
              <a:buFontTx/>
              <a:buNone/>
            </a:pPr>
            <a:r>
              <a:rPr lang="zh-CN" altLang="en-US" sz="3600">
                <a:solidFill>
                  <a:srgbClr val="FFFFFF"/>
                </a:solidFill>
                <a:effectLst>
                  <a:outerShdw blurRad="38100" dist="38100" dir="2700000" algn="tl">
                    <a:srgbClr val="000000"/>
                  </a:outerShdw>
                </a:effectLst>
                <a:latin typeface="黑体" pitchFamily="2" charset="-122"/>
                <a:ea typeface="黑体" pitchFamily="2" charset="-122"/>
              </a:rPr>
              <a:t>因此：</a:t>
            </a:r>
            <a:endParaRPr lang="zh-CN" altLang="en-US" sz="2800">
              <a:effectLst>
                <a:outerShdw blurRad="38100" dist="38100" dir="2700000" algn="tl">
                  <a:srgbClr val="000000"/>
                </a:outerShdw>
              </a:effectLst>
              <a:latin typeface="粗园体" pitchFamily="18" charset="-122"/>
              <a:ea typeface="粗园体" pitchFamily="18" charset="-122"/>
            </a:endParaRPr>
          </a:p>
          <a:p>
            <a:pPr marL="669925" indent="-669925" algn="just">
              <a:lnSpc>
                <a:spcPct val="115000"/>
              </a:lnSpc>
              <a:buClr>
                <a:schemeClr val="folHlink"/>
              </a:buClr>
              <a:buSzPct val="150000"/>
              <a:buFontTx/>
              <a:buBlip>
                <a:blip r:embed="rId3"/>
              </a:buBlip>
            </a:pPr>
            <a:r>
              <a:rPr lang="zh-CN" altLang="en-US" sz="3000">
                <a:solidFill>
                  <a:srgbClr val="FFFFFF"/>
                </a:solidFill>
                <a:effectLst>
                  <a:outerShdw blurRad="38100" dist="38100" dir="2700000" algn="tl">
                    <a:srgbClr val="000000"/>
                  </a:outerShdw>
                </a:effectLst>
                <a:latin typeface="微软简中圆" pitchFamily="2" charset="-122"/>
                <a:ea typeface="微软简中圆" pitchFamily="2" charset="-122"/>
              </a:rPr>
              <a:t>论文写作是科技工作者必备的基本功；</a:t>
            </a:r>
          </a:p>
          <a:p>
            <a:pPr marL="669925" indent="-669925" algn="just">
              <a:lnSpc>
                <a:spcPct val="115000"/>
              </a:lnSpc>
              <a:buClr>
                <a:schemeClr val="folHlink"/>
              </a:buClr>
              <a:buSzPct val="150000"/>
              <a:buFontTx/>
              <a:buBlip>
                <a:blip r:embed="rId3"/>
              </a:buBlip>
            </a:pPr>
            <a:r>
              <a:rPr lang="zh-CN" altLang="en-US" sz="3000">
                <a:solidFill>
                  <a:srgbClr val="FFFFFF"/>
                </a:solidFill>
                <a:effectLst>
                  <a:outerShdw blurRad="38100" dist="38100" dir="2700000" algn="tl">
                    <a:srgbClr val="000000"/>
                  </a:outerShdw>
                </a:effectLst>
                <a:latin typeface="微软简中圆" pitchFamily="2" charset="-122"/>
                <a:ea typeface="微软简中圆" pitchFamily="2" charset="-122"/>
              </a:rPr>
              <a:t>学位论文撰写是研究生科学素质和基本功训练的重要环节</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box(out)">
                                      <p:cBhvr>
                                        <p:cTn id="7" dur="500"/>
                                        <p:tgtEl>
                                          <p:spTgt spid="16397"/>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p:cTn id="11" dur="500" fill="hold"/>
                                        <p:tgtEl>
                                          <p:spTgt spid="16386"/>
                                        </p:tgtEl>
                                        <p:attrNameLst>
                                          <p:attrName>ppt_w</p:attrName>
                                        </p:attrNameLst>
                                      </p:cBhvr>
                                      <p:tavLst>
                                        <p:tav tm="0">
                                          <p:val>
                                            <p:fltVal val="0"/>
                                          </p:val>
                                        </p:tav>
                                        <p:tav tm="100000">
                                          <p:val>
                                            <p:strVal val="#ppt_w"/>
                                          </p:val>
                                        </p:tav>
                                      </p:tavLst>
                                    </p:anim>
                                    <p:anim calcmode="lin" valueType="num">
                                      <p:cBhvr>
                                        <p:cTn id="12" dur="500" fill="hold"/>
                                        <p:tgtEl>
                                          <p:spTgt spid="16386"/>
                                        </p:tgtEl>
                                        <p:attrNameLst>
                                          <p:attrName>ppt_h</p:attrName>
                                        </p:attrNameLst>
                                      </p:cBhvr>
                                      <p:tavLst>
                                        <p:tav tm="0">
                                          <p:val>
                                            <p:fltVal val="0"/>
                                          </p:val>
                                        </p:tav>
                                        <p:tav tm="100000">
                                          <p:val>
                                            <p:strVal val="#ppt_h"/>
                                          </p:val>
                                        </p:tav>
                                      </p:tavLst>
                                    </p:anim>
                                    <p:anim calcmode="lin" valueType="num">
                                      <p:cBhvr>
                                        <p:cTn id="13" dur="500" fill="hold"/>
                                        <p:tgtEl>
                                          <p:spTgt spid="16386"/>
                                        </p:tgtEl>
                                        <p:attrNameLst>
                                          <p:attrName>ppt_x</p:attrName>
                                        </p:attrNameLst>
                                      </p:cBhvr>
                                      <p:tavLst>
                                        <p:tav tm="0">
                                          <p:val>
                                            <p:fltVal val="0.5"/>
                                          </p:val>
                                        </p:tav>
                                        <p:tav tm="100000">
                                          <p:val>
                                            <p:strVal val="#ppt_x"/>
                                          </p:val>
                                        </p:tav>
                                      </p:tavLst>
                                    </p:anim>
                                    <p:anim calcmode="lin" valueType="num">
                                      <p:cBhvr>
                                        <p:cTn id="14" dur="500" fill="hold"/>
                                        <p:tgtEl>
                                          <p:spTgt spid="16386"/>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387">
                                            <p:txEl>
                                              <p:pRg st="0" end="0"/>
                                            </p:txEl>
                                          </p:spTgt>
                                        </p:tgtEl>
                                        <p:attrNameLst>
                                          <p:attrName>style.visibility</p:attrName>
                                        </p:attrNameLst>
                                      </p:cBhvr>
                                      <p:to>
                                        <p:strVal val="visible"/>
                                      </p:to>
                                    </p:set>
                                    <p:animEffect transition="in" filter="wipe(up)">
                                      <p:cBhvr>
                                        <p:cTn id="19" dur="500"/>
                                        <p:tgtEl>
                                          <p:spTgt spid="1638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387">
                                            <p:txEl>
                                              <p:pRg st="1" end="1"/>
                                            </p:txEl>
                                          </p:spTgt>
                                        </p:tgtEl>
                                        <p:attrNameLst>
                                          <p:attrName>style.visibility</p:attrName>
                                        </p:attrNameLst>
                                      </p:cBhvr>
                                      <p:to>
                                        <p:strVal val="visible"/>
                                      </p:to>
                                    </p:set>
                                    <p:animEffect transition="in" filter="wipe(up)">
                                      <p:cBhvr>
                                        <p:cTn id="24" dur="500"/>
                                        <p:tgtEl>
                                          <p:spTgt spid="1638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Effect transition="in" filter="wipe(up)">
                                      <p:cBhvr>
                                        <p:cTn id="29" dur="500"/>
                                        <p:tgtEl>
                                          <p:spTgt spid="1638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387">
                                            <p:txEl>
                                              <p:pRg st="3" end="3"/>
                                            </p:txEl>
                                          </p:spTgt>
                                        </p:tgtEl>
                                        <p:attrNameLst>
                                          <p:attrName>style.visibility</p:attrName>
                                        </p:attrNameLst>
                                      </p:cBhvr>
                                      <p:to>
                                        <p:strVal val="visible"/>
                                      </p:to>
                                    </p:set>
                                    <p:animEffect transition="in" filter="wipe(up)">
                                      <p:cBhvr>
                                        <p:cTn id="34" dur="500"/>
                                        <p:tgtEl>
                                          <p:spTgt spid="1638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387">
                                            <p:txEl>
                                              <p:pRg st="4" end="4"/>
                                            </p:txEl>
                                          </p:spTgt>
                                        </p:tgtEl>
                                        <p:attrNameLst>
                                          <p:attrName>style.visibility</p:attrName>
                                        </p:attrNameLst>
                                      </p:cBhvr>
                                      <p:to>
                                        <p:strVal val="visible"/>
                                      </p:to>
                                    </p:set>
                                    <p:animEffect transition="in" filter="wipe(up)">
                                      <p:cBhvr>
                                        <p:cTn id="39"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P spid="16386" grpId="0" autoUpdateAnimBg="0"/>
      <p:bldP spid="163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685800" y="1657350"/>
            <a:ext cx="7772400" cy="4603750"/>
          </a:xfrm>
        </p:spPr>
        <p:txBody>
          <a:bodyPr/>
          <a:lstStyle/>
          <a:p>
            <a:pPr marL="481013" indent="-481013" algn="just">
              <a:lnSpc>
                <a:spcPct val="125000"/>
              </a:lnSpc>
              <a:buClr>
                <a:srgbClr val="FF0066"/>
              </a:buClr>
              <a:buFontTx/>
              <a:buBlip>
                <a:blip r:embed="rId3"/>
              </a:buBlip>
            </a:pPr>
            <a:r>
              <a:rPr lang="zh-CN" altLang="en-US" sz="3000">
                <a:solidFill>
                  <a:srgbClr val="FFFFFF"/>
                </a:solidFill>
                <a:latin typeface="Arial" charset="0"/>
                <a:ea typeface="微软简中圆" pitchFamily="2" charset="-122"/>
              </a:rPr>
              <a:t>使用标准术语，尽量不用非通用缩写名词（因“摘要”的读者面要比正文更广）</a:t>
            </a:r>
          </a:p>
          <a:p>
            <a:pPr marL="481013" indent="-481013" algn="just">
              <a:lnSpc>
                <a:spcPct val="125000"/>
              </a:lnSpc>
              <a:spcBef>
                <a:spcPct val="50000"/>
              </a:spcBef>
              <a:buClr>
                <a:srgbClr val="FF0066"/>
              </a:buClr>
              <a:buFontTx/>
              <a:buBlip>
                <a:blip r:embed="rId3"/>
              </a:buBlip>
            </a:pPr>
            <a:r>
              <a:rPr lang="zh-CN" altLang="en-US" sz="3000">
                <a:solidFill>
                  <a:srgbClr val="FFFFFF"/>
                </a:solidFill>
                <a:latin typeface="Arial" charset="0"/>
                <a:ea typeface="微软简中圆" pitchFamily="2" charset="-122"/>
              </a:rPr>
              <a:t>“摘要”（以及最后的“结论”）对专家写评阅意见有重要参考作用。作者应对成果的创新性和价值作出准确而又含蓄的自我评价，但要实事求是，不能夸大</a:t>
            </a:r>
          </a:p>
          <a:p>
            <a:pPr marL="481013" indent="-481013" algn="just">
              <a:lnSpc>
                <a:spcPct val="125000"/>
              </a:lnSpc>
              <a:spcBef>
                <a:spcPct val="50000"/>
              </a:spcBef>
              <a:buClr>
                <a:srgbClr val="FF0066"/>
              </a:buClr>
              <a:buFontTx/>
              <a:buBlip>
                <a:blip r:embed="rId3"/>
              </a:buBlip>
            </a:pPr>
            <a:r>
              <a:rPr lang="zh-CN" altLang="en-US" sz="3000">
                <a:solidFill>
                  <a:srgbClr val="FFFFFF"/>
                </a:solidFill>
                <a:latin typeface="Arial" charset="0"/>
                <a:ea typeface="微软简中圆" pitchFamily="2" charset="-122"/>
              </a:rPr>
              <a:t>摘要应在正文完成后撰写，须认真下功夫</a:t>
            </a:r>
          </a:p>
        </p:txBody>
      </p:sp>
      <p:sp>
        <p:nvSpPr>
          <p:cNvPr id="96261" name="Rectangle 5"/>
          <p:cNvSpPr>
            <a:spLocks noGrp="1" noChangeArrowheads="1"/>
          </p:cNvSpPr>
          <p:nvPr>
            <p:ph type="title"/>
          </p:nvPr>
        </p:nvSpPr>
        <p:spPr>
          <a:xfrm>
            <a:off x="685800" y="539750"/>
            <a:ext cx="7772400" cy="914400"/>
          </a:xfrm>
        </p:spPr>
        <p:txBody>
          <a:bodyPr/>
          <a:lstStyle/>
          <a:p>
            <a:r>
              <a:rPr lang="zh-CN" altLang="en-US" sz="4000">
                <a:solidFill>
                  <a:srgbClr val="CCFFCC"/>
                </a:solidFill>
                <a:latin typeface="Arial" charset="0"/>
                <a:ea typeface="黑体" pitchFamily="2" charset="-122"/>
              </a:rPr>
              <a:t>撰写“摘要” 注意事项</a:t>
            </a:r>
            <a:endParaRPr lang="zh-CN" altLang="en-US">
              <a:latin typeface="Arial" charset="0"/>
              <a:ea typeface="黑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dissolve">
                                      <p:cBhvr>
                                        <p:cTn id="7" dur="500"/>
                                        <p:tgtEl>
                                          <p:spTgt spid="96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blinds(vertical)">
                                      <p:cBhvr>
                                        <p:cTn id="12" dur="500"/>
                                        <p:tgtEl>
                                          <p:spTgt spid="96259">
                                            <p:txEl>
                                              <p:pRg st="0" end="0"/>
                                            </p:txEl>
                                          </p:spTgt>
                                        </p:tgtEl>
                                      </p:cBhvr>
                                    </p:animEffect>
                                  </p:childTnLst>
                                  <p:subTnLst>
                                    <p:animClr clrSpc="rgb" dir="cw">
                                      <p:cBhvr override="childStyle">
                                        <p:cTn dur="1" fill="hold" display="0" masterRel="nextClick" afterEffect="1"/>
                                        <p:tgtEl>
                                          <p:spTgt spid="96259">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blinds(vertical)">
                                      <p:cBhvr>
                                        <p:cTn id="17" dur="500"/>
                                        <p:tgtEl>
                                          <p:spTgt spid="96259">
                                            <p:txEl>
                                              <p:pRg st="1" end="1"/>
                                            </p:txEl>
                                          </p:spTgt>
                                        </p:tgtEl>
                                      </p:cBhvr>
                                    </p:animEffect>
                                  </p:childTnLst>
                                  <p:subTnLst>
                                    <p:animClr clrSpc="rgb" dir="cw">
                                      <p:cBhvr override="childStyle">
                                        <p:cTn dur="1" fill="hold" display="0" masterRel="nextClick" afterEffect="1"/>
                                        <p:tgtEl>
                                          <p:spTgt spid="96259">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blinds(vertical)">
                                      <p:cBhvr>
                                        <p:cTn id="22" dur="500"/>
                                        <p:tgtEl>
                                          <p:spTgt spid="96259">
                                            <p:txEl>
                                              <p:pRg st="2" end="2"/>
                                            </p:txEl>
                                          </p:spTgt>
                                        </p:tgtEl>
                                      </p:cBhvr>
                                    </p:animEffect>
                                  </p:childTnLst>
                                  <p:subTnLst>
                                    <p:animClr clrSpc="rgb" dir="cw">
                                      <p:cBhvr override="childStyle">
                                        <p:cTn dur="1" fill="hold" display="0" masterRel="nextClick" afterEffect="1"/>
                                        <p:tgtEl>
                                          <p:spTgt spid="96259">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P spid="9626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5" name="Rectangle 5"/>
          <p:cNvSpPr>
            <a:spLocks noGrp="1" noChangeArrowheads="1"/>
          </p:cNvSpPr>
          <p:nvPr>
            <p:ph type="body" idx="1"/>
          </p:nvPr>
        </p:nvSpPr>
        <p:spPr>
          <a:xfrm>
            <a:off x="711200" y="3876675"/>
            <a:ext cx="7772400" cy="2286000"/>
          </a:xfrm>
          <a:noFill/>
          <a:ln/>
        </p:spPr>
        <p:txBody>
          <a:bodyPr/>
          <a:lstStyle/>
          <a:p>
            <a:pPr marL="571500" indent="-571500" algn="just">
              <a:lnSpc>
                <a:spcPct val="125000"/>
              </a:lnSpc>
              <a:buClr>
                <a:srgbClr val="FF0066"/>
              </a:buClr>
              <a:buFontTx/>
              <a:buBlip>
                <a:blip r:embed="rId3"/>
              </a:buBlip>
            </a:pPr>
            <a:r>
              <a:rPr lang="en-US" altLang="zh-CN" sz="3600">
                <a:solidFill>
                  <a:srgbClr val="99CCFF"/>
                </a:solidFill>
                <a:latin typeface="Arial" charset="0"/>
                <a:ea typeface="微软简中圆" pitchFamily="2" charset="-122"/>
              </a:rPr>
              <a:t>《</a:t>
            </a:r>
            <a:r>
              <a:rPr lang="zh-CN" altLang="en-US" sz="3600">
                <a:solidFill>
                  <a:srgbClr val="99CCFF"/>
                </a:solidFill>
                <a:latin typeface="Arial" charset="0"/>
                <a:ea typeface="微软简中圆" pitchFamily="2" charset="-122"/>
              </a:rPr>
              <a:t>指南</a:t>
            </a:r>
            <a:r>
              <a:rPr lang="en-US" altLang="zh-CN" sz="3600">
                <a:solidFill>
                  <a:srgbClr val="99CCFF"/>
                </a:solidFill>
                <a:latin typeface="Arial" charset="0"/>
                <a:ea typeface="微软简中圆" pitchFamily="2" charset="-122"/>
              </a:rPr>
              <a:t>》</a:t>
            </a:r>
            <a:r>
              <a:rPr lang="zh-CN" altLang="en-US" sz="3600">
                <a:solidFill>
                  <a:srgbClr val="99CCFF"/>
                </a:solidFill>
                <a:latin typeface="Arial" charset="0"/>
                <a:ea typeface="微软简中圆" pitchFamily="2" charset="-122"/>
              </a:rPr>
              <a:t>强调：</a:t>
            </a:r>
            <a:r>
              <a:rPr lang="zh-CN" altLang="en-US" sz="3600">
                <a:solidFill>
                  <a:srgbClr val="FFFFFF"/>
                </a:solidFill>
                <a:latin typeface="Arial" charset="0"/>
                <a:ea typeface="微软简中圆" pitchFamily="2" charset="-122"/>
              </a:rPr>
              <a:t>“论文摘要目前已由我校图书馆上网，提请各位导师及博士生认真检查，切实负起责任”</a:t>
            </a:r>
            <a:endParaRPr lang="zh-CN" altLang="en-US">
              <a:solidFill>
                <a:srgbClr val="FFFFFF"/>
              </a:solidFill>
              <a:latin typeface="Arial" charset="0"/>
              <a:ea typeface="微软简中圆" pitchFamily="2" charset="-122"/>
            </a:endParaRPr>
          </a:p>
        </p:txBody>
      </p:sp>
      <p:sp>
        <p:nvSpPr>
          <p:cNvPr id="97286" name="Rectangle 6"/>
          <p:cNvSpPr>
            <a:spLocks noChangeArrowheads="1"/>
          </p:cNvSpPr>
          <p:nvPr/>
        </p:nvSpPr>
        <p:spPr bwMode="auto">
          <a:xfrm>
            <a:off x="711200" y="695325"/>
            <a:ext cx="777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indent="571500" algn="just" eaLnBrk="1" hangingPunct="1">
              <a:lnSpc>
                <a:spcPct val="120000"/>
              </a:lnSpc>
              <a:spcBef>
                <a:spcPct val="30000"/>
              </a:spcBef>
              <a:buClr>
                <a:srgbClr val="FF0066"/>
              </a:buClr>
              <a:buSzPct val="150000"/>
              <a:tabLst>
                <a:tab pos="1243013" algn="l"/>
              </a:tabLst>
            </a:pPr>
            <a:r>
              <a:rPr lang="zh-CN" altLang="en-US" sz="3400">
                <a:solidFill>
                  <a:srgbClr val="66FFCC"/>
                </a:solidFill>
                <a:ea typeface="黑体" pitchFamily="2" charset="-122"/>
              </a:rPr>
              <a:t>化学系博士、硕士论文 “摘要”，质量多数差强人意</a:t>
            </a:r>
            <a:r>
              <a:rPr lang="zh-CN" altLang="en-US" sz="3400" b="1">
                <a:solidFill>
                  <a:srgbClr val="99CCFF"/>
                </a:solidFill>
                <a:ea typeface="黑体" pitchFamily="2" charset="-122"/>
              </a:rPr>
              <a:t>。</a:t>
            </a:r>
            <a:r>
              <a:rPr lang="zh-CN" altLang="en-US" sz="3400" b="1">
                <a:solidFill>
                  <a:srgbClr val="FFFFFF"/>
                </a:solidFill>
                <a:ea typeface="黑体" pitchFamily="2" charset="-122"/>
              </a:rPr>
              <a:t>原因</a:t>
            </a:r>
            <a:r>
              <a:rPr lang="zh-CN" altLang="en-US" sz="3400">
                <a:solidFill>
                  <a:srgbClr val="FFFFFF"/>
                </a:solidFill>
                <a:ea typeface="黑体" pitchFamily="2" charset="-122"/>
              </a:rPr>
              <a:t>：</a:t>
            </a:r>
            <a:endParaRPr lang="zh-CN" altLang="en-US" sz="3400">
              <a:solidFill>
                <a:srgbClr val="FFFFFF"/>
              </a:solidFill>
              <a:ea typeface="粗园体" pitchFamily="18" charset="-122"/>
            </a:endParaRPr>
          </a:p>
          <a:p>
            <a:pPr indent="571500" algn="just" eaLnBrk="1" hangingPunct="1">
              <a:lnSpc>
                <a:spcPct val="120000"/>
              </a:lnSpc>
              <a:spcBef>
                <a:spcPct val="30000"/>
              </a:spcBef>
              <a:buClr>
                <a:srgbClr val="FF0066"/>
              </a:buClr>
              <a:buFont typeface="宋体" pitchFamily="2" charset="-122"/>
              <a:buNone/>
              <a:tabLst>
                <a:tab pos="1243013" algn="l"/>
              </a:tabLst>
            </a:pPr>
            <a:r>
              <a:rPr lang="zh-CN" altLang="en-US" sz="3400">
                <a:solidFill>
                  <a:schemeClr val="folHlink"/>
                </a:solidFill>
              </a:rPr>
              <a:t>①</a:t>
            </a:r>
            <a:r>
              <a:rPr lang="zh-CN" altLang="en-US" sz="3400" b="1">
                <a:solidFill>
                  <a:schemeClr val="folHlink"/>
                </a:solidFill>
              </a:rPr>
              <a:t> 	</a:t>
            </a:r>
            <a:r>
              <a:rPr lang="zh-CN" altLang="en-US" sz="3400">
                <a:solidFill>
                  <a:srgbClr val="FFFF99"/>
                </a:solidFill>
              </a:rPr>
              <a:t>师、生均欠应有重视</a:t>
            </a:r>
          </a:p>
          <a:p>
            <a:pPr indent="571500" algn="just" eaLnBrk="1" hangingPunct="1">
              <a:lnSpc>
                <a:spcPct val="120000"/>
              </a:lnSpc>
              <a:spcBef>
                <a:spcPct val="30000"/>
              </a:spcBef>
              <a:buClr>
                <a:srgbClr val="FF0066"/>
              </a:buClr>
              <a:buFont typeface="宋体" pitchFamily="2" charset="-122"/>
              <a:buNone/>
              <a:tabLst>
                <a:tab pos="1243013" algn="l"/>
              </a:tabLst>
            </a:pPr>
            <a:r>
              <a:rPr lang="zh-CN" altLang="en-US" sz="3400">
                <a:solidFill>
                  <a:schemeClr val="folHlink"/>
                </a:solidFill>
              </a:rPr>
              <a:t>②</a:t>
            </a:r>
            <a:r>
              <a:rPr lang="zh-CN" altLang="en-US" sz="3400">
                <a:solidFill>
                  <a:srgbClr val="FFFFFF"/>
                </a:solidFill>
              </a:rPr>
              <a:t> 	</a:t>
            </a:r>
            <a:r>
              <a:rPr lang="zh-CN" altLang="en-US" sz="3400">
                <a:solidFill>
                  <a:srgbClr val="FFFF99"/>
                </a:solidFill>
              </a:rPr>
              <a:t>论文后期精疲力尽，草草收场</a:t>
            </a:r>
            <a:endParaRPr lang="zh-CN" altLang="en-US" sz="3200">
              <a:solidFill>
                <a:srgbClr val="FFFF99"/>
              </a:solidFill>
              <a:ea typeface="粗园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97286">
                                            <p:txEl>
                                              <p:pRg st="0" end="0"/>
                                            </p:txEl>
                                          </p:spTgt>
                                        </p:tgtEl>
                                        <p:attrNameLst>
                                          <p:attrName>style.visibility</p:attrName>
                                        </p:attrNameLst>
                                      </p:cBhvr>
                                      <p:to>
                                        <p:strVal val="visible"/>
                                      </p:to>
                                    </p:set>
                                    <p:animEffect transition="in" filter="wipe(up)">
                                      <p:cBhvr>
                                        <p:cTn id="7" dur="75"/>
                                        <p:tgtEl>
                                          <p:spTgt spid="97286">
                                            <p:txEl>
                                              <p:pRg st="0" end="0"/>
                                            </p:txEl>
                                          </p:spTgt>
                                        </p:tgtEl>
                                      </p:cBhvr>
                                    </p:animEffect>
                                  </p:childTnLst>
                                </p:cTn>
                              </p:par>
                            </p:childTnLst>
                          </p:cTn>
                        </p:par>
                        <p:par>
                          <p:cTn id="8" fill="hold" nodeType="afterGroup">
                            <p:stCondLst>
                              <p:cond delay="2025"/>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97286">
                                            <p:txEl>
                                              <p:pRg st="1" end="1"/>
                                            </p:txEl>
                                          </p:spTgt>
                                        </p:tgtEl>
                                        <p:attrNameLst>
                                          <p:attrName>style.visibility</p:attrName>
                                        </p:attrNameLst>
                                      </p:cBhvr>
                                      <p:to>
                                        <p:strVal val="visible"/>
                                      </p:to>
                                    </p:set>
                                    <p:animEffect transition="in" filter="wipe(up)">
                                      <p:cBhvr>
                                        <p:cTn id="11" dur="75"/>
                                        <p:tgtEl>
                                          <p:spTgt spid="97286">
                                            <p:txEl>
                                              <p:pRg st="1" end="1"/>
                                            </p:txEl>
                                          </p:spTgt>
                                        </p:tgtEl>
                                      </p:cBhvr>
                                    </p:animEffect>
                                  </p:childTnLst>
                                </p:cTn>
                              </p:par>
                            </p:childTnLst>
                          </p:cTn>
                        </p:par>
                        <p:par>
                          <p:cTn id="12" fill="hold" nodeType="afterGroup">
                            <p:stCondLst>
                              <p:cond delay="2775"/>
                            </p:stCondLst>
                            <p:childTnLst>
                              <p:par>
                                <p:cTn id="13" presetID="22" presetClass="entr" presetSubtype="1" fill="hold" grpId="0" nodeType="afterEffect">
                                  <p:stCondLst>
                                    <p:cond delay="0"/>
                                  </p:stCondLst>
                                  <p:iterate type="lt">
                                    <p:tmPct val="100000"/>
                                  </p:iterate>
                                  <p:childTnLst>
                                    <p:set>
                                      <p:cBhvr>
                                        <p:cTn id="14" dur="1" fill="hold">
                                          <p:stCondLst>
                                            <p:cond delay="0"/>
                                          </p:stCondLst>
                                        </p:cTn>
                                        <p:tgtEl>
                                          <p:spTgt spid="97286">
                                            <p:txEl>
                                              <p:pRg st="2" end="2"/>
                                            </p:txEl>
                                          </p:spTgt>
                                        </p:tgtEl>
                                        <p:attrNameLst>
                                          <p:attrName>style.visibility</p:attrName>
                                        </p:attrNameLst>
                                      </p:cBhvr>
                                      <p:to>
                                        <p:strVal val="visible"/>
                                      </p:to>
                                    </p:set>
                                    <p:animEffect transition="in" filter="wipe(up)">
                                      <p:cBhvr>
                                        <p:cTn id="15" dur="75"/>
                                        <p:tgtEl>
                                          <p:spTgt spid="9728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97285">
                                            <p:txEl>
                                              <p:pRg st="0" end="0"/>
                                            </p:txEl>
                                          </p:spTgt>
                                        </p:tgtEl>
                                        <p:attrNameLst>
                                          <p:attrName>style.visibility</p:attrName>
                                        </p:attrNameLst>
                                      </p:cBhvr>
                                      <p:to>
                                        <p:strVal val="visible"/>
                                      </p:to>
                                    </p:set>
                                    <p:anim calcmode="lin" valueType="num">
                                      <p:cBhvr additive="base">
                                        <p:cTn id="20" dur="5000" fill="hold"/>
                                        <p:tgtEl>
                                          <p:spTgt spid="97285">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9728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7285">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P spid="97286"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25488" y="366713"/>
            <a:ext cx="7772400" cy="609600"/>
          </a:xfrm>
          <a:effectLst>
            <a:outerShdw dist="28398" dir="1593903" algn="ctr" rotWithShape="0">
              <a:srgbClr val="FFFFFF"/>
            </a:outerShdw>
          </a:effectLst>
        </p:spPr>
        <p:txBody>
          <a:bodyPr/>
          <a:lstStyle/>
          <a:p>
            <a:r>
              <a:rPr lang="en-US" altLang="zh-CN" b="1">
                <a:solidFill>
                  <a:srgbClr val="FA72E7"/>
                </a:solidFill>
                <a:latin typeface="Arial" charset="0"/>
                <a:ea typeface="微软简中圆" pitchFamily="2" charset="-122"/>
              </a:rPr>
              <a:t>3.  </a:t>
            </a:r>
            <a:r>
              <a:rPr lang="zh-CN" altLang="en-US" b="1">
                <a:solidFill>
                  <a:srgbClr val="FA72E7"/>
                </a:solidFill>
                <a:latin typeface="Arial" charset="0"/>
                <a:ea typeface="微软简中圆" pitchFamily="2" charset="-122"/>
              </a:rPr>
              <a:t>英文摘要 </a:t>
            </a:r>
            <a:r>
              <a:rPr lang="en-US" altLang="zh-CN" sz="4000">
                <a:solidFill>
                  <a:srgbClr val="FA72E7"/>
                </a:solidFill>
                <a:latin typeface="Arial" charset="0"/>
                <a:ea typeface="微软简中圆" pitchFamily="2" charset="-122"/>
              </a:rPr>
              <a:t>( Abstract )</a:t>
            </a:r>
            <a:endParaRPr lang="en-US" altLang="zh-CN" b="1">
              <a:solidFill>
                <a:srgbClr val="FA72E7"/>
              </a:solidFill>
              <a:latin typeface="Arial" charset="0"/>
              <a:ea typeface="微软简中圆" pitchFamily="2" charset="-122"/>
            </a:endParaRPr>
          </a:p>
        </p:txBody>
      </p:sp>
      <p:sp>
        <p:nvSpPr>
          <p:cNvPr id="99331" name="Rectangle 3"/>
          <p:cNvSpPr>
            <a:spLocks noGrp="1" noChangeArrowheads="1"/>
          </p:cNvSpPr>
          <p:nvPr>
            <p:ph type="body" idx="1"/>
          </p:nvPr>
        </p:nvSpPr>
        <p:spPr>
          <a:xfrm>
            <a:off x="877888" y="1179513"/>
            <a:ext cx="7467600" cy="5394325"/>
          </a:xfrm>
        </p:spPr>
        <p:txBody>
          <a:bodyPr/>
          <a:lstStyle/>
          <a:p>
            <a:pPr marL="381000" indent="-381000" algn="just">
              <a:lnSpc>
                <a:spcPct val="125000"/>
              </a:lnSpc>
              <a:spcBef>
                <a:spcPct val="0"/>
              </a:spcBef>
              <a:buClr>
                <a:srgbClr val="FF0066"/>
              </a:buClr>
              <a:buFontTx/>
              <a:buBlip>
                <a:blip r:embed="rId2"/>
              </a:buBlip>
              <a:tabLst>
                <a:tab pos="1054100" algn="l"/>
              </a:tabLst>
            </a:pPr>
            <a:r>
              <a:rPr lang="zh-CN" altLang="en-US" sz="3000">
                <a:solidFill>
                  <a:srgbClr val="FFFFFF"/>
                </a:solidFill>
                <a:latin typeface="Arial" charset="0"/>
                <a:ea typeface="微软简中圆" pitchFamily="2" charset="-122"/>
              </a:rPr>
              <a:t>内容</a:t>
            </a:r>
            <a:r>
              <a:rPr lang="zh-CN" altLang="en-US" sz="3000">
                <a:solidFill>
                  <a:srgbClr val="FF0066"/>
                </a:solidFill>
                <a:latin typeface="Arial" charset="0"/>
                <a:ea typeface="微软简中圆" pitchFamily="2" charset="-122"/>
              </a:rPr>
              <a:t>基本</a:t>
            </a:r>
            <a:r>
              <a:rPr lang="zh-CN" altLang="en-US" sz="3000">
                <a:solidFill>
                  <a:srgbClr val="FFFFFF"/>
                </a:solidFill>
                <a:latin typeface="Arial" charset="0"/>
                <a:ea typeface="微软简中圆" pitchFamily="2" charset="-122"/>
              </a:rPr>
              <a:t>与中文摘要相同</a:t>
            </a:r>
            <a:endParaRPr lang="zh-CN" altLang="en-US" sz="2800">
              <a:solidFill>
                <a:srgbClr val="FFFFFF"/>
              </a:solidFill>
              <a:latin typeface="Arial" charset="0"/>
              <a:ea typeface="微软简中圆" pitchFamily="2" charset="-122"/>
            </a:endParaRPr>
          </a:p>
          <a:p>
            <a:pPr marL="381000" indent="-381000" algn="just">
              <a:lnSpc>
                <a:spcPct val="125000"/>
              </a:lnSpc>
              <a:spcBef>
                <a:spcPct val="10000"/>
              </a:spcBef>
              <a:buClr>
                <a:srgbClr val="FF0066"/>
              </a:buClr>
              <a:buSzPct val="150000"/>
              <a:buFontTx/>
              <a:buNone/>
              <a:tabLst>
                <a:tab pos="1054100" algn="l"/>
              </a:tabLst>
            </a:pPr>
            <a:r>
              <a:rPr lang="zh-CN" altLang="en-US" sz="2800">
                <a:solidFill>
                  <a:srgbClr val="FFFFFF"/>
                </a:solidFill>
                <a:latin typeface="Arial" charset="0"/>
                <a:ea typeface="微软简中圆" pitchFamily="2" charset="-122"/>
              </a:rPr>
              <a:t>   	</a:t>
            </a:r>
            <a:r>
              <a:rPr lang="zh-CN" altLang="en-US" sz="2600">
                <a:solidFill>
                  <a:srgbClr val="FFFFFF"/>
                </a:solidFill>
                <a:latin typeface="Arial" charset="0"/>
                <a:ea typeface="楷体_GB2312" pitchFamily="49" charset="-122"/>
              </a:rPr>
              <a:t>但不要逐字逐句直译。要按英文科技论文摘要通用格式和英语习惯重新组织段落和语句</a:t>
            </a:r>
            <a:endParaRPr lang="zh-CN" altLang="en-US" sz="2600">
              <a:solidFill>
                <a:srgbClr val="FFFFFF"/>
              </a:solidFill>
              <a:latin typeface="Arial" charset="0"/>
              <a:ea typeface="微软简中圆" pitchFamily="2" charset="-122"/>
            </a:endParaRPr>
          </a:p>
          <a:p>
            <a:pPr marL="381000" indent="-381000" algn="just">
              <a:lnSpc>
                <a:spcPct val="125000"/>
              </a:lnSpc>
              <a:buClr>
                <a:srgbClr val="FF0066"/>
              </a:buClr>
              <a:buFontTx/>
              <a:buBlip>
                <a:blip r:embed="rId2"/>
              </a:buBlip>
              <a:tabLst>
                <a:tab pos="1054100" algn="l"/>
              </a:tabLst>
            </a:pPr>
            <a:r>
              <a:rPr lang="zh-CN" altLang="en-US" sz="3000">
                <a:solidFill>
                  <a:srgbClr val="FFFFFF"/>
                </a:solidFill>
                <a:latin typeface="Arial" charset="0"/>
                <a:ea typeface="微软简中圆" pitchFamily="2" charset="-122"/>
              </a:rPr>
              <a:t>普遍问题：句型及语法错误，中文味浓</a:t>
            </a:r>
          </a:p>
          <a:p>
            <a:pPr marL="381000" indent="-381000" algn="just">
              <a:lnSpc>
                <a:spcPct val="125000"/>
              </a:lnSpc>
              <a:spcBef>
                <a:spcPct val="10000"/>
              </a:spcBef>
              <a:buClr>
                <a:srgbClr val="FF0066"/>
              </a:buClr>
              <a:buFontTx/>
              <a:buBlip>
                <a:blip r:embed="rId2"/>
              </a:buBlip>
              <a:tabLst>
                <a:tab pos="1054100" algn="l"/>
              </a:tabLst>
            </a:pPr>
            <a:r>
              <a:rPr lang="zh-CN" altLang="en-US" sz="3000">
                <a:solidFill>
                  <a:srgbClr val="FFFFFF"/>
                </a:solidFill>
                <a:latin typeface="Arial" charset="0"/>
                <a:ea typeface="微软简中圆" pitchFamily="2" charset="-122"/>
              </a:rPr>
              <a:t>提高技巧的途径是模仿好的范文，主要是英语国家作者写的论文（摘要）</a:t>
            </a:r>
          </a:p>
          <a:p>
            <a:pPr marL="381000" indent="-381000" algn="just">
              <a:lnSpc>
                <a:spcPct val="125000"/>
              </a:lnSpc>
              <a:spcBef>
                <a:spcPct val="10000"/>
              </a:spcBef>
              <a:buClr>
                <a:srgbClr val="FF0066"/>
              </a:buClr>
              <a:buFontTx/>
              <a:buBlip>
                <a:blip r:embed="rId2"/>
              </a:buBlip>
              <a:tabLst>
                <a:tab pos="1054100" algn="l"/>
              </a:tabLst>
            </a:pPr>
            <a:r>
              <a:rPr lang="zh-CN" altLang="en-US" sz="3000">
                <a:solidFill>
                  <a:srgbClr val="FFFFFF"/>
                </a:solidFill>
                <a:latin typeface="Arial" charset="0"/>
                <a:ea typeface="微软简中圆" pitchFamily="2" charset="-122"/>
              </a:rPr>
              <a:t>不要使用自己创造的句型，它有</a:t>
            </a:r>
            <a:r>
              <a:rPr lang="en-US" altLang="zh-CN" sz="3000">
                <a:solidFill>
                  <a:srgbClr val="FFFFFF"/>
                </a:solidFill>
                <a:latin typeface="Arial" charset="0"/>
                <a:ea typeface="微软简中圆" pitchFamily="2" charset="-122"/>
              </a:rPr>
              <a:t>99.9%</a:t>
            </a:r>
            <a:r>
              <a:rPr lang="zh-CN" altLang="en-US" sz="3000">
                <a:solidFill>
                  <a:srgbClr val="FFFFFF"/>
                </a:solidFill>
                <a:latin typeface="Arial" charset="0"/>
                <a:ea typeface="微软简中圆" pitchFamily="2" charset="-122"/>
              </a:rPr>
              <a:t>的可能是错的！</a:t>
            </a:r>
          </a:p>
          <a:p>
            <a:pPr marL="381000" indent="-381000" algn="just">
              <a:lnSpc>
                <a:spcPct val="125000"/>
              </a:lnSpc>
              <a:spcBef>
                <a:spcPct val="10000"/>
              </a:spcBef>
              <a:buClr>
                <a:srgbClr val="FF0066"/>
              </a:buClr>
              <a:buFontTx/>
              <a:buBlip>
                <a:blip r:embed="rId2"/>
              </a:buBlip>
              <a:tabLst>
                <a:tab pos="1054100" algn="l"/>
              </a:tabLst>
            </a:pPr>
            <a:r>
              <a:rPr lang="zh-CN" altLang="en-US" sz="3000">
                <a:solidFill>
                  <a:srgbClr val="FFFFFF"/>
                </a:solidFill>
                <a:latin typeface="Arial" charset="0"/>
                <a:ea typeface="微软简中圆" pitchFamily="2" charset="-122"/>
              </a:rPr>
              <a:t>在句型及语法正确的前提下改善修辞</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ppt_w</p:attrName>
                                        </p:attrNameLst>
                                      </p:cBhvr>
                                      <p:tavLst>
                                        <p:tav tm="0">
                                          <p:val>
                                            <p:fltVal val="0"/>
                                          </p:val>
                                        </p:tav>
                                        <p:tav tm="100000">
                                          <p:val>
                                            <p:strVal val="#ppt_w"/>
                                          </p:val>
                                        </p:tav>
                                      </p:tavLst>
                                    </p:anim>
                                    <p:anim calcmode="lin" valueType="num">
                                      <p:cBhvr>
                                        <p:cTn id="8" dur="500" fill="hold"/>
                                        <p:tgtEl>
                                          <p:spTgt spid="99330"/>
                                        </p:tgtEl>
                                        <p:attrNameLst>
                                          <p:attrName>ppt_h</p:attrName>
                                        </p:attrNameLst>
                                      </p:cBhvr>
                                      <p:tavLst>
                                        <p:tav tm="0">
                                          <p:val>
                                            <p:fltVal val="0"/>
                                          </p:val>
                                        </p:tav>
                                        <p:tav tm="100000">
                                          <p:val>
                                            <p:strVal val="#ppt_h"/>
                                          </p:val>
                                        </p:tav>
                                      </p:tavLst>
                                    </p:anim>
                                    <p:anim calcmode="lin" valueType="num">
                                      <p:cBhvr>
                                        <p:cTn id="9" dur="500" fill="hold"/>
                                        <p:tgtEl>
                                          <p:spTgt spid="99330"/>
                                        </p:tgtEl>
                                        <p:attrNameLst>
                                          <p:attrName>ppt_x</p:attrName>
                                        </p:attrNameLst>
                                      </p:cBhvr>
                                      <p:tavLst>
                                        <p:tav tm="0">
                                          <p:val>
                                            <p:fltVal val="0.5"/>
                                          </p:val>
                                        </p:tav>
                                        <p:tav tm="100000">
                                          <p:val>
                                            <p:strVal val="#ppt_x"/>
                                          </p:val>
                                        </p:tav>
                                      </p:tavLst>
                                    </p:anim>
                                    <p:anim calcmode="lin" valueType="num">
                                      <p:cBhvr>
                                        <p:cTn id="10" dur="500" fill="hold"/>
                                        <p:tgtEl>
                                          <p:spTgt spid="9933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99331">
                                            <p:txEl>
                                              <p:pRg st="0" end="0"/>
                                            </p:txEl>
                                          </p:spTgt>
                                        </p:tgtEl>
                                        <p:attrNameLst>
                                          <p:attrName>style.visibility</p:attrName>
                                        </p:attrNameLst>
                                      </p:cBhvr>
                                      <p:to>
                                        <p:strVal val="visible"/>
                                      </p:to>
                                    </p:set>
                                    <p:animEffect transition="in" filter="wipe(up)">
                                      <p:cBhvr>
                                        <p:cTn id="15" dur="75"/>
                                        <p:tgtEl>
                                          <p:spTgt spid="99331">
                                            <p:txEl>
                                              <p:pRg st="0" end="0"/>
                                            </p:txEl>
                                          </p:spTgt>
                                        </p:tgtEl>
                                      </p:cBhvr>
                                    </p:animEffect>
                                  </p:childTnLst>
                                  <p:subTnLst>
                                    <p:animClr clrSpc="rgb" dir="cw">
                                      <p:cBhvr override="childStyle">
                                        <p:cTn dur="1" fill="hold" display="0" masterRel="nextClick" afterEffect="1"/>
                                        <p:tgtEl>
                                          <p:spTgt spid="99331">
                                            <p:txEl>
                                              <p:pRg st="0" end="0"/>
                                            </p:txEl>
                                          </p:spTgt>
                                        </p:tgtEl>
                                        <p:attrNameLst>
                                          <p:attrName>ppt_c</p:attrName>
                                        </p:attrNameLst>
                                      </p:cBhvr>
                                      <p:to>
                                        <a:srgbClr val="66FFFF"/>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99331">
                                            <p:txEl>
                                              <p:pRg st="1" end="1"/>
                                            </p:txEl>
                                          </p:spTgt>
                                        </p:tgtEl>
                                        <p:attrNameLst>
                                          <p:attrName>style.visibility</p:attrName>
                                        </p:attrNameLst>
                                      </p:cBhvr>
                                      <p:to>
                                        <p:strVal val="visible"/>
                                      </p:to>
                                    </p:set>
                                    <p:animEffect transition="in" filter="wipe(up)">
                                      <p:cBhvr>
                                        <p:cTn id="20" dur="75"/>
                                        <p:tgtEl>
                                          <p:spTgt spid="99331">
                                            <p:txEl>
                                              <p:pRg st="1" end="1"/>
                                            </p:txEl>
                                          </p:spTgt>
                                        </p:tgtEl>
                                      </p:cBhvr>
                                    </p:animEffect>
                                  </p:childTnLst>
                                  <p:subTnLst>
                                    <p:animClr clrSpc="rgb" dir="cw">
                                      <p:cBhvr override="childStyle">
                                        <p:cTn dur="1" fill="hold" display="0" masterRel="nextClick" afterEffect="1"/>
                                        <p:tgtEl>
                                          <p:spTgt spid="99331">
                                            <p:txEl>
                                              <p:pRg st="1" end="1"/>
                                            </p:txEl>
                                          </p:spTgt>
                                        </p:tgtEl>
                                        <p:attrNameLst>
                                          <p:attrName>ppt_c</p:attrName>
                                        </p:attrNameLst>
                                      </p:cBhvr>
                                      <p:to>
                                        <a:srgbClr val="66FF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99331">
                                            <p:txEl>
                                              <p:pRg st="2" end="2"/>
                                            </p:txEl>
                                          </p:spTgt>
                                        </p:tgtEl>
                                        <p:attrNameLst>
                                          <p:attrName>style.visibility</p:attrName>
                                        </p:attrNameLst>
                                      </p:cBhvr>
                                      <p:to>
                                        <p:strVal val="visible"/>
                                      </p:to>
                                    </p:set>
                                    <p:animEffect transition="in" filter="wipe(up)">
                                      <p:cBhvr>
                                        <p:cTn id="25" dur="75"/>
                                        <p:tgtEl>
                                          <p:spTgt spid="99331">
                                            <p:txEl>
                                              <p:pRg st="2" end="2"/>
                                            </p:txEl>
                                          </p:spTgt>
                                        </p:tgtEl>
                                      </p:cBhvr>
                                    </p:animEffect>
                                  </p:childTnLst>
                                  <p:subTnLst>
                                    <p:animClr clrSpc="rgb" dir="cw">
                                      <p:cBhvr override="childStyle">
                                        <p:cTn dur="1" fill="hold" display="0" masterRel="nextClick" afterEffect="1"/>
                                        <p:tgtEl>
                                          <p:spTgt spid="99331">
                                            <p:txEl>
                                              <p:pRg st="2" end="2"/>
                                            </p:txEl>
                                          </p:spTgt>
                                        </p:tgtEl>
                                        <p:attrNameLst>
                                          <p:attrName>ppt_c</p:attrName>
                                        </p:attrNameLst>
                                      </p:cBhvr>
                                      <p:to>
                                        <a:srgbClr val="66FFFF"/>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iterate type="lt">
                                    <p:tmPct val="100000"/>
                                  </p:iterate>
                                  <p:childTnLst>
                                    <p:set>
                                      <p:cBhvr>
                                        <p:cTn id="29" dur="1" fill="hold">
                                          <p:stCondLst>
                                            <p:cond delay="0"/>
                                          </p:stCondLst>
                                        </p:cTn>
                                        <p:tgtEl>
                                          <p:spTgt spid="99331">
                                            <p:txEl>
                                              <p:pRg st="3" end="3"/>
                                            </p:txEl>
                                          </p:spTgt>
                                        </p:tgtEl>
                                        <p:attrNameLst>
                                          <p:attrName>style.visibility</p:attrName>
                                        </p:attrNameLst>
                                      </p:cBhvr>
                                      <p:to>
                                        <p:strVal val="visible"/>
                                      </p:to>
                                    </p:set>
                                    <p:animEffect transition="in" filter="wipe(up)">
                                      <p:cBhvr>
                                        <p:cTn id="30" dur="75"/>
                                        <p:tgtEl>
                                          <p:spTgt spid="99331">
                                            <p:txEl>
                                              <p:pRg st="3" end="3"/>
                                            </p:txEl>
                                          </p:spTgt>
                                        </p:tgtEl>
                                      </p:cBhvr>
                                    </p:animEffect>
                                  </p:childTnLst>
                                  <p:subTnLst>
                                    <p:animClr clrSpc="rgb" dir="cw">
                                      <p:cBhvr override="childStyle">
                                        <p:cTn dur="1" fill="hold" display="0" masterRel="nextClick" afterEffect="1"/>
                                        <p:tgtEl>
                                          <p:spTgt spid="99331">
                                            <p:txEl>
                                              <p:pRg st="3" end="3"/>
                                            </p:txEl>
                                          </p:spTgt>
                                        </p:tgtEl>
                                        <p:attrNameLst>
                                          <p:attrName>ppt_c</p:attrName>
                                        </p:attrNameLst>
                                      </p:cBhvr>
                                      <p:to>
                                        <a:srgbClr val="66FF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iterate type="lt">
                                    <p:tmPct val="100000"/>
                                  </p:iterate>
                                  <p:childTnLst>
                                    <p:set>
                                      <p:cBhvr>
                                        <p:cTn id="34" dur="1" fill="hold">
                                          <p:stCondLst>
                                            <p:cond delay="0"/>
                                          </p:stCondLst>
                                        </p:cTn>
                                        <p:tgtEl>
                                          <p:spTgt spid="99331">
                                            <p:txEl>
                                              <p:pRg st="4" end="4"/>
                                            </p:txEl>
                                          </p:spTgt>
                                        </p:tgtEl>
                                        <p:attrNameLst>
                                          <p:attrName>style.visibility</p:attrName>
                                        </p:attrNameLst>
                                      </p:cBhvr>
                                      <p:to>
                                        <p:strVal val="visible"/>
                                      </p:to>
                                    </p:set>
                                    <p:animEffect transition="in" filter="wipe(up)">
                                      <p:cBhvr>
                                        <p:cTn id="35" dur="75"/>
                                        <p:tgtEl>
                                          <p:spTgt spid="99331">
                                            <p:txEl>
                                              <p:pRg st="4" end="4"/>
                                            </p:txEl>
                                          </p:spTgt>
                                        </p:tgtEl>
                                      </p:cBhvr>
                                    </p:animEffect>
                                  </p:childTnLst>
                                  <p:subTnLst>
                                    <p:animClr clrSpc="rgb" dir="cw">
                                      <p:cBhvr override="childStyle">
                                        <p:cTn dur="1" fill="hold" display="0" masterRel="nextClick" afterEffect="1"/>
                                        <p:tgtEl>
                                          <p:spTgt spid="99331">
                                            <p:txEl>
                                              <p:pRg st="4" end="4"/>
                                            </p:txEl>
                                          </p:spTgt>
                                        </p:tgtEl>
                                        <p:attrNameLst>
                                          <p:attrName>ppt_c</p:attrName>
                                        </p:attrNameLst>
                                      </p:cBhvr>
                                      <p:to>
                                        <a:srgbClr val="66FFFF"/>
                                      </p:to>
                                    </p:animClr>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iterate type="lt">
                                    <p:tmPct val="100000"/>
                                  </p:iterate>
                                  <p:childTnLst>
                                    <p:set>
                                      <p:cBhvr>
                                        <p:cTn id="39" dur="1" fill="hold">
                                          <p:stCondLst>
                                            <p:cond delay="0"/>
                                          </p:stCondLst>
                                        </p:cTn>
                                        <p:tgtEl>
                                          <p:spTgt spid="99331">
                                            <p:txEl>
                                              <p:pRg st="5" end="5"/>
                                            </p:txEl>
                                          </p:spTgt>
                                        </p:tgtEl>
                                        <p:attrNameLst>
                                          <p:attrName>style.visibility</p:attrName>
                                        </p:attrNameLst>
                                      </p:cBhvr>
                                      <p:to>
                                        <p:strVal val="visible"/>
                                      </p:to>
                                    </p:set>
                                    <p:animEffect transition="in" filter="wipe(up)">
                                      <p:cBhvr>
                                        <p:cTn id="40" dur="75"/>
                                        <p:tgtEl>
                                          <p:spTgt spid="99331">
                                            <p:txEl>
                                              <p:pRg st="5" end="5"/>
                                            </p:txEl>
                                          </p:spTgt>
                                        </p:tgtEl>
                                      </p:cBhvr>
                                    </p:animEffect>
                                  </p:childTnLst>
                                  <p:subTnLst>
                                    <p:animClr clrSpc="rgb" dir="cw">
                                      <p:cBhvr override="childStyle">
                                        <p:cTn dur="1" fill="hold" display="0" masterRel="nextClick" afterEffect="1"/>
                                        <p:tgtEl>
                                          <p:spTgt spid="99331">
                                            <p:txEl>
                                              <p:pRg st="5" end="5"/>
                                            </p:txEl>
                                          </p:spTgt>
                                        </p:tgtEl>
                                        <p:attrNameLst>
                                          <p:attrName>ppt_c</p:attrName>
                                        </p:attrNameLst>
                                      </p:cBhvr>
                                      <p:to>
                                        <a:srgbClr val="66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11150"/>
            <a:ext cx="7772400" cy="762000"/>
          </a:xfrm>
        </p:spPr>
        <p:txBody>
          <a:bodyPr/>
          <a:lstStyle/>
          <a:p>
            <a:r>
              <a:rPr lang="zh-CN" altLang="en-US" sz="3800" b="1">
                <a:solidFill>
                  <a:srgbClr val="CCFFCC"/>
                </a:solidFill>
                <a:ea typeface="楷体_GB2312" pitchFamily="49" charset="-122"/>
              </a:rPr>
              <a:t>英文科技论文的人称</a:t>
            </a:r>
            <a:endParaRPr lang="zh-CN" altLang="en-US" sz="3800">
              <a:ea typeface="楷体_GB2312" pitchFamily="49" charset="-122"/>
            </a:endParaRPr>
          </a:p>
        </p:txBody>
      </p:sp>
      <p:sp>
        <p:nvSpPr>
          <p:cNvPr id="102403" name="Rectangle 3"/>
          <p:cNvSpPr>
            <a:spLocks noGrp="1" noChangeArrowheads="1"/>
          </p:cNvSpPr>
          <p:nvPr>
            <p:ph type="body" idx="1"/>
          </p:nvPr>
        </p:nvSpPr>
        <p:spPr>
          <a:xfrm>
            <a:off x="698500" y="1273175"/>
            <a:ext cx="7937500" cy="5211763"/>
          </a:xfrm>
        </p:spPr>
        <p:txBody>
          <a:bodyPr lIns="0" tIns="0" rIns="0" bIns="0"/>
          <a:lstStyle/>
          <a:p>
            <a:pPr marL="482600" indent="-482600">
              <a:lnSpc>
                <a:spcPct val="110000"/>
              </a:lnSpc>
              <a:buClr>
                <a:schemeClr val="folHlink"/>
              </a:buClr>
              <a:buSzPct val="150000"/>
              <a:buFontTx/>
              <a:buNone/>
              <a:tabLst>
                <a:tab pos="1714500" algn="l"/>
              </a:tabLst>
            </a:pPr>
            <a:r>
              <a:rPr lang="zh-CN" altLang="en-US">
                <a:solidFill>
                  <a:srgbClr val="FFFFFF"/>
                </a:solidFill>
                <a:latin typeface="Arial Rounded MT Bold" pitchFamily="34" charset="0"/>
                <a:ea typeface="微软简中圆" pitchFamily="2" charset="-122"/>
              </a:rPr>
              <a:t>两种主张：</a:t>
            </a:r>
            <a:endParaRPr lang="zh-CN" altLang="en-US">
              <a:solidFill>
                <a:srgbClr val="FFFFFF"/>
              </a:solidFill>
              <a:latin typeface="Arial Rounded MT Bold" pitchFamily="34" charset="0"/>
              <a:ea typeface="粗园体" pitchFamily="18" charset="-122"/>
            </a:endParaRPr>
          </a:p>
          <a:p>
            <a:pPr marL="482600" indent="-482600">
              <a:lnSpc>
                <a:spcPct val="110000"/>
              </a:lnSpc>
              <a:spcBef>
                <a:spcPct val="30000"/>
              </a:spcBef>
              <a:buClr>
                <a:schemeClr val="folHlink"/>
              </a:buClr>
              <a:buFont typeface="宋体" pitchFamily="2" charset="-122"/>
              <a:buNone/>
              <a:tabLst>
                <a:tab pos="1714500" algn="l"/>
              </a:tabLst>
            </a:pPr>
            <a:r>
              <a:rPr lang="zh-CN" altLang="en-US">
                <a:solidFill>
                  <a:schemeClr val="folHlink"/>
                </a:solidFill>
                <a:latin typeface="Arial Rounded MT Bold" pitchFamily="34" charset="0"/>
                <a:ea typeface="黑体" pitchFamily="2" charset="-122"/>
              </a:rPr>
              <a:t>主张</a:t>
            </a:r>
            <a:r>
              <a:rPr lang="en-US" altLang="zh-CN">
                <a:solidFill>
                  <a:schemeClr val="folHlink"/>
                </a:solidFill>
                <a:latin typeface="Arial Rounded MT Bold" pitchFamily="34" charset="0"/>
                <a:ea typeface="黑体" pitchFamily="2" charset="-122"/>
              </a:rPr>
              <a:t>1</a:t>
            </a:r>
            <a:r>
              <a:rPr lang="en-US" altLang="zh-CN">
                <a:solidFill>
                  <a:srgbClr val="CCFFCC"/>
                </a:solidFill>
                <a:latin typeface="Arial Rounded MT Bold" pitchFamily="34" charset="0"/>
                <a:ea typeface="黑体" pitchFamily="2" charset="-122"/>
              </a:rPr>
              <a:t> (</a:t>
            </a:r>
            <a:r>
              <a:rPr lang="zh-CN" altLang="en-US">
                <a:solidFill>
                  <a:srgbClr val="CCFFCC"/>
                </a:solidFill>
                <a:latin typeface="Arial Rounded MT Bold" pitchFamily="34" charset="0"/>
                <a:ea typeface="黑体" pitchFamily="2" charset="-122"/>
              </a:rPr>
              <a:t>传统式</a:t>
            </a:r>
            <a:r>
              <a:rPr lang="en-US" altLang="zh-CN">
                <a:solidFill>
                  <a:srgbClr val="CCFFCC"/>
                </a:solidFill>
                <a:latin typeface="Arial Rounded MT Bold" pitchFamily="34" charset="0"/>
                <a:ea typeface="黑体" pitchFamily="2" charset="-122"/>
              </a:rPr>
              <a:t>)</a:t>
            </a:r>
            <a:r>
              <a:rPr lang="zh-CN" altLang="en-US">
                <a:solidFill>
                  <a:schemeClr val="folHlink"/>
                </a:solidFill>
                <a:latin typeface="Arial Rounded MT Bold" pitchFamily="34" charset="0"/>
                <a:ea typeface="黑体" pitchFamily="2" charset="-122"/>
              </a:rPr>
              <a:t>：</a:t>
            </a:r>
            <a:r>
              <a:rPr lang="zh-CN" altLang="en-US" sz="2800">
                <a:latin typeface="Arial Rounded MT Bold" pitchFamily="34" charset="0"/>
                <a:ea typeface="微软简中圆" pitchFamily="2" charset="-122"/>
              </a:rPr>
              <a:t>避免使用第一、二人称代词</a:t>
            </a:r>
            <a:r>
              <a:rPr lang="zh-CN" altLang="en-US" sz="2800">
                <a:solidFill>
                  <a:srgbClr val="FFFFFF"/>
                </a:solidFill>
                <a:latin typeface="Arial Rounded MT Bold" pitchFamily="34" charset="0"/>
                <a:ea typeface="粗园体" pitchFamily="18" charset="-122"/>
              </a:rPr>
              <a:t>  </a:t>
            </a:r>
          </a:p>
          <a:p>
            <a:pPr marL="482600" indent="-482600">
              <a:lnSpc>
                <a:spcPct val="110000"/>
              </a:lnSpc>
              <a:spcBef>
                <a:spcPct val="30000"/>
              </a:spcBef>
              <a:buClr>
                <a:schemeClr val="folHlink"/>
              </a:buClr>
              <a:buFont typeface="宋体" pitchFamily="2" charset="-122"/>
              <a:buNone/>
              <a:tabLst>
                <a:tab pos="1714500" algn="l"/>
              </a:tabLst>
            </a:pPr>
            <a:r>
              <a:rPr lang="zh-CN" altLang="en-US" sz="2800">
                <a:solidFill>
                  <a:srgbClr val="FFFFFF"/>
                </a:solidFill>
                <a:ea typeface="黑体" pitchFamily="2" charset="-122"/>
              </a:rPr>
              <a:t>     </a:t>
            </a:r>
            <a:r>
              <a:rPr lang="zh-CN" altLang="en-US" sz="2800">
                <a:solidFill>
                  <a:srgbClr val="CCFFCC"/>
                </a:solidFill>
                <a:ea typeface="黑体" pitchFamily="2" charset="-122"/>
              </a:rPr>
              <a:t>优点</a:t>
            </a:r>
            <a:r>
              <a:rPr lang="zh-CN" altLang="en-US" sz="2800">
                <a:solidFill>
                  <a:srgbClr val="CCFFCC"/>
                </a:solidFill>
                <a:ea typeface="微软简中圆" pitchFamily="2" charset="-122"/>
              </a:rPr>
              <a:t> </a:t>
            </a:r>
            <a:r>
              <a:rPr lang="zh-CN" altLang="en-US" sz="2800">
                <a:solidFill>
                  <a:srgbClr val="FFFFFF"/>
                </a:solidFill>
                <a:ea typeface="微软简中圆" pitchFamily="2" charset="-122"/>
                <a:sym typeface="Symbol" pitchFamily="18" charset="2"/>
              </a:rPr>
              <a:t> 突出叙述和推理的客观性，避免 </a:t>
            </a:r>
            <a:r>
              <a:rPr lang="en-US" altLang="zh-CN" sz="2800">
                <a:ea typeface="微软简中圆" pitchFamily="2" charset="-122"/>
                <a:sym typeface="Symbol" pitchFamily="18" charset="2"/>
              </a:rPr>
              <a:t>I think,   	we found </a:t>
            </a:r>
            <a:r>
              <a:rPr lang="zh-CN" altLang="en-US" sz="2800">
                <a:solidFill>
                  <a:srgbClr val="FFFFFF"/>
                </a:solidFill>
                <a:ea typeface="微软简中圆" pitchFamily="2" charset="-122"/>
                <a:sym typeface="Symbol" pitchFamily="18" charset="2"/>
              </a:rPr>
              <a:t>等引入的主观色彩</a:t>
            </a:r>
          </a:p>
          <a:p>
            <a:pPr marL="482600" indent="-482600">
              <a:lnSpc>
                <a:spcPct val="110000"/>
              </a:lnSpc>
              <a:spcBef>
                <a:spcPct val="30000"/>
              </a:spcBef>
              <a:buClr>
                <a:schemeClr val="folHlink"/>
              </a:buClr>
              <a:buFont typeface="宋体" pitchFamily="2" charset="-122"/>
              <a:buNone/>
              <a:tabLst>
                <a:tab pos="1714500" algn="l"/>
              </a:tabLst>
            </a:pPr>
            <a:r>
              <a:rPr lang="zh-CN" altLang="en-US" sz="2800">
                <a:solidFill>
                  <a:srgbClr val="FFFFFF"/>
                </a:solidFill>
                <a:ea typeface="黑体" pitchFamily="2" charset="-122"/>
                <a:sym typeface="Symbol" pitchFamily="18" charset="2"/>
              </a:rPr>
              <a:t>     </a:t>
            </a:r>
            <a:r>
              <a:rPr lang="zh-CN" altLang="en-US" sz="2800">
                <a:solidFill>
                  <a:srgbClr val="CCFFCC"/>
                </a:solidFill>
                <a:ea typeface="黑体" pitchFamily="2" charset="-122"/>
                <a:sym typeface="Symbol" pitchFamily="18" charset="2"/>
              </a:rPr>
              <a:t>缺点</a:t>
            </a:r>
            <a:r>
              <a:rPr lang="zh-CN" altLang="en-US" sz="2800">
                <a:solidFill>
                  <a:srgbClr val="CCFFCC"/>
                </a:solidFill>
                <a:ea typeface="微软简中圆" pitchFamily="2" charset="-122"/>
                <a:sym typeface="Symbol" pitchFamily="18" charset="2"/>
              </a:rPr>
              <a:t> </a:t>
            </a:r>
            <a:r>
              <a:rPr lang="zh-CN" altLang="en-US" sz="2800">
                <a:solidFill>
                  <a:srgbClr val="FFFFFF"/>
                </a:solidFill>
                <a:ea typeface="微软简中圆" pitchFamily="2" charset="-122"/>
                <a:sym typeface="Symbol" pitchFamily="18" charset="2"/>
              </a:rPr>
              <a:t> 用被动语态过多会减轻文章的力量。如</a:t>
            </a:r>
          </a:p>
          <a:p>
            <a:pPr marL="482600" indent="-482600">
              <a:lnSpc>
                <a:spcPct val="110000"/>
              </a:lnSpc>
              <a:spcBef>
                <a:spcPct val="30000"/>
              </a:spcBef>
              <a:buClr>
                <a:schemeClr val="folHlink"/>
              </a:buClr>
              <a:buFont typeface="宋体" pitchFamily="2" charset="-122"/>
              <a:buNone/>
              <a:tabLst>
                <a:tab pos="1714500" algn="l"/>
              </a:tabLst>
            </a:pPr>
            <a:r>
              <a:rPr lang="zh-CN" altLang="en-US" sz="2800">
                <a:solidFill>
                  <a:srgbClr val="FFFFFF"/>
                </a:solidFill>
                <a:ea typeface="微软简中圆" pitchFamily="2" charset="-122"/>
                <a:sym typeface="Symbol" pitchFamily="18" charset="2"/>
              </a:rPr>
              <a:t>         </a:t>
            </a:r>
            <a:r>
              <a:rPr lang="zh-CN" altLang="en-US" sz="2800">
                <a:ea typeface="微软简中圆" pitchFamily="2" charset="-122"/>
                <a:sym typeface="Symbol" pitchFamily="18" charset="2"/>
              </a:rPr>
              <a:t>“</a:t>
            </a:r>
            <a:r>
              <a:rPr lang="en-US" altLang="zh-CN" sz="2800">
                <a:ea typeface="微软简中圆" pitchFamily="2" charset="-122"/>
                <a:sym typeface="Symbol" pitchFamily="18" charset="2"/>
              </a:rPr>
              <a:t>Suitable starting materials not being at hand, it was decided that ……”</a:t>
            </a:r>
          </a:p>
          <a:p>
            <a:pPr marL="482600" indent="-482600">
              <a:lnSpc>
                <a:spcPct val="110000"/>
              </a:lnSpc>
              <a:spcBef>
                <a:spcPct val="30000"/>
              </a:spcBef>
              <a:buClr>
                <a:schemeClr val="folHlink"/>
              </a:buClr>
              <a:buFont typeface="宋体" pitchFamily="2" charset="-122"/>
              <a:buNone/>
              <a:tabLst>
                <a:tab pos="1714500" algn="l"/>
              </a:tabLst>
            </a:pPr>
            <a:r>
              <a:rPr lang="en-US" altLang="zh-CN" sz="2800">
                <a:ea typeface="微软简中圆" pitchFamily="2" charset="-122"/>
              </a:rPr>
              <a:t>         “It was thought by the authors</a:t>
            </a:r>
            <a:r>
              <a:rPr lang="en-US" altLang="zh-CN" sz="2800">
                <a:ea typeface="微软简中圆" pitchFamily="2" charset="-122"/>
                <a:sym typeface="Symbol" pitchFamily="18" charset="2"/>
              </a:rPr>
              <a:t>……</a:t>
            </a:r>
            <a:r>
              <a:rPr lang="en-US" altLang="zh-CN" sz="2800">
                <a:ea typeface="微软简中圆" pitchFamily="2" charset="-122"/>
              </a:rPr>
              <a:t>”</a:t>
            </a:r>
            <a:endParaRPr lang="en-US" altLang="zh-CN" sz="2800">
              <a:solidFill>
                <a:srgbClr val="FFFFFF"/>
              </a:solidFill>
              <a:ea typeface="微软简中圆" pitchFamily="2" charset="-122"/>
            </a:endParaRPr>
          </a:p>
          <a:p>
            <a:pPr marL="482600" indent="-482600">
              <a:lnSpc>
                <a:spcPct val="110000"/>
              </a:lnSpc>
              <a:spcBef>
                <a:spcPct val="30000"/>
              </a:spcBef>
              <a:buClr>
                <a:schemeClr val="folHlink"/>
              </a:buClr>
              <a:buFont typeface="宋体" pitchFamily="2" charset="-122"/>
              <a:buNone/>
              <a:tabLst>
                <a:tab pos="1714500" algn="l"/>
              </a:tabLst>
            </a:pPr>
            <a:r>
              <a:rPr lang="en-US" altLang="zh-CN" sz="2800">
                <a:solidFill>
                  <a:srgbClr val="FFFFFF"/>
                </a:solidFill>
                <a:latin typeface="Arial Rounded MT Bold" pitchFamily="34" charset="0"/>
                <a:ea typeface="粗园体" pitchFamily="18" charset="-122"/>
              </a:rPr>
              <a:t>     </a:t>
            </a:r>
            <a:r>
              <a:rPr lang="zh-CN" altLang="en-US" sz="2800">
                <a:solidFill>
                  <a:srgbClr val="FFFFFF"/>
                </a:solidFill>
                <a:ea typeface="微软简中圆" pitchFamily="2" charset="-122"/>
              </a:rPr>
              <a:t>句子显得迂回曲折、矫揉造作</a:t>
            </a:r>
            <a:endParaRPr lang="zh-CN" altLang="en-US" sz="2800">
              <a:solidFill>
                <a:srgbClr val="FFFFFF"/>
              </a:solidFill>
              <a:latin typeface="Arial Rounded MT Bold" pitchFamily="34" charset="0"/>
              <a:ea typeface="粗园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anim calcmode="lin" valueType="num">
                                      <p:cBhvr>
                                        <p:cTn id="9" dur="500" fill="hold"/>
                                        <p:tgtEl>
                                          <p:spTgt spid="102402"/>
                                        </p:tgtEl>
                                        <p:attrNameLst>
                                          <p:attrName>ppt_x</p:attrName>
                                        </p:attrNameLst>
                                      </p:cBhvr>
                                      <p:tavLst>
                                        <p:tav tm="0">
                                          <p:val>
                                            <p:fltVal val="0.5"/>
                                          </p:val>
                                        </p:tav>
                                        <p:tav tm="100000">
                                          <p:val>
                                            <p:strVal val="#ppt_x"/>
                                          </p:val>
                                        </p:tav>
                                      </p:tavLst>
                                    </p:anim>
                                    <p:anim calcmode="lin" valueType="num">
                                      <p:cBhvr>
                                        <p:cTn id="10" dur="500" fill="hold"/>
                                        <p:tgtEl>
                                          <p:spTgt spid="1024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102403">
                                            <p:txEl>
                                              <p:pRg st="0" end="0"/>
                                            </p:txEl>
                                          </p:spTgt>
                                        </p:tgtEl>
                                        <p:attrNameLst>
                                          <p:attrName>style.visibility</p:attrName>
                                        </p:attrNameLst>
                                      </p:cBhvr>
                                      <p:to>
                                        <p:strVal val="visible"/>
                                      </p:to>
                                    </p:set>
                                    <p:animEffect transition="in" filter="wipe(up)">
                                      <p:cBhvr>
                                        <p:cTn id="15" dur="75"/>
                                        <p:tgtEl>
                                          <p:spTgt spid="1024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102403">
                                            <p:txEl>
                                              <p:pRg st="1" end="1"/>
                                            </p:txEl>
                                          </p:spTgt>
                                        </p:tgtEl>
                                        <p:attrNameLst>
                                          <p:attrName>style.visibility</p:attrName>
                                        </p:attrNameLst>
                                      </p:cBhvr>
                                      <p:to>
                                        <p:strVal val="visible"/>
                                      </p:to>
                                    </p:set>
                                    <p:animEffect transition="in" filter="wipe(up)">
                                      <p:cBhvr>
                                        <p:cTn id="20" dur="75"/>
                                        <p:tgtEl>
                                          <p:spTgt spid="10240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102403">
                                            <p:txEl>
                                              <p:pRg st="2" end="2"/>
                                            </p:txEl>
                                          </p:spTgt>
                                        </p:tgtEl>
                                        <p:attrNameLst>
                                          <p:attrName>style.visibility</p:attrName>
                                        </p:attrNameLst>
                                      </p:cBhvr>
                                      <p:to>
                                        <p:strVal val="visible"/>
                                      </p:to>
                                    </p:set>
                                    <p:animEffect transition="in" filter="wipe(up)">
                                      <p:cBhvr>
                                        <p:cTn id="25" dur="75"/>
                                        <p:tgtEl>
                                          <p:spTgt spid="10240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iterate type="lt">
                                    <p:tmPct val="100000"/>
                                  </p:iterate>
                                  <p:childTnLst>
                                    <p:set>
                                      <p:cBhvr>
                                        <p:cTn id="29" dur="1" fill="hold">
                                          <p:stCondLst>
                                            <p:cond delay="0"/>
                                          </p:stCondLst>
                                        </p:cTn>
                                        <p:tgtEl>
                                          <p:spTgt spid="102403">
                                            <p:txEl>
                                              <p:pRg st="3" end="3"/>
                                            </p:txEl>
                                          </p:spTgt>
                                        </p:tgtEl>
                                        <p:attrNameLst>
                                          <p:attrName>style.visibility</p:attrName>
                                        </p:attrNameLst>
                                      </p:cBhvr>
                                      <p:to>
                                        <p:strVal val="visible"/>
                                      </p:to>
                                    </p:set>
                                    <p:animEffect transition="in" filter="wipe(up)">
                                      <p:cBhvr>
                                        <p:cTn id="30" dur="75"/>
                                        <p:tgtEl>
                                          <p:spTgt spid="1024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iterate type="lt">
                                    <p:tmPct val="100000"/>
                                  </p:iterate>
                                  <p:childTnLst>
                                    <p:set>
                                      <p:cBhvr>
                                        <p:cTn id="34" dur="1" fill="hold">
                                          <p:stCondLst>
                                            <p:cond delay="0"/>
                                          </p:stCondLst>
                                        </p:cTn>
                                        <p:tgtEl>
                                          <p:spTgt spid="102403">
                                            <p:txEl>
                                              <p:pRg st="4" end="4"/>
                                            </p:txEl>
                                          </p:spTgt>
                                        </p:tgtEl>
                                        <p:attrNameLst>
                                          <p:attrName>style.visibility</p:attrName>
                                        </p:attrNameLst>
                                      </p:cBhvr>
                                      <p:to>
                                        <p:strVal val="visible"/>
                                      </p:to>
                                    </p:set>
                                    <p:animEffect transition="in" filter="wipe(up)">
                                      <p:cBhvr>
                                        <p:cTn id="35" dur="75"/>
                                        <p:tgtEl>
                                          <p:spTgt spid="10240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iterate type="lt">
                                    <p:tmPct val="100000"/>
                                  </p:iterate>
                                  <p:childTnLst>
                                    <p:set>
                                      <p:cBhvr>
                                        <p:cTn id="39" dur="1" fill="hold">
                                          <p:stCondLst>
                                            <p:cond delay="0"/>
                                          </p:stCondLst>
                                        </p:cTn>
                                        <p:tgtEl>
                                          <p:spTgt spid="102403">
                                            <p:txEl>
                                              <p:pRg st="5" end="5"/>
                                            </p:txEl>
                                          </p:spTgt>
                                        </p:tgtEl>
                                        <p:attrNameLst>
                                          <p:attrName>style.visibility</p:attrName>
                                        </p:attrNameLst>
                                      </p:cBhvr>
                                      <p:to>
                                        <p:strVal val="visible"/>
                                      </p:to>
                                    </p:set>
                                    <p:animEffect transition="in" filter="wipe(up)">
                                      <p:cBhvr>
                                        <p:cTn id="40" dur="75"/>
                                        <p:tgtEl>
                                          <p:spTgt spid="10240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iterate type="lt">
                                    <p:tmPct val="100000"/>
                                  </p:iterate>
                                  <p:childTnLst>
                                    <p:set>
                                      <p:cBhvr>
                                        <p:cTn id="44" dur="1" fill="hold">
                                          <p:stCondLst>
                                            <p:cond delay="0"/>
                                          </p:stCondLst>
                                        </p:cTn>
                                        <p:tgtEl>
                                          <p:spTgt spid="102403">
                                            <p:txEl>
                                              <p:pRg st="6" end="6"/>
                                            </p:txEl>
                                          </p:spTgt>
                                        </p:tgtEl>
                                        <p:attrNameLst>
                                          <p:attrName>style.visibility</p:attrName>
                                        </p:attrNameLst>
                                      </p:cBhvr>
                                      <p:to>
                                        <p:strVal val="visible"/>
                                      </p:to>
                                    </p:set>
                                    <p:animEffect transition="in" filter="wipe(up)">
                                      <p:cBhvr>
                                        <p:cTn id="45" dur="75"/>
                                        <p:tgtEl>
                                          <p:spTgt spid="102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674688" y="458788"/>
            <a:ext cx="7877175" cy="3217862"/>
          </a:xfrm>
        </p:spPr>
        <p:txBody>
          <a:bodyPr/>
          <a:lstStyle/>
          <a:p>
            <a:pPr marL="292100" indent="-292100" algn="just">
              <a:lnSpc>
                <a:spcPct val="110000"/>
              </a:lnSpc>
              <a:buClr>
                <a:schemeClr val="folHlink"/>
              </a:buClr>
              <a:buSzPct val="150000"/>
              <a:buFontTx/>
              <a:buNone/>
              <a:tabLst>
                <a:tab pos="1524000" algn="l"/>
              </a:tabLst>
            </a:pPr>
            <a:r>
              <a:rPr lang="zh-CN" altLang="en-US">
                <a:solidFill>
                  <a:schemeClr val="folHlink"/>
                </a:solidFill>
                <a:latin typeface="Arial Rounded MT Bold" pitchFamily="34" charset="0"/>
                <a:ea typeface="黑体" pitchFamily="2" charset="-122"/>
              </a:rPr>
              <a:t>主张</a:t>
            </a:r>
            <a:r>
              <a:rPr lang="en-US" altLang="zh-CN">
                <a:solidFill>
                  <a:schemeClr val="folHlink"/>
                </a:solidFill>
                <a:latin typeface="Arial Rounded MT Bold" pitchFamily="34" charset="0"/>
                <a:ea typeface="黑体" pitchFamily="2" charset="-122"/>
              </a:rPr>
              <a:t>2 </a:t>
            </a:r>
            <a:r>
              <a:rPr lang="en-US" altLang="zh-CN">
                <a:solidFill>
                  <a:srgbClr val="CCFFCC"/>
                </a:solidFill>
                <a:latin typeface="Arial Rounded MT Bold" pitchFamily="34" charset="0"/>
                <a:ea typeface="黑体" pitchFamily="2" charset="-122"/>
              </a:rPr>
              <a:t>(</a:t>
            </a:r>
            <a:r>
              <a:rPr lang="zh-CN" altLang="en-US">
                <a:solidFill>
                  <a:srgbClr val="CCFFCC"/>
                </a:solidFill>
                <a:latin typeface="Arial Rounded MT Bold" pitchFamily="34" charset="0"/>
                <a:ea typeface="黑体" pitchFamily="2" charset="-122"/>
              </a:rPr>
              <a:t>混合式</a:t>
            </a:r>
            <a:r>
              <a:rPr lang="en-US" altLang="zh-CN">
                <a:solidFill>
                  <a:srgbClr val="CCFFCC"/>
                </a:solidFill>
                <a:latin typeface="Arial Rounded MT Bold" pitchFamily="34" charset="0"/>
                <a:ea typeface="黑体" pitchFamily="2" charset="-122"/>
              </a:rPr>
              <a:t>)</a:t>
            </a:r>
            <a:r>
              <a:rPr lang="zh-CN" altLang="en-US">
                <a:solidFill>
                  <a:schemeClr val="folHlink"/>
                </a:solidFill>
                <a:latin typeface="Arial Rounded MT Bold" pitchFamily="34" charset="0"/>
                <a:ea typeface="黑体" pitchFamily="2" charset="-122"/>
              </a:rPr>
              <a:t>： </a:t>
            </a:r>
            <a:r>
              <a:rPr lang="zh-CN" altLang="en-US" sz="2800">
                <a:latin typeface="Arial Rounded MT Bold" pitchFamily="34" charset="0"/>
                <a:ea typeface="微软简中圆" pitchFamily="2" charset="-122"/>
              </a:rPr>
              <a:t>第一、二、三人称可以混用</a:t>
            </a:r>
            <a:r>
              <a:rPr lang="zh-CN" altLang="en-US" sz="2800">
                <a:solidFill>
                  <a:srgbClr val="FFFFFF"/>
                </a:solidFill>
                <a:latin typeface="Arial Rounded MT Bold" pitchFamily="34" charset="0"/>
                <a:ea typeface="粗园体" pitchFamily="18" charset="-122"/>
              </a:rPr>
              <a:t>  </a:t>
            </a:r>
          </a:p>
          <a:p>
            <a:pPr marL="292100" indent="-292100" algn="just">
              <a:lnSpc>
                <a:spcPct val="110000"/>
              </a:lnSpc>
              <a:spcBef>
                <a:spcPct val="40000"/>
              </a:spcBef>
              <a:buClr>
                <a:schemeClr val="folHlink"/>
              </a:buClr>
              <a:buFont typeface="宋体" pitchFamily="2" charset="-122"/>
              <a:buNone/>
              <a:tabLst>
                <a:tab pos="1524000" algn="l"/>
              </a:tabLst>
            </a:pPr>
            <a:r>
              <a:rPr lang="zh-CN" altLang="en-US" sz="2800">
                <a:solidFill>
                  <a:srgbClr val="CCFFCC"/>
                </a:solidFill>
                <a:latin typeface="Arial Rounded MT Bold" pitchFamily="34" charset="0"/>
                <a:ea typeface="黑体" pitchFamily="2" charset="-122"/>
              </a:rPr>
              <a:t>	优点 </a:t>
            </a:r>
            <a:r>
              <a:rPr lang="zh-CN" altLang="en-US" sz="2800">
                <a:solidFill>
                  <a:srgbClr val="FFFFFF"/>
                </a:solidFill>
                <a:latin typeface="Arial Rounded MT Bold" pitchFamily="34" charset="0"/>
                <a:ea typeface="粗园体" pitchFamily="18" charset="-122"/>
                <a:sym typeface="Symbol" pitchFamily="18" charset="2"/>
              </a:rPr>
              <a:t> </a:t>
            </a:r>
            <a:r>
              <a:rPr lang="zh-CN" altLang="en-US" sz="2800">
                <a:solidFill>
                  <a:srgbClr val="FFFFFF"/>
                </a:solidFill>
                <a:ea typeface="楷体_GB2312" pitchFamily="49" charset="-122"/>
                <a:sym typeface="Symbol" pitchFamily="18" charset="2"/>
              </a:rPr>
              <a:t>强调文章亲切、自然、直截了当，避	免 	语句冗长、笨拙</a:t>
            </a:r>
            <a:endParaRPr lang="zh-CN" altLang="en-US" sz="2800">
              <a:solidFill>
                <a:srgbClr val="FFFFFF"/>
              </a:solidFill>
              <a:latin typeface="Arial Rounded MT Bold" pitchFamily="34" charset="0"/>
              <a:ea typeface="粗园体" pitchFamily="18" charset="-122"/>
              <a:sym typeface="Symbol" pitchFamily="18" charset="2"/>
            </a:endParaRPr>
          </a:p>
          <a:p>
            <a:pPr marL="292100" indent="-292100" algn="just">
              <a:lnSpc>
                <a:spcPct val="110000"/>
              </a:lnSpc>
              <a:buClr>
                <a:schemeClr val="folHlink"/>
              </a:buClr>
              <a:buFont typeface="宋体" pitchFamily="2" charset="-122"/>
              <a:buNone/>
              <a:tabLst>
                <a:tab pos="1524000" algn="l"/>
              </a:tabLst>
            </a:pPr>
            <a:r>
              <a:rPr lang="zh-CN" altLang="en-US" sz="2800">
                <a:solidFill>
                  <a:srgbClr val="CCFFCC"/>
                </a:solidFill>
                <a:latin typeface="Arial Rounded MT Bold" pitchFamily="34" charset="0"/>
                <a:ea typeface="粗园体" pitchFamily="18" charset="-122"/>
                <a:sym typeface="Symbol" pitchFamily="18" charset="2"/>
              </a:rPr>
              <a:t>	缺点 </a:t>
            </a:r>
            <a:r>
              <a:rPr lang="zh-CN" altLang="en-US" sz="2800">
                <a:solidFill>
                  <a:srgbClr val="FFFFFF"/>
                </a:solidFill>
                <a:latin typeface="Arial Rounded MT Bold" pitchFamily="34" charset="0"/>
                <a:ea typeface="粗园体" pitchFamily="18" charset="-122"/>
                <a:sym typeface="Symbol" pitchFamily="18" charset="2"/>
              </a:rPr>
              <a:t> </a:t>
            </a:r>
            <a:r>
              <a:rPr lang="zh-CN" altLang="en-US" sz="2800">
                <a:solidFill>
                  <a:srgbClr val="FFFFFF"/>
                </a:solidFill>
                <a:ea typeface="楷体_GB2312" pitchFamily="49" charset="-122"/>
                <a:sym typeface="Symbol" pitchFamily="18" charset="2"/>
              </a:rPr>
              <a:t>第一、二人称如使用不当，易引入感	情	色彩；用于某些叙述客观规律或结论的	语句，会削弱立论客观性和说服力</a:t>
            </a:r>
            <a:endParaRPr lang="zh-CN" altLang="en-US" sz="2800">
              <a:solidFill>
                <a:srgbClr val="FFFFFF"/>
              </a:solidFill>
              <a:ea typeface="楷体" pitchFamily="18" charset="-122"/>
              <a:sym typeface="Symbol" pitchFamily="18" charset="2"/>
            </a:endParaRPr>
          </a:p>
        </p:txBody>
      </p:sp>
      <p:sp>
        <p:nvSpPr>
          <p:cNvPr id="103430" name="Text Box 6"/>
          <p:cNvSpPr txBox="1">
            <a:spLocks noChangeArrowheads="1"/>
          </p:cNvSpPr>
          <p:nvPr/>
        </p:nvSpPr>
        <p:spPr bwMode="auto">
          <a:xfrm>
            <a:off x="762000" y="3786188"/>
            <a:ext cx="7696200"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73100" algn="l"/>
              </a:tabLst>
              <a:defRPr kumimoji="1" sz="2400">
                <a:solidFill>
                  <a:schemeClr val="tx1"/>
                </a:solidFill>
                <a:latin typeface="Times New Roman" pitchFamily="18" charset="0"/>
                <a:ea typeface="宋体" pitchFamily="2" charset="-122"/>
              </a:defRPr>
            </a:lvl1pPr>
            <a:lvl2pPr marL="952500" algn="l">
              <a:tabLst>
                <a:tab pos="673100" algn="l"/>
              </a:tabLst>
              <a:defRPr kumimoji="1" sz="2400">
                <a:solidFill>
                  <a:schemeClr val="tx1"/>
                </a:solidFill>
                <a:latin typeface="Times New Roman" pitchFamily="18" charset="0"/>
                <a:ea typeface="宋体" pitchFamily="2" charset="-122"/>
              </a:defRPr>
            </a:lvl2pPr>
            <a:lvl3pPr marL="1143000" algn="l">
              <a:tabLst>
                <a:tab pos="673100" algn="l"/>
              </a:tabLst>
              <a:defRPr kumimoji="1" sz="2400">
                <a:solidFill>
                  <a:schemeClr val="tx1"/>
                </a:solidFill>
                <a:latin typeface="Times New Roman" pitchFamily="18" charset="0"/>
                <a:ea typeface="宋体" pitchFamily="2" charset="-122"/>
              </a:defRPr>
            </a:lvl3pPr>
            <a:lvl4pPr algn="l">
              <a:tabLst>
                <a:tab pos="673100" algn="l"/>
              </a:tabLst>
              <a:defRPr kumimoji="1" sz="2400">
                <a:solidFill>
                  <a:schemeClr val="tx1"/>
                </a:solidFill>
                <a:latin typeface="Times New Roman" pitchFamily="18" charset="0"/>
                <a:ea typeface="宋体" pitchFamily="2" charset="-122"/>
              </a:defRPr>
            </a:lvl4pPr>
            <a:lvl5pPr algn="l">
              <a:tabLst>
                <a:tab pos="673100" algn="l"/>
              </a:tabLst>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tabLst>
                <a:tab pos="673100" algn="l"/>
              </a:tabLs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tabLst>
                <a:tab pos="673100" algn="l"/>
              </a:tabLs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tabLst>
                <a:tab pos="673100" algn="l"/>
              </a:tabLs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tabLst>
                <a:tab pos="673100" algn="l"/>
              </a:tabLs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25000"/>
              </a:spcBef>
            </a:pPr>
            <a:r>
              <a:rPr lang="en-US" altLang="zh-CN" sz="2800">
                <a:solidFill>
                  <a:srgbClr val="CCFFCC"/>
                </a:solidFill>
                <a:latin typeface="Arial Rounded MT Bold" pitchFamily="34" charset="0"/>
                <a:ea typeface="微软简中圆" pitchFamily="2" charset="-122"/>
              </a:rPr>
              <a:t>	</a:t>
            </a:r>
            <a:r>
              <a:rPr lang="zh-CN" altLang="en-US" sz="2800">
                <a:solidFill>
                  <a:srgbClr val="CCFFCC"/>
                </a:solidFill>
                <a:latin typeface="Arial Rounded MT Bold" pitchFamily="34" charset="0"/>
                <a:ea typeface="微软简中圆" pitchFamily="2" charset="-122"/>
              </a:rPr>
              <a:t>目前国内外的科技论文的正文部分，两种方式都有人使用。但第一人称主语的运用应予以推敲，出现次数不宜过多</a:t>
            </a:r>
            <a:endParaRPr lang="zh-CN" altLang="en-US" sz="2800">
              <a:solidFill>
                <a:srgbClr val="FFFFFF"/>
              </a:solidFill>
              <a:latin typeface="Arial Rounded MT Bold" pitchFamily="34" charset="0"/>
              <a:ea typeface="微软简中圆" pitchFamily="2" charset="-122"/>
            </a:endParaRPr>
          </a:p>
          <a:p>
            <a:pPr algn="just" eaLnBrk="1" hangingPunct="1">
              <a:lnSpc>
                <a:spcPct val="110000"/>
              </a:lnSpc>
              <a:spcBef>
                <a:spcPct val="40000"/>
              </a:spcBef>
            </a:pPr>
            <a:r>
              <a:rPr lang="zh-CN" altLang="en-US" sz="2800">
                <a:solidFill>
                  <a:srgbClr val="FFFFFF"/>
                </a:solidFill>
                <a:latin typeface="Arial Rounded MT Bold" pitchFamily="34" charset="0"/>
                <a:ea typeface="微软简中圆" pitchFamily="2" charset="-122"/>
              </a:rPr>
              <a:t>    </a:t>
            </a:r>
            <a:r>
              <a:rPr lang="zh-CN" altLang="en-US" sz="3000">
                <a:solidFill>
                  <a:srgbClr val="FFFFFF"/>
                </a:solidFill>
                <a:latin typeface="Arial Rounded MT Bold" pitchFamily="34" charset="0"/>
                <a:ea typeface="微软简中圆" pitchFamily="2" charset="-122"/>
              </a:rPr>
              <a:t>“摘要”是论文的精髓的客观报导。应尽量不采用第一人称主语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wipe(up)">
                                      <p:cBhvr>
                                        <p:cTn id="7" dur="75"/>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wipe(up)">
                                      <p:cBhvr>
                                        <p:cTn id="12" dur="75"/>
                                        <p:tgtEl>
                                          <p:spTgt spid="10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wipe(up)">
                                      <p:cBhvr>
                                        <p:cTn id="17" dur="75"/>
                                        <p:tgtEl>
                                          <p:spTgt spid="103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103430">
                                            <p:txEl>
                                              <p:pRg st="0" end="0"/>
                                            </p:txEl>
                                          </p:spTgt>
                                        </p:tgtEl>
                                        <p:attrNameLst>
                                          <p:attrName>style.visibility</p:attrName>
                                        </p:attrNameLst>
                                      </p:cBhvr>
                                      <p:to>
                                        <p:strVal val="visible"/>
                                      </p:to>
                                    </p:set>
                                    <p:anim calcmode="lin" valueType="num">
                                      <p:cBhvr additive="base">
                                        <p:cTn id="22" dur="5000" fill="hold"/>
                                        <p:tgtEl>
                                          <p:spTgt spid="103430">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034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03430">
                                            <p:txEl>
                                              <p:pRg st="1" end="1"/>
                                            </p:txEl>
                                          </p:spTgt>
                                        </p:tgtEl>
                                        <p:attrNameLst>
                                          <p:attrName>style.visibility</p:attrName>
                                        </p:attrNameLst>
                                      </p:cBhvr>
                                      <p:to>
                                        <p:strVal val="visible"/>
                                      </p:to>
                                    </p:set>
                                    <p:anim calcmode="lin" valueType="num">
                                      <p:cBhvr additive="base">
                                        <p:cTn id="28" dur="5000" fill="hold"/>
                                        <p:tgtEl>
                                          <p:spTgt spid="103430">
                                            <p:txEl>
                                              <p:pRg st="1" end="1"/>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1034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P spid="10343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09600" y="519113"/>
            <a:ext cx="8001000" cy="623887"/>
          </a:xfrm>
        </p:spPr>
        <p:txBody>
          <a:bodyPr/>
          <a:lstStyle/>
          <a:p>
            <a:r>
              <a:rPr lang="zh-CN" altLang="en-US" sz="4000" b="1">
                <a:solidFill>
                  <a:schemeClr val="tx1"/>
                </a:solidFill>
                <a:ea typeface="楷体_GB2312" pitchFamily="49" charset="-122"/>
              </a:rPr>
              <a:t>语态的使用：</a:t>
            </a:r>
            <a:r>
              <a:rPr lang="zh-CN" altLang="en-US" sz="3200" b="1">
                <a:solidFill>
                  <a:srgbClr val="FFFFFF"/>
                </a:solidFill>
                <a:ea typeface="微软简中圆" pitchFamily="2" charset="-122"/>
              </a:rPr>
              <a:t>第三人称主语 </a:t>
            </a:r>
            <a:r>
              <a:rPr lang="zh-CN" altLang="en-US" sz="3200" b="1">
                <a:solidFill>
                  <a:srgbClr val="FFFFFF"/>
                </a:solidFill>
                <a:ea typeface="微软简中圆" pitchFamily="2" charset="-122"/>
                <a:sym typeface="Symbol" pitchFamily="18" charset="2"/>
              </a:rPr>
              <a:t>≠被动语态</a:t>
            </a:r>
            <a:endParaRPr lang="zh-CN" altLang="en-US" sz="6000" b="1">
              <a:solidFill>
                <a:srgbClr val="FFFFFF"/>
              </a:solidFill>
              <a:ea typeface="粗园体" pitchFamily="18" charset="-122"/>
              <a:sym typeface="Symbol" pitchFamily="18" charset="2"/>
            </a:endParaRPr>
          </a:p>
        </p:txBody>
      </p:sp>
      <p:sp>
        <p:nvSpPr>
          <p:cNvPr id="104451" name="Rectangle 3"/>
          <p:cNvSpPr>
            <a:spLocks noGrp="1" noChangeArrowheads="1"/>
          </p:cNvSpPr>
          <p:nvPr>
            <p:ph type="body" idx="1"/>
          </p:nvPr>
        </p:nvSpPr>
        <p:spPr>
          <a:xfrm>
            <a:off x="609600" y="1295400"/>
            <a:ext cx="8001000" cy="1524000"/>
          </a:xfrm>
        </p:spPr>
        <p:txBody>
          <a:bodyPr/>
          <a:lstStyle/>
          <a:p>
            <a:pPr marL="482600" indent="-482600" algn="just">
              <a:buClr>
                <a:schemeClr val="folHlink"/>
              </a:buClr>
              <a:buFontTx/>
              <a:buBlip>
                <a:blip r:embed="rId3"/>
              </a:buBlip>
            </a:pPr>
            <a:r>
              <a:rPr lang="zh-CN" altLang="en-US" sz="2800">
                <a:solidFill>
                  <a:srgbClr val="66FFCC"/>
                </a:solidFill>
                <a:latin typeface="Arial Rounded MT Bold" pitchFamily="34" charset="0"/>
                <a:ea typeface="黑体" pitchFamily="2" charset="-122"/>
              </a:rPr>
              <a:t>不论 “传统式”或“混合式”人称，均应尽多使用主动语态。它比被动语态简洁有力</a:t>
            </a:r>
          </a:p>
          <a:p>
            <a:pPr marL="482600" indent="-482600" algn="just">
              <a:buClr>
                <a:schemeClr val="folHlink"/>
              </a:buClr>
              <a:buFontTx/>
              <a:buBlip>
                <a:blip r:embed="rId3"/>
              </a:buBlip>
            </a:pPr>
            <a:r>
              <a:rPr lang="zh-CN" altLang="en-US" sz="2800">
                <a:solidFill>
                  <a:srgbClr val="66FFCC"/>
                </a:solidFill>
                <a:latin typeface="Arial Rounded MT Bold" pitchFamily="34" charset="0"/>
                <a:ea typeface="黑体" pitchFamily="2" charset="-122"/>
              </a:rPr>
              <a:t>若主语是具体实物，可用自动语气</a:t>
            </a:r>
            <a:r>
              <a:rPr lang="en-US" altLang="zh-CN" sz="2800">
                <a:solidFill>
                  <a:srgbClr val="66FFCC"/>
                </a:solidFill>
                <a:latin typeface="Arial Rounded MT Bold" pitchFamily="34" charset="0"/>
                <a:ea typeface="黑体" pitchFamily="2" charset="-122"/>
              </a:rPr>
              <a:t>(</a:t>
            </a:r>
            <a:r>
              <a:rPr lang="zh-CN" altLang="en-US" sz="2800">
                <a:solidFill>
                  <a:srgbClr val="66FFCC"/>
                </a:solidFill>
                <a:latin typeface="Arial Rounded MT Bold" pitchFamily="34" charset="0"/>
                <a:ea typeface="黑体" pitchFamily="2" charset="-122"/>
              </a:rPr>
              <a:t>主动语态</a:t>
            </a:r>
            <a:r>
              <a:rPr lang="en-US" altLang="zh-CN" sz="2800">
                <a:solidFill>
                  <a:srgbClr val="66FFCC"/>
                </a:solidFill>
                <a:latin typeface="Arial Rounded MT Bold" pitchFamily="34" charset="0"/>
                <a:ea typeface="黑体" pitchFamily="2" charset="-122"/>
              </a:rPr>
              <a:t>)</a:t>
            </a:r>
            <a:endParaRPr lang="en-US" altLang="zh-CN" sz="2800">
              <a:solidFill>
                <a:srgbClr val="66FFCC"/>
              </a:solidFill>
              <a:latin typeface="Arial Rounded MT Bold" pitchFamily="34" charset="0"/>
              <a:ea typeface="粗园体" pitchFamily="18" charset="-122"/>
            </a:endParaRPr>
          </a:p>
        </p:txBody>
      </p:sp>
      <p:graphicFrame>
        <p:nvGraphicFramePr>
          <p:cNvPr id="104454" name="Object 6"/>
          <p:cNvGraphicFramePr>
            <a:graphicFrameLocks noChangeAspect="1"/>
          </p:cNvGraphicFramePr>
          <p:nvPr/>
        </p:nvGraphicFramePr>
        <p:xfrm>
          <a:off x="838200" y="3048000"/>
          <a:ext cx="7708900" cy="3479800"/>
        </p:xfrm>
        <a:graphic>
          <a:graphicData uri="http://schemas.openxmlformats.org/presentationml/2006/ole">
            <mc:AlternateContent xmlns:mc="http://schemas.openxmlformats.org/markup-compatibility/2006">
              <mc:Choice xmlns:v="urn:schemas-microsoft-com:vml" Requires="v">
                <p:oleObj spid="_x0000_s104458" name="文档" r:id="rId4" imgW="7710120" imgH="3484440" progId="Word.Document.8">
                  <p:embed/>
                </p:oleObj>
              </mc:Choice>
              <mc:Fallback>
                <p:oleObj name="文档" r:id="rId4" imgW="7710120" imgH="348444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7708900" cy="347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7" name="Rectangle 9"/>
          <p:cNvSpPr>
            <a:spLocks noChangeArrowheads="1"/>
          </p:cNvSpPr>
          <p:nvPr/>
        </p:nvSpPr>
        <p:spPr bwMode="auto">
          <a:xfrm>
            <a:off x="609600" y="519113"/>
            <a:ext cx="8001000"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zh-CN" altLang="en-US" sz="4000" b="1">
                <a:solidFill>
                  <a:srgbClr val="FFFF99"/>
                </a:solidFill>
                <a:latin typeface="Times New Roman" pitchFamily="18" charset="0"/>
                <a:ea typeface="楷体_GB2312" pitchFamily="49" charset="-122"/>
              </a:rPr>
              <a:t>语态的使用：</a:t>
            </a:r>
            <a:r>
              <a:rPr lang="zh-CN" altLang="en-US" sz="3200" b="1">
                <a:solidFill>
                  <a:srgbClr val="FFFFFF"/>
                </a:solidFill>
                <a:latin typeface="Times New Roman" pitchFamily="18" charset="0"/>
              </a:rPr>
              <a:t>第三人称主语 </a:t>
            </a:r>
            <a:r>
              <a:rPr lang="zh-CN" altLang="en-US" sz="3200" b="1">
                <a:solidFill>
                  <a:srgbClr val="FFFFFF"/>
                </a:solidFill>
                <a:latin typeface="Times New Roman" pitchFamily="18" charset="0"/>
                <a:sym typeface="Symbol" pitchFamily="18" charset="2"/>
              </a:rPr>
              <a:t>≠被动语态</a:t>
            </a:r>
            <a:endParaRPr lang="zh-CN" altLang="en-US" sz="6000" b="1">
              <a:solidFill>
                <a:srgbClr val="FFFFFF"/>
              </a:solidFill>
              <a:latin typeface="Times New Roman" pitchFamily="18" charset="0"/>
              <a:ea typeface="粗园体" pitchFamily="18" charset="-122"/>
              <a:sym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anim calcmode="lin" valueType="num">
                                      <p:cBhvr>
                                        <p:cTn id="9" dur="500" fill="hold"/>
                                        <p:tgtEl>
                                          <p:spTgt spid="104450"/>
                                        </p:tgtEl>
                                        <p:attrNameLst>
                                          <p:attrName>ppt_x</p:attrName>
                                        </p:attrNameLst>
                                      </p:cBhvr>
                                      <p:tavLst>
                                        <p:tav tm="0">
                                          <p:val>
                                            <p:fltVal val="0.5"/>
                                          </p:val>
                                        </p:tav>
                                        <p:tav tm="100000">
                                          <p:val>
                                            <p:strVal val="#ppt_x"/>
                                          </p:val>
                                        </p:tav>
                                      </p:tavLst>
                                    </p:anim>
                                    <p:anim calcmode="lin" valueType="num">
                                      <p:cBhvr>
                                        <p:cTn id="10" dur="500" fill="hold"/>
                                        <p:tgtEl>
                                          <p:spTgt spid="1044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4457"/>
                                        </p:tgtEl>
                                        <p:attrNameLst>
                                          <p:attrName>style.visibility</p:attrName>
                                        </p:attrNameLst>
                                      </p:cBhvr>
                                      <p:to>
                                        <p:strVal val="visible"/>
                                      </p:to>
                                    </p:set>
                                    <p:animEffect transition="in" filter="wipe(left)">
                                      <p:cBhvr>
                                        <p:cTn id="14" dur="500"/>
                                        <p:tgtEl>
                                          <p:spTgt spid="1044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5" fill="hold" grpId="0" nodeType="clickEffect">
                                  <p:stCondLst>
                                    <p:cond delay="0"/>
                                  </p:stCondLst>
                                  <p:childTnLst>
                                    <p:set>
                                      <p:cBhvr>
                                        <p:cTn id="18" dur="1" fill="hold">
                                          <p:stCondLst>
                                            <p:cond delay="0"/>
                                          </p:stCondLst>
                                        </p:cTn>
                                        <p:tgtEl>
                                          <p:spTgt spid="104451">
                                            <p:txEl>
                                              <p:pRg st="0" end="0"/>
                                            </p:txEl>
                                          </p:spTgt>
                                        </p:tgtEl>
                                        <p:attrNameLst>
                                          <p:attrName>style.visibility</p:attrName>
                                        </p:attrNameLst>
                                      </p:cBhvr>
                                      <p:to>
                                        <p:strVal val="visible"/>
                                      </p:to>
                                    </p:set>
                                    <p:animEffect transition="in" filter="checkerboard(down)">
                                      <p:cBhvr>
                                        <p:cTn id="19" dur="500"/>
                                        <p:tgtEl>
                                          <p:spTgt spid="104451">
                                            <p:txEl>
                                              <p:pRg st="0" end="0"/>
                                            </p:txEl>
                                          </p:spTgt>
                                        </p:tgtEl>
                                      </p:cBhvr>
                                    </p:animEffect>
                                  </p:childTnLst>
                                  <p:subTnLst>
                                    <p:animClr clrSpc="rgb" dir="cw">
                                      <p:cBhvr override="childStyle">
                                        <p:cTn dur="1" fill="hold" display="0" masterRel="nextClick" afterEffect="1"/>
                                        <p:tgtEl>
                                          <p:spTgt spid="104451">
                                            <p:txEl>
                                              <p:pRg st="0" end="0"/>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5" fill="hold" grpId="0" nodeType="clickEffect">
                                  <p:stCondLst>
                                    <p:cond delay="0"/>
                                  </p:stCondLst>
                                  <p:childTnLst>
                                    <p:set>
                                      <p:cBhvr>
                                        <p:cTn id="23" dur="1" fill="hold">
                                          <p:stCondLst>
                                            <p:cond delay="0"/>
                                          </p:stCondLst>
                                        </p:cTn>
                                        <p:tgtEl>
                                          <p:spTgt spid="104451">
                                            <p:txEl>
                                              <p:pRg st="1" end="1"/>
                                            </p:txEl>
                                          </p:spTgt>
                                        </p:tgtEl>
                                        <p:attrNameLst>
                                          <p:attrName>style.visibility</p:attrName>
                                        </p:attrNameLst>
                                      </p:cBhvr>
                                      <p:to>
                                        <p:strVal val="visible"/>
                                      </p:to>
                                    </p:set>
                                    <p:animEffect transition="in" filter="checkerboard(down)">
                                      <p:cBhvr>
                                        <p:cTn id="24" dur="500"/>
                                        <p:tgtEl>
                                          <p:spTgt spid="104451">
                                            <p:txEl>
                                              <p:pRg st="1" end="1"/>
                                            </p:txEl>
                                          </p:spTgt>
                                        </p:tgtEl>
                                      </p:cBhvr>
                                    </p:animEffect>
                                  </p:childTnLst>
                                  <p:subTnLst>
                                    <p:animClr clrSpc="rgb" dir="cw">
                                      <p:cBhvr override="childStyle">
                                        <p:cTn dur="1" fill="hold" display="0" masterRel="nextClick" afterEffect="1"/>
                                        <p:tgtEl>
                                          <p:spTgt spid="104451">
                                            <p:txEl>
                                              <p:pRg st="1" end="1"/>
                                            </p:txEl>
                                          </p:spTgt>
                                        </p:tgtEl>
                                        <p:attrNameLst>
                                          <p:attrName>ppt_c</p:attrName>
                                        </p:attrNameLst>
                                      </p:cBhvr>
                                      <p:to>
                                        <a:schemeClr val="tx1"/>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04454"/>
                                        </p:tgtEl>
                                        <p:attrNameLst>
                                          <p:attrName>style.visibility</p:attrName>
                                        </p:attrNameLst>
                                      </p:cBhvr>
                                      <p:to>
                                        <p:strVal val="visible"/>
                                      </p:to>
                                    </p:set>
                                    <p:animEffect transition="in" filter="wipe(left)">
                                      <p:cBhvr>
                                        <p:cTn id="29"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build="p" autoUpdateAnimBg="0"/>
      <p:bldP spid="10445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00357" name="Rectangle 5"/>
          <p:cNvSpPr>
            <a:spLocks noGrp="1" noChangeArrowheads="1"/>
          </p:cNvSpPr>
          <p:nvPr>
            <p:ph type="title"/>
          </p:nvPr>
        </p:nvSpPr>
        <p:spPr>
          <a:xfrm>
            <a:off x="762000" y="927100"/>
            <a:ext cx="7772400" cy="660400"/>
          </a:xfrm>
        </p:spPr>
        <p:txBody>
          <a:bodyPr/>
          <a:lstStyle/>
          <a:p>
            <a:pPr algn="just"/>
            <a:r>
              <a:rPr lang="zh-CN" altLang="en-US" b="1">
                <a:solidFill>
                  <a:srgbClr val="66FFCC"/>
                </a:solidFill>
                <a:ea typeface="楷体_GB2312" pitchFamily="49" charset="-122"/>
              </a:rPr>
              <a:t>在语法和句型方面</a:t>
            </a:r>
            <a:endParaRPr lang="zh-CN" altLang="en-US">
              <a:ea typeface="楷体_GB2312" pitchFamily="49" charset="-122"/>
            </a:endParaRPr>
          </a:p>
        </p:txBody>
      </p:sp>
      <p:sp>
        <p:nvSpPr>
          <p:cNvPr id="100358" name="Rectangle 6"/>
          <p:cNvSpPr>
            <a:spLocks noGrp="1" noChangeArrowheads="1"/>
          </p:cNvSpPr>
          <p:nvPr>
            <p:ph type="body" idx="1"/>
          </p:nvPr>
        </p:nvSpPr>
        <p:spPr>
          <a:xfrm>
            <a:off x="685800" y="1993900"/>
            <a:ext cx="7772400" cy="3632200"/>
          </a:xfrm>
        </p:spPr>
        <p:txBody>
          <a:bodyPr/>
          <a:lstStyle/>
          <a:p>
            <a:pPr marL="482600" indent="-482600" algn="just">
              <a:lnSpc>
                <a:spcPct val="115000"/>
              </a:lnSpc>
              <a:spcBef>
                <a:spcPct val="40000"/>
              </a:spcBef>
              <a:buClr>
                <a:schemeClr val="folHlink"/>
              </a:buClr>
              <a:buFont typeface="Symbol" pitchFamily="18" charset="2"/>
              <a:buBlip>
                <a:blip r:embed="rId2"/>
              </a:buBlip>
            </a:pPr>
            <a:r>
              <a:rPr lang="zh-CN" altLang="en-US">
                <a:solidFill>
                  <a:srgbClr val="FFFFFF"/>
                </a:solidFill>
                <a:ea typeface="微软简中圆" pitchFamily="2" charset="-122"/>
              </a:rPr>
              <a:t>注意时态呼应和语态的协调</a:t>
            </a:r>
          </a:p>
          <a:p>
            <a:pPr marL="482600" indent="-482600" algn="just">
              <a:lnSpc>
                <a:spcPct val="125000"/>
              </a:lnSpc>
              <a:spcBef>
                <a:spcPct val="40000"/>
              </a:spcBef>
              <a:buClr>
                <a:schemeClr val="folHlink"/>
              </a:buClr>
              <a:buFont typeface="Symbol" pitchFamily="18" charset="2"/>
              <a:buBlip>
                <a:blip r:embed="rId2"/>
              </a:buBlip>
            </a:pPr>
            <a:r>
              <a:rPr lang="en-US" altLang="zh-CN">
                <a:solidFill>
                  <a:srgbClr val="FFFFFF"/>
                </a:solidFill>
                <a:ea typeface="微软简中圆" pitchFamily="2" charset="-122"/>
              </a:rPr>
              <a:t>Dissertation, thesis </a:t>
            </a:r>
            <a:r>
              <a:rPr lang="zh-CN" altLang="en-US">
                <a:solidFill>
                  <a:srgbClr val="FFFFFF"/>
                </a:solidFill>
                <a:ea typeface="微软简中圆" pitchFamily="2" charset="-122"/>
              </a:rPr>
              <a:t>与 </a:t>
            </a:r>
            <a:r>
              <a:rPr lang="en-US" altLang="zh-CN">
                <a:solidFill>
                  <a:srgbClr val="FFFFFF"/>
                </a:solidFill>
                <a:ea typeface="微软简中圆" pitchFamily="2" charset="-122"/>
              </a:rPr>
              <a:t>Paper </a:t>
            </a:r>
            <a:r>
              <a:rPr lang="zh-CN" altLang="en-US">
                <a:solidFill>
                  <a:srgbClr val="FFFFFF"/>
                </a:solidFill>
                <a:ea typeface="微软简中圆" pitchFamily="2" charset="-122"/>
              </a:rPr>
              <a:t>的区别</a:t>
            </a:r>
          </a:p>
          <a:p>
            <a:pPr marL="482600" indent="-482600" algn="just">
              <a:lnSpc>
                <a:spcPct val="125000"/>
              </a:lnSpc>
              <a:spcBef>
                <a:spcPct val="40000"/>
              </a:spcBef>
              <a:buClr>
                <a:schemeClr val="folHlink"/>
              </a:buClr>
              <a:buFont typeface="Symbol" pitchFamily="18" charset="2"/>
              <a:buBlip>
                <a:blip r:embed="rId2"/>
              </a:buBlip>
            </a:pPr>
            <a:r>
              <a:rPr lang="zh-CN" altLang="en-US">
                <a:solidFill>
                  <a:srgbClr val="FFFFFF"/>
                </a:solidFill>
                <a:ea typeface="微软简中圆" pitchFamily="2" charset="-122"/>
              </a:rPr>
              <a:t>英文中极少用 “本文介绍 </a:t>
            </a:r>
            <a:r>
              <a:rPr lang="en-US" altLang="zh-CN">
                <a:solidFill>
                  <a:srgbClr val="FFFFFF"/>
                </a:solidFill>
                <a:ea typeface="微软简中圆" pitchFamily="2" charset="-122"/>
              </a:rPr>
              <a:t>···” </a:t>
            </a:r>
            <a:r>
              <a:rPr lang="zh-CN" altLang="en-US">
                <a:solidFill>
                  <a:srgbClr val="FFFFFF"/>
                </a:solidFill>
                <a:ea typeface="微软简中圆" pitchFamily="2" charset="-122"/>
              </a:rPr>
              <a:t>之类的句型。宜用 “</a:t>
            </a:r>
            <a:r>
              <a:rPr lang="en-US" altLang="zh-CN">
                <a:solidFill>
                  <a:srgbClr val="FFFFFF"/>
                </a:solidFill>
                <a:ea typeface="微软简中圆" pitchFamily="2" charset="-122"/>
              </a:rPr>
              <a:t>Studies have /A study has/ been made on </a:t>
            </a:r>
            <a:r>
              <a:rPr lang="en-US" altLang="zh-CN">
                <a:solidFill>
                  <a:srgbClr val="FFFFFF"/>
                </a:solidFill>
                <a:ea typeface="微软简中圆" pitchFamily="2" charset="-122"/>
                <a:sym typeface="Symbol" pitchFamily="18" charset="2"/>
              </a:rPr>
              <a:t></a:t>
            </a:r>
            <a:r>
              <a:rPr lang="en-US" altLang="zh-CN">
                <a:solidFill>
                  <a:srgbClr val="FFFFFF"/>
                </a:solidFill>
                <a:ea typeface="微软简中圆" pitchFamily="2" charset="-122"/>
              </a:rPr>
              <a:t>”</a:t>
            </a:r>
            <a:endParaRPr lang="en-US" altLang="zh-CN" sz="2800">
              <a:solidFill>
                <a:srgbClr val="FFFFFF"/>
              </a:solidFill>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 calcmode="lin" valueType="num">
                                      <p:cBhvr>
                                        <p:cTn id="7" dur="500" fill="hold"/>
                                        <p:tgtEl>
                                          <p:spTgt spid="100357"/>
                                        </p:tgtEl>
                                        <p:attrNameLst>
                                          <p:attrName>ppt_w</p:attrName>
                                        </p:attrNameLst>
                                      </p:cBhvr>
                                      <p:tavLst>
                                        <p:tav tm="0">
                                          <p:val>
                                            <p:fltVal val="0"/>
                                          </p:val>
                                        </p:tav>
                                        <p:tav tm="100000">
                                          <p:val>
                                            <p:strVal val="#ppt_w"/>
                                          </p:val>
                                        </p:tav>
                                      </p:tavLst>
                                    </p:anim>
                                    <p:anim calcmode="lin" valueType="num">
                                      <p:cBhvr>
                                        <p:cTn id="8" dur="500" fill="hold"/>
                                        <p:tgtEl>
                                          <p:spTgt spid="100357"/>
                                        </p:tgtEl>
                                        <p:attrNameLst>
                                          <p:attrName>ppt_h</p:attrName>
                                        </p:attrNameLst>
                                      </p:cBhvr>
                                      <p:tavLst>
                                        <p:tav tm="0">
                                          <p:val>
                                            <p:fltVal val="0"/>
                                          </p:val>
                                        </p:tav>
                                        <p:tav tm="100000">
                                          <p:val>
                                            <p:strVal val="#ppt_h"/>
                                          </p:val>
                                        </p:tav>
                                      </p:tavLst>
                                    </p:anim>
                                    <p:anim calcmode="lin" valueType="num">
                                      <p:cBhvr>
                                        <p:cTn id="9" dur="500" fill="hold"/>
                                        <p:tgtEl>
                                          <p:spTgt spid="100357"/>
                                        </p:tgtEl>
                                        <p:attrNameLst>
                                          <p:attrName>ppt_x</p:attrName>
                                        </p:attrNameLst>
                                      </p:cBhvr>
                                      <p:tavLst>
                                        <p:tav tm="0">
                                          <p:val>
                                            <p:fltVal val="0.5"/>
                                          </p:val>
                                        </p:tav>
                                        <p:tav tm="100000">
                                          <p:val>
                                            <p:strVal val="#ppt_x"/>
                                          </p:val>
                                        </p:tav>
                                      </p:tavLst>
                                    </p:anim>
                                    <p:anim calcmode="lin" valueType="num">
                                      <p:cBhvr>
                                        <p:cTn id="10" dur="500" fill="hold"/>
                                        <p:tgtEl>
                                          <p:spTgt spid="10035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0358">
                                            <p:txEl>
                                              <p:pRg st="0" end="0"/>
                                            </p:txEl>
                                          </p:spTgt>
                                        </p:tgtEl>
                                        <p:attrNameLst>
                                          <p:attrName>style.visibility</p:attrName>
                                        </p:attrNameLst>
                                      </p:cBhvr>
                                      <p:to>
                                        <p:strVal val="visible"/>
                                      </p:to>
                                    </p:set>
                                    <p:animEffect transition="in" filter="wipe(left)">
                                      <p:cBhvr>
                                        <p:cTn id="15" dur="500"/>
                                        <p:tgtEl>
                                          <p:spTgt spid="100358">
                                            <p:txEl>
                                              <p:pRg st="0" end="0"/>
                                            </p:txEl>
                                          </p:spTgt>
                                        </p:tgtEl>
                                      </p:cBhvr>
                                    </p:animEffect>
                                  </p:childTnLst>
                                  <p:subTnLst>
                                    <p:animClr clrSpc="rgb" dir="cw">
                                      <p:cBhvr override="childStyle">
                                        <p:cTn dur="1" fill="hold" display="0" masterRel="nextClick" afterEffect="1"/>
                                        <p:tgtEl>
                                          <p:spTgt spid="100358">
                                            <p:txEl>
                                              <p:pRg st="0" end="0"/>
                                            </p:txEl>
                                          </p:spTgt>
                                        </p:tgtEl>
                                        <p:attrNameLst>
                                          <p:attrName>ppt_c</p:attrName>
                                        </p:attrNameLst>
                                      </p:cBhvr>
                                      <p:to>
                                        <a:schemeClr val="tx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0358">
                                            <p:txEl>
                                              <p:pRg st="1" end="1"/>
                                            </p:txEl>
                                          </p:spTgt>
                                        </p:tgtEl>
                                        <p:attrNameLst>
                                          <p:attrName>style.visibility</p:attrName>
                                        </p:attrNameLst>
                                      </p:cBhvr>
                                      <p:to>
                                        <p:strVal val="visible"/>
                                      </p:to>
                                    </p:set>
                                    <p:animEffect transition="in" filter="wipe(left)">
                                      <p:cBhvr>
                                        <p:cTn id="20" dur="500"/>
                                        <p:tgtEl>
                                          <p:spTgt spid="100358">
                                            <p:txEl>
                                              <p:pRg st="1" end="1"/>
                                            </p:txEl>
                                          </p:spTgt>
                                        </p:tgtEl>
                                      </p:cBhvr>
                                    </p:animEffect>
                                  </p:childTnLst>
                                  <p:subTnLst>
                                    <p:animClr clrSpc="rgb" dir="cw">
                                      <p:cBhvr override="childStyle">
                                        <p:cTn dur="1" fill="hold" display="0" masterRel="nextClick" afterEffect="1"/>
                                        <p:tgtEl>
                                          <p:spTgt spid="100358">
                                            <p:txEl>
                                              <p:pRg st="1" end="1"/>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58">
                                            <p:txEl>
                                              <p:pRg st="2" end="2"/>
                                            </p:txEl>
                                          </p:spTgt>
                                        </p:tgtEl>
                                        <p:attrNameLst>
                                          <p:attrName>style.visibility</p:attrName>
                                        </p:attrNameLst>
                                      </p:cBhvr>
                                      <p:to>
                                        <p:strVal val="visible"/>
                                      </p:to>
                                    </p:set>
                                    <p:animEffect transition="in" filter="wipe(left)">
                                      <p:cBhvr>
                                        <p:cTn id="25" dur="500"/>
                                        <p:tgtEl>
                                          <p:spTgt spid="100358">
                                            <p:txEl>
                                              <p:pRg st="2" end="2"/>
                                            </p:txEl>
                                          </p:spTgt>
                                        </p:tgtEl>
                                      </p:cBhvr>
                                    </p:animEffect>
                                  </p:childTnLst>
                                  <p:subTnLst>
                                    <p:animClr clrSpc="rgb" dir="cw">
                                      <p:cBhvr override="childStyle">
                                        <p:cTn dur="1" fill="hold" display="0" masterRel="nextClick" afterEffect="1"/>
                                        <p:tgtEl>
                                          <p:spTgt spid="100358">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P spid="10035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66"/>
            </a:gs>
            <a:gs pos="100000">
              <a:srgbClr val="000066">
                <a:gamma/>
                <a:shade val="80000"/>
                <a:invGamma/>
              </a:srgbClr>
            </a:gs>
          </a:gsLst>
          <a:lin ang="5400000" scaled="1"/>
        </a:gradFill>
        <a:effectLst/>
      </p:bgPr>
    </p:bg>
    <p:spTree>
      <p:nvGrpSpPr>
        <p:cNvPr id="1" name=""/>
        <p:cNvGrpSpPr/>
        <p:nvPr/>
      </p:nvGrpSpPr>
      <p:grpSpPr>
        <a:xfrm>
          <a:off x="0" y="0"/>
          <a:ext cx="0" cy="0"/>
          <a:chOff x="0" y="0"/>
          <a:chExt cx="0" cy="0"/>
        </a:xfrm>
      </p:grpSpPr>
      <p:sp>
        <p:nvSpPr>
          <p:cNvPr id="194564" name="Text Box 3076"/>
          <p:cNvSpPr txBox="1">
            <a:spLocks noChangeArrowheads="1"/>
          </p:cNvSpPr>
          <p:nvPr/>
        </p:nvSpPr>
        <p:spPr bwMode="auto">
          <a:xfrm>
            <a:off x="673100" y="542925"/>
            <a:ext cx="77597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52500" algn="l">
              <a:defRPr kumimoji="1" sz="2400">
                <a:solidFill>
                  <a:schemeClr val="tx1"/>
                </a:solidFill>
                <a:latin typeface="Times New Roman" pitchFamily="18" charset="0"/>
                <a:ea typeface="宋体" pitchFamily="2" charset="-122"/>
              </a:defRPr>
            </a:lvl1pPr>
            <a:lvl2pPr marL="1244600" algn="l">
              <a:defRPr kumimoji="1" sz="2400">
                <a:solidFill>
                  <a:schemeClr val="tx1"/>
                </a:solidFill>
                <a:latin typeface="Times New Roman" pitchFamily="18" charset="0"/>
                <a:ea typeface="宋体" pitchFamily="2" charset="-122"/>
              </a:defRPr>
            </a:lvl2pPr>
            <a:lvl3pPr marL="1435100" algn="l">
              <a:defRPr kumimoji="1" sz="2400">
                <a:solidFill>
                  <a:schemeClr val="tx1"/>
                </a:solidFill>
                <a:latin typeface="Times New Roman" pitchFamily="18" charset="0"/>
                <a:ea typeface="宋体" pitchFamily="2" charset="-122"/>
              </a:defRPr>
            </a:lvl3pPr>
            <a:lvl4pPr marL="16256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spcBef>
                <a:spcPct val="50000"/>
              </a:spcBef>
            </a:pPr>
            <a:r>
              <a:rPr lang="zh-CN" altLang="en-US" sz="3600">
                <a:solidFill>
                  <a:srgbClr val="FFFFFF"/>
                </a:solidFill>
                <a:ea typeface="微软简中圆" pitchFamily="2" charset="-122"/>
              </a:rPr>
              <a:t>与中文摘要相比，英文摘要写作质量更成问题。有的硕士论文英文摘要不堪入目，几乎无一句完全正确</a:t>
            </a:r>
            <a:endParaRPr lang="zh-CN" altLang="en-US" sz="3200">
              <a:solidFill>
                <a:srgbClr val="FFFFFF"/>
              </a:solidFill>
              <a:ea typeface="微软简中圆" pitchFamily="2" charset="-122"/>
            </a:endParaRPr>
          </a:p>
        </p:txBody>
      </p:sp>
      <p:pic>
        <p:nvPicPr>
          <p:cNvPr id="194585" name="Picture 3097" descr="9_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2746375"/>
            <a:ext cx="3559175" cy="35591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3080"/>
          <p:cNvSpPr txBox="1">
            <a:spLocks noChangeArrowheads="1"/>
          </p:cNvSpPr>
          <p:nvPr/>
        </p:nvSpPr>
        <p:spPr bwMode="auto">
          <a:xfrm>
            <a:off x="673100" y="2613025"/>
            <a:ext cx="6113463"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952500" algn="l"/>
              </a:tabLst>
              <a:defRPr kumimoji="1" sz="2400">
                <a:solidFill>
                  <a:schemeClr val="tx1"/>
                </a:solidFill>
                <a:latin typeface="Times New Roman" pitchFamily="18" charset="0"/>
                <a:ea typeface="宋体" pitchFamily="2" charset="-122"/>
              </a:defRPr>
            </a:lvl1pPr>
            <a:lvl2pPr marL="1054100" algn="l">
              <a:tabLst>
                <a:tab pos="952500" algn="l"/>
              </a:tabLst>
              <a:defRPr kumimoji="1" sz="2400">
                <a:solidFill>
                  <a:schemeClr val="tx1"/>
                </a:solidFill>
                <a:latin typeface="Times New Roman" pitchFamily="18" charset="0"/>
                <a:ea typeface="宋体" pitchFamily="2" charset="-122"/>
              </a:defRPr>
            </a:lvl2pPr>
            <a:lvl3pPr marL="1244600" algn="l">
              <a:tabLst>
                <a:tab pos="952500" algn="l"/>
              </a:tabLst>
              <a:defRPr kumimoji="1" sz="2400">
                <a:solidFill>
                  <a:schemeClr val="tx1"/>
                </a:solidFill>
                <a:latin typeface="Times New Roman" pitchFamily="18" charset="0"/>
                <a:ea typeface="宋体" pitchFamily="2" charset="-122"/>
              </a:defRPr>
            </a:lvl3pPr>
            <a:lvl4pPr marL="1435100" algn="l">
              <a:tabLst>
                <a:tab pos="952500" algn="l"/>
              </a:tabLst>
              <a:defRPr kumimoji="1" sz="2400">
                <a:solidFill>
                  <a:schemeClr val="tx1"/>
                </a:solidFill>
                <a:latin typeface="Times New Roman" pitchFamily="18" charset="0"/>
                <a:ea typeface="宋体" pitchFamily="2" charset="-122"/>
              </a:defRPr>
            </a:lvl4pPr>
            <a:lvl5pPr algn="l">
              <a:tabLst>
                <a:tab pos="952500" algn="l"/>
              </a:tabLst>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tabLst>
                <a:tab pos="952500" algn="l"/>
              </a:tabLs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tabLst>
                <a:tab pos="952500" algn="l"/>
              </a:tabLs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tabLst>
                <a:tab pos="952500" algn="l"/>
              </a:tabLs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tabLst>
                <a:tab pos="952500" algn="l"/>
              </a:tabLst>
              <a:defRPr kumimoji="1" sz="2400">
                <a:solidFill>
                  <a:schemeClr val="tx1"/>
                </a:solidFill>
                <a:latin typeface="Times New Roman" pitchFamily="18" charset="0"/>
                <a:ea typeface="宋体" pitchFamily="2" charset="-122"/>
              </a:defRPr>
            </a:lvl9pPr>
          </a:lstStyle>
          <a:p>
            <a:pPr algn="just" eaLnBrk="1" hangingPunct="1">
              <a:lnSpc>
                <a:spcPct val="140000"/>
              </a:lnSpc>
            </a:pPr>
            <a:r>
              <a:rPr lang="en-US" altLang="zh-CN" sz="3600">
                <a:solidFill>
                  <a:srgbClr val="FF99FF"/>
                </a:solidFill>
                <a:ea typeface="微软简中圆" pitchFamily="2" charset="-122"/>
              </a:rPr>
              <a:t>	</a:t>
            </a:r>
            <a:r>
              <a:rPr lang="zh-CN" altLang="en-US" sz="3800">
                <a:solidFill>
                  <a:srgbClr val="FF99FF"/>
                </a:solidFill>
                <a:ea typeface="微软简中圆" pitchFamily="2" charset="-122"/>
              </a:rPr>
              <a:t>请珍惜您的声誉！莫让不伦不类的英文摘要上网开“国际玩笑”，让清华大学以及您和您的导师掉份儿</a:t>
            </a:r>
            <a:r>
              <a:rPr lang="en-US" altLang="zh-CN" sz="3800">
                <a:solidFill>
                  <a:srgbClr val="FF99FF"/>
                </a:solidFill>
                <a:ea typeface="微软简中圆" pitchFamily="2" charset="-122"/>
              </a:rPr>
              <a:t>!</a:t>
            </a:r>
          </a:p>
        </p:txBody>
      </p:sp>
      <p:grpSp>
        <p:nvGrpSpPr>
          <p:cNvPr id="194587" name="Group 3099"/>
          <p:cNvGrpSpPr>
            <a:grpSpLocks/>
          </p:cNvGrpSpPr>
          <p:nvPr/>
        </p:nvGrpSpPr>
        <p:grpSpPr bwMode="auto">
          <a:xfrm>
            <a:off x="473075" y="579438"/>
            <a:ext cx="8256588" cy="2009775"/>
            <a:chOff x="298" y="359"/>
            <a:chExt cx="5201" cy="1266"/>
          </a:xfrm>
        </p:grpSpPr>
        <p:sp>
          <p:nvSpPr>
            <p:cNvPr id="194578" name="Rectangle 3090"/>
            <p:cNvSpPr>
              <a:spLocks noChangeArrowheads="1"/>
            </p:cNvSpPr>
            <p:nvPr/>
          </p:nvSpPr>
          <p:spPr bwMode="auto">
            <a:xfrm>
              <a:off x="298" y="359"/>
              <a:ext cx="5201" cy="1266"/>
            </a:xfrm>
            <a:prstGeom prst="rect">
              <a:avLst/>
            </a:prstGeom>
            <a:solidFill>
              <a:srgbClr val="000066"/>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71" name="WordArt 3083"/>
            <p:cNvSpPr>
              <a:spLocks noChangeArrowheads="1" noChangeShapeType="1" noTextEdit="1"/>
            </p:cNvSpPr>
            <p:nvPr/>
          </p:nvSpPr>
          <p:spPr bwMode="auto">
            <a:xfrm>
              <a:off x="530" y="460"/>
              <a:ext cx="4737" cy="924"/>
            </a:xfrm>
            <a:prstGeom prst="rect">
              <a:avLst/>
            </a:prstGeom>
            <a:extLst>
              <a:ext uri="{91240B29-F687-4F45-9708-019B960494DF}">
                <a14:hiddenLine xmlns:a14="http://schemas.microsoft.com/office/drawing/2010/main" w="9525" cap="sq">
                  <a:no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006666"/>
                </a:extrusionClr>
              </a:sp3d>
            </a:bodyPr>
            <a:lstStyle/>
            <a:p>
              <a:r>
                <a:rPr lang="en-US" altLang="zh-CN" sz="3600" b="1">
                  <a:gradFill rotWithShape="0">
                    <a:gsLst>
                      <a:gs pos="0">
                        <a:srgbClr val="FFFF00"/>
                      </a:gs>
                      <a:gs pos="100000">
                        <a:srgbClr val="FF9933"/>
                      </a:gs>
                    </a:gsLst>
                    <a:path path="rect">
                      <a:fillToRect l="50000" t="50000" r="50000" b="50000"/>
                    </a:path>
                  </a:gradFill>
                  <a:latin typeface="Benguiat Bk BT"/>
                </a:rPr>
                <a:t>Don't make some </a:t>
              </a:r>
            </a:p>
            <a:p>
              <a:r>
                <a:rPr lang="en-US" altLang="zh-CN" sz="3600" b="1">
                  <a:gradFill rotWithShape="0">
                    <a:gsLst>
                      <a:gs pos="0">
                        <a:srgbClr val="FFFF00"/>
                      </a:gs>
                      <a:gs pos="100000">
                        <a:srgbClr val="FF9933"/>
                      </a:gs>
                    </a:gsLst>
                    <a:path path="rect">
                      <a:fillToRect l="50000" t="50000" r="50000" b="50000"/>
                    </a:path>
                  </a:gradFill>
                  <a:latin typeface="Benguiat Bk BT"/>
                </a:rPr>
                <a:t>international joke!</a:t>
              </a:r>
              <a:endParaRPr lang="zh-CN" altLang="en-US" sz="3600" b="1">
                <a:gradFill rotWithShape="0">
                  <a:gsLst>
                    <a:gs pos="0">
                      <a:srgbClr val="FFFF00"/>
                    </a:gs>
                    <a:gs pos="100000">
                      <a:srgbClr val="FF9933"/>
                    </a:gs>
                  </a:gsLst>
                  <a:path path="rect">
                    <a:fillToRect l="50000" t="50000" r="50000" b="50000"/>
                  </a:path>
                </a:gradFill>
                <a:latin typeface="Benguiat Bk BT"/>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blinds(horizontal)">
                                      <p:cBhvr>
                                        <p:cTn id="7" dur="500"/>
                                        <p:tgtEl>
                                          <p:spTgt spid="194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94568"/>
                                        </p:tgtEl>
                                        <p:attrNameLst>
                                          <p:attrName>style.visibility</p:attrName>
                                        </p:attrNameLst>
                                      </p:cBhvr>
                                      <p:to>
                                        <p:strVal val="visible"/>
                                      </p:to>
                                    </p:set>
                                    <p:animEffect transition="in" filter="wipe(up)">
                                      <p:cBhvr>
                                        <p:cTn id="12" dur="75"/>
                                        <p:tgtEl>
                                          <p:spTgt spid="194568"/>
                                        </p:tgtEl>
                                      </p:cBhvr>
                                    </p:animEffect>
                                  </p:childTnLst>
                                </p:cTn>
                              </p:par>
                            </p:childTnLst>
                          </p:cTn>
                        </p:par>
                        <p:par>
                          <p:cTn id="13" fill="hold" nodeType="afterGroup">
                            <p:stCondLst>
                              <p:cond delay="3300"/>
                            </p:stCondLst>
                            <p:childTnLst>
                              <p:par>
                                <p:cTn id="14" presetID="23" presetClass="entr" presetSubtype="16" fill="hold" nodeType="afterEffect">
                                  <p:stCondLst>
                                    <p:cond delay="0"/>
                                  </p:stCondLst>
                                  <p:childTnLst>
                                    <p:set>
                                      <p:cBhvr>
                                        <p:cTn id="15" dur="1" fill="hold">
                                          <p:stCondLst>
                                            <p:cond delay="0"/>
                                          </p:stCondLst>
                                        </p:cTn>
                                        <p:tgtEl>
                                          <p:spTgt spid="194585"/>
                                        </p:tgtEl>
                                        <p:attrNameLst>
                                          <p:attrName>style.visibility</p:attrName>
                                        </p:attrNameLst>
                                      </p:cBhvr>
                                      <p:to>
                                        <p:strVal val="visible"/>
                                      </p:to>
                                    </p:set>
                                    <p:anim calcmode="lin" valueType="num">
                                      <p:cBhvr>
                                        <p:cTn id="16" dur="500" fill="hold"/>
                                        <p:tgtEl>
                                          <p:spTgt spid="194585"/>
                                        </p:tgtEl>
                                        <p:attrNameLst>
                                          <p:attrName>ppt_w</p:attrName>
                                        </p:attrNameLst>
                                      </p:cBhvr>
                                      <p:tavLst>
                                        <p:tav tm="0">
                                          <p:val>
                                            <p:fltVal val="0"/>
                                          </p:val>
                                        </p:tav>
                                        <p:tav tm="100000">
                                          <p:val>
                                            <p:strVal val="#ppt_w"/>
                                          </p:val>
                                        </p:tav>
                                      </p:tavLst>
                                    </p:anim>
                                    <p:anim calcmode="lin" valueType="num">
                                      <p:cBhvr>
                                        <p:cTn id="17" dur="500" fill="hold"/>
                                        <p:tgtEl>
                                          <p:spTgt spid="194585"/>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4587"/>
                                        </p:tgtEl>
                                        <p:attrNameLst>
                                          <p:attrName>style.visibility</p:attrName>
                                        </p:attrNameLst>
                                      </p:cBhvr>
                                      <p:to>
                                        <p:strVal val="visible"/>
                                      </p:to>
                                    </p:set>
                                    <p:animEffect transition="in" filter="box(in)">
                                      <p:cBhvr>
                                        <p:cTn id="22" dur="500"/>
                                        <p:tgtEl>
                                          <p:spTgt spid="19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utoUpdateAnimBg="0"/>
      <p:bldP spid="19456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457200"/>
            <a:ext cx="7772400" cy="762000"/>
          </a:xfrm>
          <a:effectLst>
            <a:outerShdw dist="35921" dir="2700000" algn="ctr" rotWithShape="0">
              <a:srgbClr val="FFFFFF"/>
            </a:outerShdw>
          </a:effectLst>
        </p:spPr>
        <p:txBody>
          <a:bodyPr/>
          <a:lstStyle/>
          <a:p>
            <a:r>
              <a:rPr lang="en-US" altLang="zh-CN" b="1">
                <a:solidFill>
                  <a:srgbClr val="FA72E7"/>
                </a:solidFill>
                <a:latin typeface="Arial" charset="0"/>
                <a:ea typeface="微软简中圆" pitchFamily="2" charset="-122"/>
              </a:rPr>
              <a:t>4.  </a:t>
            </a:r>
            <a:r>
              <a:rPr lang="zh-CN" altLang="en-US" b="1">
                <a:solidFill>
                  <a:srgbClr val="FA72E7"/>
                </a:solidFill>
                <a:latin typeface="Arial" charset="0"/>
                <a:ea typeface="微软简中圆" pitchFamily="2" charset="-122"/>
              </a:rPr>
              <a:t>目  录</a:t>
            </a:r>
          </a:p>
        </p:txBody>
      </p:sp>
      <p:sp>
        <p:nvSpPr>
          <p:cNvPr id="111619" name="Rectangle 3"/>
          <p:cNvSpPr>
            <a:spLocks noGrp="1" noChangeArrowheads="1"/>
          </p:cNvSpPr>
          <p:nvPr>
            <p:ph type="subTitle" idx="1"/>
          </p:nvPr>
        </p:nvSpPr>
        <p:spPr>
          <a:xfrm>
            <a:off x="914400" y="1371600"/>
            <a:ext cx="7620000" cy="1905000"/>
          </a:xfrm>
        </p:spPr>
        <p:txBody>
          <a:bodyPr/>
          <a:lstStyle/>
          <a:p>
            <a:pPr marL="571500" indent="-571500" algn="just">
              <a:lnSpc>
                <a:spcPct val="115000"/>
              </a:lnSpc>
              <a:buClr>
                <a:schemeClr val="folHlink"/>
              </a:buClr>
              <a:buSzPct val="115000"/>
              <a:buFontTx/>
              <a:buBlip>
                <a:blip r:embed="rId4"/>
              </a:buBlip>
            </a:pPr>
            <a:r>
              <a:rPr lang="zh-CN" altLang="en-US">
                <a:solidFill>
                  <a:srgbClr val="FFFFFF"/>
                </a:solidFill>
                <a:latin typeface="Arial" charset="0"/>
                <a:ea typeface="微软简中圆" pitchFamily="2" charset="-122"/>
              </a:rPr>
              <a:t>是阅读论文的索引，论文的提纲。由论文各部分的大小标题组成</a:t>
            </a:r>
          </a:p>
          <a:p>
            <a:pPr marL="571500" indent="-571500" algn="just">
              <a:lnSpc>
                <a:spcPct val="115000"/>
              </a:lnSpc>
              <a:buClr>
                <a:schemeClr val="folHlink"/>
              </a:buClr>
              <a:buSzPct val="115000"/>
              <a:buFontTx/>
              <a:buBlip>
                <a:blip r:embed="rId4"/>
              </a:buBlip>
            </a:pPr>
            <a:r>
              <a:rPr lang="zh-CN" altLang="en-US">
                <a:solidFill>
                  <a:srgbClr val="FFFFFF"/>
                </a:solidFill>
                <a:latin typeface="Arial" charset="0"/>
                <a:ea typeface="微软简中圆" pitchFamily="2" charset="-122"/>
              </a:rPr>
              <a:t>建议采用下列格式：</a:t>
            </a:r>
          </a:p>
        </p:txBody>
      </p:sp>
      <p:grpSp>
        <p:nvGrpSpPr>
          <p:cNvPr id="111628" name="Group 12"/>
          <p:cNvGrpSpPr>
            <a:grpSpLocks/>
          </p:cNvGrpSpPr>
          <p:nvPr/>
        </p:nvGrpSpPr>
        <p:grpSpPr bwMode="auto">
          <a:xfrm>
            <a:off x="990600" y="3429000"/>
            <a:ext cx="7467600" cy="3213100"/>
            <a:chOff x="624" y="2160"/>
            <a:chExt cx="4704" cy="2024"/>
          </a:xfrm>
        </p:grpSpPr>
        <p:sp>
          <p:nvSpPr>
            <p:cNvPr id="111626" name="Rectangle 10"/>
            <p:cNvSpPr>
              <a:spLocks noChangeArrowheads="1"/>
            </p:cNvSpPr>
            <p:nvPr/>
          </p:nvSpPr>
          <p:spPr bwMode="auto">
            <a:xfrm>
              <a:off x="624" y="2160"/>
              <a:ext cx="4704" cy="1872"/>
            </a:xfrm>
            <a:prstGeom prst="rect">
              <a:avLst/>
            </a:prstGeom>
            <a:solidFill>
              <a:schemeClr val="tx1"/>
            </a:solidFill>
            <a:ln w="12700" cap="sq">
              <a:solidFill>
                <a:schemeClr val="tx1"/>
              </a:solidFill>
              <a:miter lim="800000"/>
              <a:headEnd type="none" w="sm" len="sm"/>
              <a:tailEnd type="none" w="sm" len="sm"/>
            </a:ln>
            <a:effectLst>
              <a:outerShdw dist="99190" dir="3011666" algn="ctr" rotWithShape="0">
                <a:schemeClr val="folHlink"/>
              </a:outerShdw>
            </a:effectLst>
          </p:spPr>
          <p:txBody>
            <a:bodyPr wrap="none" anchor="ctr"/>
            <a:lstStyle/>
            <a:p>
              <a:endParaRPr lang="zh-CN" altLang="en-US"/>
            </a:p>
          </p:txBody>
        </p:sp>
        <p:graphicFrame>
          <p:nvGraphicFramePr>
            <p:cNvPr id="111624" name="Object 8"/>
            <p:cNvGraphicFramePr>
              <a:graphicFrameLocks noChangeAspect="1"/>
            </p:cNvGraphicFramePr>
            <p:nvPr/>
          </p:nvGraphicFramePr>
          <p:xfrm>
            <a:off x="864" y="2256"/>
            <a:ext cx="4264" cy="1928"/>
          </p:xfrm>
          <a:graphic>
            <a:graphicData uri="http://schemas.openxmlformats.org/presentationml/2006/ole">
              <mc:AlternateContent xmlns:mc="http://schemas.openxmlformats.org/markup-compatibility/2006">
                <mc:Choice xmlns:v="urn:schemas-microsoft-com:vml" Requires="v">
                  <p:oleObj spid="_x0000_s111631" name="文档" r:id="rId5" imgW="6772320" imgH="3469680" progId="Word.Document.8">
                    <p:embed/>
                  </p:oleObj>
                </mc:Choice>
                <mc:Fallback>
                  <p:oleObj name="文档" r:id="rId5" imgW="6772320" imgH="346968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2256"/>
                          <a:ext cx="4264" cy="1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anim calcmode="lin" valueType="num">
                                      <p:cBhvr>
                                        <p:cTn id="9" dur="500" fill="hold"/>
                                        <p:tgtEl>
                                          <p:spTgt spid="111618"/>
                                        </p:tgtEl>
                                        <p:attrNameLst>
                                          <p:attrName>ppt_x</p:attrName>
                                        </p:attrNameLst>
                                      </p:cBhvr>
                                      <p:tavLst>
                                        <p:tav tm="0">
                                          <p:val>
                                            <p:fltVal val="0.5"/>
                                          </p:val>
                                        </p:tav>
                                        <p:tav tm="100000">
                                          <p:val>
                                            <p:strVal val="#ppt_x"/>
                                          </p:val>
                                        </p:tav>
                                      </p:tavLst>
                                    </p:anim>
                                    <p:anim calcmode="lin" valueType="num">
                                      <p:cBhvr>
                                        <p:cTn id="10" dur="500" fill="hold"/>
                                        <p:tgtEl>
                                          <p:spTgt spid="11161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111619">
                                            <p:txEl>
                                              <p:pRg st="0" end="0"/>
                                            </p:txEl>
                                          </p:spTgt>
                                        </p:tgtEl>
                                        <p:attrNameLst>
                                          <p:attrName>style.visibility</p:attrName>
                                        </p:attrNameLst>
                                      </p:cBhvr>
                                      <p:to>
                                        <p:strVal val="visible"/>
                                      </p:to>
                                    </p:set>
                                    <p:animEffect transition="in" filter="wipe(up)">
                                      <p:cBhvr>
                                        <p:cTn id="15" dur="75"/>
                                        <p:tgtEl>
                                          <p:spTgt spid="1116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111619">
                                            <p:txEl>
                                              <p:pRg st="1" end="1"/>
                                            </p:txEl>
                                          </p:spTgt>
                                        </p:tgtEl>
                                        <p:attrNameLst>
                                          <p:attrName>style.visibility</p:attrName>
                                        </p:attrNameLst>
                                      </p:cBhvr>
                                      <p:to>
                                        <p:strVal val="visible"/>
                                      </p:to>
                                    </p:set>
                                    <p:animEffect transition="in" filter="wipe(up)">
                                      <p:cBhvr>
                                        <p:cTn id="20" dur="75"/>
                                        <p:tgtEl>
                                          <p:spTgt spid="111619">
                                            <p:txEl>
                                              <p:pRg st="1" end="1"/>
                                            </p:txEl>
                                          </p:spTgt>
                                        </p:tgtEl>
                                      </p:cBhvr>
                                    </p:animEffect>
                                  </p:childTnLst>
                                </p:cTn>
                              </p:par>
                            </p:childTnLst>
                          </p:cTn>
                        </p:par>
                        <p:par>
                          <p:cTn id="21" fill="hold" nodeType="afterGroup">
                            <p:stCondLst>
                              <p:cond delay="675"/>
                            </p:stCondLst>
                            <p:childTnLst>
                              <p:par>
                                <p:cTn id="22" presetID="23" presetClass="entr" presetSubtype="272" fill="hold" nodeType="afterEffect">
                                  <p:stCondLst>
                                    <p:cond delay="0"/>
                                  </p:stCondLst>
                                  <p:childTnLst>
                                    <p:set>
                                      <p:cBhvr>
                                        <p:cTn id="23" dur="1" fill="hold">
                                          <p:stCondLst>
                                            <p:cond delay="0"/>
                                          </p:stCondLst>
                                        </p:cTn>
                                        <p:tgtEl>
                                          <p:spTgt spid="111628"/>
                                        </p:tgtEl>
                                        <p:attrNameLst>
                                          <p:attrName>style.visibility</p:attrName>
                                        </p:attrNameLst>
                                      </p:cBhvr>
                                      <p:to>
                                        <p:strVal val="visible"/>
                                      </p:to>
                                    </p:set>
                                    <p:anim calcmode="lin" valueType="num">
                                      <p:cBhvr>
                                        <p:cTn id="24" dur="500" fill="hold"/>
                                        <p:tgtEl>
                                          <p:spTgt spid="111628"/>
                                        </p:tgtEl>
                                        <p:attrNameLst>
                                          <p:attrName>ppt_w</p:attrName>
                                        </p:attrNameLst>
                                      </p:cBhvr>
                                      <p:tavLst>
                                        <p:tav tm="0">
                                          <p:val>
                                            <p:strVal val="2/3*#ppt_w"/>
                                          </p:val>
                                        </p:tav>
                                        <p:tav tm="100000">
                                          <p:val>
                                            <p:strVal val="#ppt_w"/>
                                          </p:val>
                                        </p:tav>
                                      </p:tavLst>
                                    </p:anim>
                                    <p:anim calcmode="lin" valueType="num">
                                      <p:cBhvr>
                                        <p:cTn id="25" dur="500" fill="hold"/>
                                        <p:tgtEl>
                                          <p:spTgt spid="11162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9" name="Picture 9"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00" y="469900"/>
            <a:ext cx="4221163" cy="5948363"/>
          </a:xfrm>
          <a:prstGeom prst="rect">
            <a:avLst/>
          </a:prstGeom>
          <a:noFill/>
          <a:effectLst>
            <a:outerShdw dist="81320" dir="3080412" algn="ctr" rotWithShape="0">
              <a:schemeClr val="folHlink"/>
            </a:outerShdw>
          </a:effectLst>
          <a:extLst>
            <a:ext uri="{909E8E84-426E-40DD-AFC4-6F175D3DCCD1}">
              <a14:hiddenFill xmlns:a14="http://schemas.microsoft.com/office/drawing/2010/main">
                <a:solidFill>
                  <a:srgbClr val="FFFFFF"/>
                </a:solidFill>
              </a14:hiddenFill>
            </a:ext>
          </a:extLst>
        </p:spPr>
      </p:pic>
      <p:sp>
        <p:nvSpPr>
          <p:cNvPr id="107531" name="Text Box 11"/>
          <p:cNvSpPr txBox="1">
            <a:spLocks noChangeArrowheads="1"/>
          </p:cNvSpPr>
          <p:nvPr/>
        </p:nvSpPr>
        <p:spPr bwMode="auto">
          <a:xfrm>
            <a:off x="774700" y="546100"/>
            <a:ext cx="1828800" cy="762000"/>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l" eaLnBrk="1" hangingPunct="1">
              <a:spcBef>
                <a:spcPct val="50000"/>
              </a:spcBef>
            </a:pPr>
            <a:r>
              <a:rPr lang="zh-CN" altLang="en-US" sz="4400" b="1">
                <a:solidFill>
                  <a:schemeClr val="tx1"/>
                </a:solidFill>
                <a:latin typeface="Arial Rounded MT Bold" pitchFamily="34" charset="0"/>
              </a:rPr>
              <a:t>实 例：</a:t>
            </a:r>
            <a:endParaRPr lang="zh-CN" altLang="en-US" sz="2000" b="1">
              <a:solidFill>
                <a:schemeClr val="tx1"/>
              </a:solidFill>
              <a:latin typeface="Arial Rounded MT Bold" pitchFamily="34" charset="0"/>
            </a:endParaRPr>
          </a:p>
        </p:txBody>
      </p:sp>
      <p:pic>
        <p:nvPicPr>
          <p:cNvPr id="107533" name="Picture 13" descr="a"/>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412750" y="1668463"/>
            <a:ext cx="8418513" cy="4032250"/>
          </a:xfrm>
          <a:prstGeom prst="rect">
            <a:avLst/>
          </a:prstGeom>
          <a:noFill/>
          <a:effectLst>
            <a:outerShdw dist="99190" dir="3011666" algn="ctr" rotWithShape="0">
              <a:srgbClr val="CC330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dissolve">
                                      <p:cBhvr>
                                        <p:cTn id="7" dur="500"/>
                                        <p:tgtEl>
                                          <p:spTgt spid="107529"/>
                                        </p:tgtEl>
                                      </p:cBhvr>
                                    </p:animEffect>
                                  </p:childTnLst>
                                  <p:subTnLst>
                                    <p:set>
                                      <p:cBhvr override="childStyle">
                                        <p:cTn dur="1" fill="hold" display="0" masterRel="nextClick" afterEffect="1"/>
                                        <p:tgtEl>
                                          <p:spTgt spid="10752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7533"/>
                                        </p:tgtEl>
                                        <p:attrNameLst>
                                          <p:attrName>style.visibility</p:attrName>
                                        </p:attrNameLst>
                                      </p:cBhvr>
                                      <p:to>
                                        <p:strVal val="visible"/>
                                      </p:to>
                                    </p:set>
                                    <p:anim calcmode="lin" valueType="num">
                                      <p:cBhvr>
                                        <p:cTn id="12" dur="500" fill="hold"/>
                                        <p:tgtEl>
                                          <p:spTgt spid="107533"/>
                                        </p:tgtEl>
                                        <p:attrNameLst>
                                          <p:attrName>ppt_w</p:attrName>
                                        </p:attrNameLst>
                                      </p:cBhvr>
                                      <p:tavLst>
                                        <p:tav tm="0">
                                          <p:val>
                                            <p:fltVal val="0"/>
                                          </p:val>
                                        </p:tav>
                                        <p:tav tm="100000">
                                          <p:val>
                                            <p:strVal val="#ppt_w"/>
                                          </p:val>
                                        </p:tav>
                                      </p:tavLst>
                                    </p:anim>
                                    <p:anim calcmode="lin" valueType="num">
                                      <p:cBhvr>
                                        <p:cTn id="13" dur="500" fill="hold"/>
                                        <p:tgtEl>
                                          <p:spTgt spid="107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2"/>
            </a:gs>
            <a:gs pos="100000">
              <a:srgbClr val="000066"/>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57200"/>
            <a:ext cx="8077200" cy="762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buFontTx/>
              <a:buBlip>
                <a:blip r:embed="rId2"/>
              </a:buBlip>
            </a:pPr>
            <a:r>
              <a:rPr lang="en-US" altLang="zh-CN" sz="3600" b="1">
                <a:solidFill>
                  <a:srgbClr val="00FFFF"/>
                </a:solidFill>
                <a:effectLst>
                  <a:outerShdw blurRad="38100" dist="38100" dir="2700000" algn="tl">
                    <a:srgbClr val="000000"/>
                  </a:outerShdw>
                </a:effectLst>
                <a:latin typeface="黑体" pitchFamily="2" charset="-122"/>
                <a:ea typeface="黑体" pitchFamily="2" charset="-122"/>
              </a:rPr>
              <a:t> </a:t>
            </a:r>
            <a:r>
              <a:rPr lang="zh-CN" altLang="en-US" sz="3800">
                <a:solidFill>
                  <a:srgbClr val="00FFFF"/>
                </a:solidFill>
                <a:latin typeface="黑体" pitchFamily="2" charset="-122"/>
                <a:ea typeface="黑体" pitchFamily="2" charset="-122"/>
              </a:rPr>
              <a:t>文章三要素</a:t>
            </a:r>
            <a:r>
              <a:rPr lang="zh-CN" altLang="en-US" sz="3800" b="1">
                <a:solidFill>
                  <a:srgbClr val="00FFFF"/>
                </a:solidFill>
                <a:latin typeface="黑体" pitchFamily="2" charset="-122"/>
                <a:ea typeface="黑体" pitchFamily="2" charset="-122"/>
              </a:rPr>
              <a:t> </a:t>
            </a:r>
            <a:r>
              <a:rPr lang="zh-CN" altLang="en-US" sz="3800" b="1">
                <a:solidFill>
                  <a:srgbClr val="00FFFF"/>
                </a:solidFill>
                <a:latin typeface="黑体" pitchFamily="2" charset="-122"/>
                <a:ea typeface="黑体" pitchFamily="2" charset="-122"/>
                <a:sym typeface="Symbol" pitchFamily="18" charset="2"/>
              </a:rPr>
              <a:t></a:t>
            </a:r>
            <a:endParaRPr lang="zh-CN" altLang="en-US"/>
          </a:p>
        </p:txBody>
      </p:sp>
      <p:pic>
        <p:nvPicPr>
          <p:cNvPr id="32776" name="Picture 8" descr="MAO$"/>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7086600" y="4800600"/>
            <a:ext cx="1287463" cy="1857375"/>
          </a:xfrm>
          <a:prstGeom prst="rect">
            <a:avLst/>
          </a:prstGeom>
          <a:noFill/>
          <a:effectLst>
            <a:prstShdw prst="shdw13" dist="45791" dir="12821404">
              <a:srgbClr val="808080"/>
            </a:prstShdw>
          </a:effectLst>
          <a:extLst>
            <a:ext uri="{909E8E84-426E-40DD-AFC4-6F175D3DCCD1}">
              <a14:hiddenFill xmlns:a14="http://schemas.microsoft.com/office/drawing/2010/main">
                <a:solidFill>
                  <a:srgbClr val="FFFFFF"/>
                </a:solidFill>
              </a14:hiddenFill>
            </a:ext>
          </a:extLst>
        </p:spPr>
      </p:pic>
      <p:sp>
        <p:nvSpPr>
          <p:cNvPr id="32778" name="Text Box 10"/>
          <p:cNvSpPr txBox="1">
            <a:spLocks noChangeArrowheads="1"/>
          </p:cNvSpPr>
          <p:nvPr/>
        </p:nvSpPr>
        <p:spPr bwMode="auto">
          <a:xfrm>
            <a:off x="838200" y="1371600"/>
            <a:ext cx="7467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62000" algn="l">
              <a:defRPr kumimoji="1" sz="2400">
                <a:solidFill>
                  <a:schemeClr val="tx1"/>
                </a:solidFill>
                <a:latin typeface="Times New Roman" pitchFamily="18" charset="0"/>
                <a:ea typeface="宋体" pitchFamily="2" charset="-122"/>
              </a:defRPr>
            </a:lvl1pPr>
            <a:lvl2pPr marL="952500" algn="l">
              <a:defRPr kumimoji="1" sz="2400">
                <a:solidFill>
                  <a:schemeClr val="tx1"/>
                </a:solidFill>
                <a:latin typeface="Times New Roman" pitchFamily="18" charset="0"/>
                <a:ea typeface="宋体" pitchFamily="2" charset="-122"/>
              </a:defRPr>
            </a:lvl2pPr>
            <a:lvl3pPr marL="11430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nSpc>
                <a:spcPct val="110000"/>
              </a:lnSpc>
            </a:pPr>
            <a:r>
              <a:rPr lang="zh-CN" altLang="en-US" sz="2800">
                <a:solidFill>
                  <a:srgbClr val="FFFFFF"/>
                </a:solidFill>
                <a:latin typeface="微软简魏碑" pitchFamily="2" charset="-122"/>
                <a:ea typeface="微软简魏碑" pitchFamily="2" charset="-122"/>
              </a:rPr>
              <a:t>文章和文件都应当具有这样三种性质：准确性、鲜明性、生动性。准确性属于概念判断和推理问题，这些都是逻辑问题。鲜明性和生动性，除了逻辑问题以外，还有词章问题。现在许多文章的缺点是：第一、概念不明确；第二、判断不恰当；第三、使用概念和判断进行推理的时候又缺乏词章。看这种文件是一场大灾难，耗费精力而又少有所得。</a:t>
            </a:r>
            <a:endParaRPr lang="zh-CN" altLang="en-US" sz="2800">
              <a:latin typeface="魏碑体" pitchFamily="18" charset="-122"/>
              <a:ea typeface="魏碑体" pitchFamily="18" charset="-122"/>
            </a:endParaRPr>
          </a:p>
          <a:p>
            <a:pPr>
              <a:spcBef>
                <a:spcPct val="70000"/>
              </a:spcBef>
            </a:pPr>
            <a:r>
              <a:rPr lang="zh-CN" altLang="en-US" sz="2800">
                <a:latin typeface="行楷体" pitchFamily="18" charset="-122"/>
                <a:ea typeface="行楷体" pitchFamily="18" charset="-122"/>
                <a:sym typeface="Symbol" pitchFamily="18" charset="2"/>
              </a:rPr>
              <a:t>            </a:t>
            </a:r>
            <a:r>
              <a:rPr lang="zh-CN" altLang="en-US" sz="3600" b="1">
                <a:solidFill>
                  <a:schemeClr val="folHlink"/>
                </a:solidFill>
                <a:latin typeface="微软简行楷" pitchFamily="2" charset="-122"/>
                <a:ea typeface="微软简行楷" pitchFamily="2" charset="-122"/>
                <a:sym typeface="Symbol" pitchFamily="18" charset="2"/>
              </a:rPr>
              <a:t></a:t>
            </a:r>
            <a:r>
              <a:rPr lang="zh-CN" altLang="en-US" sz="3600">
                <a:solidFill>
                  <a:schemeClr val="folHlink"/>
                </a:solidFill>
                <a:latin typeface="微软简行楷" pitchFamily="2" charset="-122"/>
                <a:ea typeface="微软简行楷" pitchFamily="2" charset="-122"/>
                <a:sym typeface="Symbol" pitchFamily="18" charset="2"/>
              </a:rPr>
              <a:t> 毛泽东 </a:t>
            </a:r>
            <a:r>
              <a:rPr lang="zh-CN" altLang="en-US" sz="3600" b="1">
                <a:solidFill>
                  <a:schemeClr val="folHlink"/>
                </a:solidFill>
                <a:latin typeface="微软简行楷" pitchFamily="2" charset="-122"/>
                <a:ea typeface="微软简行楷" pitchFamily="2" charset="-122"/>
                <a:sym typeface="Symbol" pitchFamily="18" charset="2"/>
              </a:rPr>
              <a:t></a:t>
            </a:r>
            <a:endParaRPr lang="zh-CN" altLang="en-US" sz="2800">
              <a:solidFill>
                <a:srgbClr val="00FFFF"/>
              </a:solidFill>
            </a:endParaRPr>
          </a:p>
        </p:txBody>
      </p:sp>
      <p:sp>
        <p:nvSpPr>
          <p:cNvPr id="32784" name="Rectangle 16"/>
          <p:cNvSpPr>
            <a:spLocks noChangeArrowheads="1"/>
          </p:cNvSpPr>
          <p:nvPr/>
        </p:nvSpPr>
        <p:spPr bwMode="auto">
          <a:xfrm>
            <a:off x="4484688" y="457200"/>
            <a:ext cx="422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just" eaLnBrk="1" hangingPunct="1"/>
            <a:r>
              <a:rPr lang="zh-CN" altLang="en-US" sz="3800">
                <a:solidFill>
                  <a:schemeClr val="folHlink"/>
                </a:solidFill>
                <a:latin typeface="黑体" pitchFamily="2" charset="-122"/>
                <a:ea typeface="黑体" pitchFamily="2" charset="-122"/>
              </a:rPr>
              <a:t>准确</a:t>
            </a:r>
            <a:r>
              <a:rPr lang="zh-CN" altLang="en-US" sz="3800">
                <a:solidFill>
                  <a:srgbClr val="00FFFF"/>
                </a:solidFill>
                <a:latin typeface="黑体" pitchFamily="2" charset="-122"/>
                <a:ea typeface="黑体" pitchFamily="2" charset="-122"/>
              </a:rPr>
              <a:t>、</a:t>
            </a:r>
            <a:r>
              <a:rPr lang="zh-CN" altLang="en-US" sz="3800">
                <a:solidFill>
                  <a:schemeClr val="folHlink"/>
                </a:solidFill>
                <a:latin typeface="黑体" pitchFamily="2" charset="-122"/>
                <a:ea typeface="黑体" pitchFamily="2" charset="-122"/>
              </a:rPr>
              <a:t>鲜明</a:t>
            </a:r>
            <a:r>
              <a:rPr lang="zh-CN" altLang="en-US" sz="3800">
                <a:solidFill>
                  <a:srgbClr val="00FFFF"/>
                </a:solidFill>
                <a:latin typeface="黑体" pitchFamily="2" charset="-122"/>
                <a:ea typeface="黑体" pitchFamily="2" charset="-122"/>
              </a:rPr>
              <a:t>、</a:t>
            </a:r>
            <a:r>
              <a:rPr lang="zh-CN" altLang="en-US" sz="3800">
                <a:solidFill>
                  <a:schemeClr val="folHlink"/>
                </a:solidFill>
                <a:latin typeface="黑体" pitchFamily="2" charset="-122"/>
                <a:ea typeface="黑体" pitchFamily="2" charset="-122"/>
              </a:rPr>
              <a:t>生动</a:t>
            </a:r>
            <a:endParaRPr lang="zh-CN" altLang="en-US" sz="4400">
              <a:solidFill>
                <a:schemeClr val="tx2"/>
              </a:solidFill>
              <a:latin typeface="Times New Roman" pitchFamily="18"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32784"/>
                                        </p:tgtEl>
                                        <p:attrNameLst>
                                          <p:attrName>style.visibility</p:attrName>
                                        </p:attrNameLst>
                                      </p:cBhvr>
                                      <p:to>
                                        <p:strVal val="visible"/>
                                      </p:to>
                                    </p:set>
                                    <p:animEffect transition="in" filter="wipe(left)">
                                      <p:cBhvr>
                                        <p:cTn id="11" dur="300"/>
                                        <p:tgtEl>
                                          <p:spTgt spid="327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32778"/>
                                        </p:tgtEl>
                                        <p:attrNameLst>
                                          <p:attrName>style.visibility</p:attrName>
                                        </p:attrNameLst>
                                      </p:cBhvr>
                                      <p:to>
                                        <p:strVal val="visible"/>
                                      </p:to>
                                    </p:set>
                                    <p:anim calcmode="lin" valueType="num">
                                      <p:cBhvr additive="base">
                                        <p:cTn id="16" dur="5000" fill="hold"/>
                                        <p:tgtEl>
                                          <p:spTgt spid="32778"/>
                                        </p:tgtEl>
                                        <p:attrNameLst>
                                          <p:attrName>ppt_x</p:attrName>
                                        </p:attrNameLst>
                                      </p:cBhvr>
                                      <p:tavLst>
                                        <p:tav tm="0">
                                          <p:val>
                                            <p:strVal val="#ppt_x"/>
                                          </p:val>
                                        </p:tav>
                                        <p:tav tm="100000">
                                          <p:val>
                                            <p:strVal val="#ppt_x"/>
                                          </p:val>
                                        </p:tav>
                                      </p:tavLst>
                                    </p:anim>
                                    <p:anim calcmode="lin" valueType="num">
                                      <p:cBhvr additive="base">
                                        <p:cTn id="17" dur="5000" fill="hold"/>
                                        <p:tgtEl>
                                          <p:spTgt spid="32778"/>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0"/>
                            </p:stCondLst>
                            <p:childTnLst>
                              <p:par>
                                <p:cTn id="19" presetID="23" presetClass="entr" presetSubtype="16" fill="hold" nodeType="afterEffect">
                                  <p:stCondLst>
                                    <p:cond delay="0"/>
                                  </p:stCondLst>
                                  <p:childTnLst>
                                    <p:set>
                                      <p:cBhvr>
                                        <p:cTn id="20" dur="1" fill="hold">
                                          <p:stCondLst>
                                            <p:cond delay="0"/>
                                          </p:stCondLst>
                                        </p:cTn>
                                        <p:tgtEl>
                                          <p:spTgt spid="32776"/>
                                        </p:tgtEl>
                                        <p:attrNameLst>
                                          <p:attrName>style.visibility</p:attrName>
                                        </p:attrNameLst>
                                      </p:cBhvr>
                                      <p:to>
                                        <p:strVal val="visible"/>
                                      </p:to>
                                    </p:set>
                                    <p:anim calcmode="lin" valueType="num">
                                      <p:cBhvr>
                                        <p:cTn id="21" dur="500" fill="hold"/>
                                        <p:tgtEl>
                                          <p:spTgt spid="32776"/>
                                        </p:tgtEl>
                                        <p:attrNameLst>
                                          <p:attrName>ppt_w</p:attrName>
                                        </p:attrNameLst>
                                      </p:cBhvr>
                                      <p:tavLst>
                                        <p:tav tm="0">
                                          <p:val>
                                            <p:fltVal val="0"/>
                                          </p:val>
                                        </p:tav>
                                        <p:tav tm="100000">
                                          <p:val>
                                            <p:strVal val="#ppt_w"/>
                                          </p:val>
                                        </p:tav>
                                      </p:tavLst>
                                    </p:anim>
                                    <p:anim calcmode="lin" valueType="num">
                                      <p:cBhvr>
                                        <p:cTn id="22" dur="500" fill="hold"/>
                                        <p:tgtEl>
                                          <p:spTgt spid="327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8" grpId="0" autoUpdateAnimBg="0"/>
      <p:bldP spid="327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17538" y="533400"/>
            <a:ext cx="7772400" cy="762000"/>
          </a:xfrm>
          <a:effectLst>
            <a:outerShdw dist="35921" dir="2700000" algn="ctr" rotWithShape="0">
              <a:srgbClr val="FFFFFF"/>
            </a:outerShdw>
          </a:effectLst>
        </p:spPr>
        <p:txBody>
          <a:bodyPr/>
          <a:lstStyle/>
          <a:p>
            <a:r>
              <a:rPr lang="en-US" altLang="zh-CN">
                <a:solidFill>
                  <a:srgbClr val="FA72E7"/>
                </a:solidFill>
                <a:latin typeface="Arial" charset="0"/>
                <a:ea typeface="微软简中圆" pitchFamily="2" charset="-122"/>
              </a:rPr>
              <a:t>5.  </a:t>
            </a:r>
            <a:r>
              <a:rPr lang="zh-CN" altLang="en-US">
                <a:solidFill>
                  <a:srgbClr val="FA72E7"/>
                </a:solidFill>
                <a:latin typeface="Arial" charset="0"/>
                <a:ea typeface="微软简中圆" pitchFamily="2" charset="-122"/>
              </a:rPr>
              <a:t>主要符号表</a:t>
            </a:r>
          </a:p>
        </p:txBody>
      </p:sp>
      <p:sp>
        <p:nvSpPr>
          <p:cNvPr id="123907" name="Rectangle 3"/>
          <p:cNvSpPr>
            <a:spLocks noGrp="1" noChangeArrowheads="1"/>
          </p:cNvSpPr>
          <p:nvPr>
            <p:ph type="subTitle" idx="1"/>
          </p:nvPr>
        </p:nvSpPr>
        <p:spPr>
          <a:xfrm>
            <a:off x="552450" y="1566863"/>
            <a:ext cx="8053388" cy="4564062"/>
          </a:xfrm>
        </p:spPr>
        <p:txBody>
          <a:bodyPr/>
          <a:lstStyle/>
          <a:p>
            <a:pPr marL="571500" indent="-571500" algn="just">
              <a:lnSpc>
                <a:spcPct val="125000"/>
              </a:lnSpc>
              <a:buClr>
                <a:schemeClr val="folHlink"/>
              </a:buClr>
              <a:buFontTx/>
              <a:buBlip>
                <a:blip r:embed="rId3"/>
              </a:buBlip>
              <a:tabLst>
                <a:tab pos="1346200" algn="l"/>
              </a:tabLst>
            </a:pPr>
            <a:r>
              <a:rPr lang="zh-CN" altLang="en-US" sz="3000">
                <a:solidFill>
                  <a:srgbClr val="FFFFFF"/>
                </a:solidFill>
                <a:latin typeface="Arial" charset="0"/>
                <a:ea typeface="微软简中圆" pitchFamily="2" charset="-122"/>
              </a:rPr>
              <a:t>汇集论文中大量出现的非标准或非常用的符号和缩略词，以及自定义的分子代号等</a:t>
            </a:r>
          </a:p>
          <a:p>
            <a:pPr marL="571500" indent="-571500" algn="just">
              <a:lnSpc>
                <a:spcPct val="125000"/>
              </a:lnSpc>
              <a:buClr>
                <a:schemeClr val="folHlink"/>
              </a:buClr>
              <a:buFontTx/>
              <a:buBlip>
                <a:blip r:embed="rId3"/>
              </a:buBlip>
              <a:tabLst>
                <a:tab pos="1346200" algn="l"/>
              </a:tabLst>
            </a:pPr>
            <a:r>
              <a:rPr lang="zh-CN" altLang="en-US" sz="3000">
                <a:solidFill>
                  <a:srgbClr val="FFFFFF"/>
                </a:solidFill>
                <a:latin typeface="Arial" charset="0"/>
                <a:ea typeface="微软简中圆" pitchFamily="2" charset="-122"/>
              </a:rPr>
              <a:t>这不是学位论文的必需组成部分。应视实际需要而取舍：</a:t>
            </a:r>
          </a:p>
          <a:p>
            <a:pPr marL="571500" indent="-571500" algn="just">
              <a:lnSpc>
                <a:spcPct val="125000"/>
              </a:lnSpc>
              <a:spcBef>
                <a:spcPct val="40000"/>
              </a:spcBef>
              <a:buClr>
                <a:schemeClr val="folHlink"/>
              </a:buClr>
              <a:tabLst>
                <a:tab pos="1346200" algn="l"/>
              </a:tabLst>
            </a:pPr>
            <a:r>
              <a:rPr lang="zh-CN" altLang="en-US" sz="3000">
                <a:solidFill>
                  <a:srgbClr val="FFFFFF"/>
                </a:solidFill>
                <a:latin typeface="Arial" charset="0"/>
                <a:ea typeface="微软简中圆" pitchFamily="2" charset="-122"/>
              </a:rPr>
              <a:t>		</a:t>
            </a:r>
            <a:r>
              <a:rPr lang="zh-CN" altLang="en-US" sz="3000">
                <a:solidFill>
                  <a:srgbClr val="00FFCC"/>
                </a:solidFill>
                <a:latin typeface="Arial" charset="0"/>
                <a:ea typeface="微软简中圆" pitchFamily="2" charset="-122"/>
              </a:rPr>
              <a:t>若采用的非通用符号和缩略语只有为数不多的三、五个，则不必设对照表；若数量较多，则应设表以方便读者</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fltVal val="0"/>
                                          </p:val>
                                        </p:tav>
                                        <p:tav tm="100000">
                                          <p:val>
                                            <p:strVal val="#ppt_h"/>
                                          </p:val>
                                        </p:tav>
                                      </p:tavLst>
                                    </p:anim>
                                    <p:anim calcmode="lin" valueType="num">
                                      <p:cBhvr>
                                        <p:cTn id="9" dur="500" fill="hold"/>
                                        <p:tgtEl>
                                          <p:spTgt spid="123906"/>
                                        </p:tgtEl>
                                        <p:attrNameLst>
                                          <p:attrName>ppt_x</p:attrName>
                                        </p:attrNameLst>
                                      </p:cBhvr>
                                      <p:tavLst>
                                        <p:tav tm="0">
                                          <p:val>
                                            <p:fltVal val="0.5"/>
                                          </p:val>
                                        </p:tav>
                                        <p:tav tm="100000">
                                          <p:val>
                                            <p:strVal val="#ppt_x"/>
                                          </p:val>
                                        </p:tav>
                                      </p:tavLst>
                                    </p:anim>
                                    <p:anim calcmode="lin" valueType="num">
                                      <p:cBhvr>
                                        <p:cTn id="10" dur="500" fill="hold"/>
                                        <p:tgtEl>
                                          <p:spTgt spid="12390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23907">
                                            <p:txEl>
                                              <p:pRg st="0" end="0"/>
                                            </p:txEl>
                                          </p:spTgt>
                                        </p:tgtEl>
                                        <p:attrNameLst>
                                          <p:attrName>style.visibility</p:attrName>
                                        </p:attrNameLst>
                                      </p:cBhvr>
                                      <p:to>
                                        <p:strVal val="visible"/>
                                      </p:to>
                                    </p:set>
                                    <p:anim calcmode="lin" valueType="num">
                                      <p:cBhvr>
                                        <p:cTn id="15"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3907">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123907">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123907">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3907">
                                            <p:txEl>
                                              <p:pRg st="0" end="0"/>
                                            </p:txEl>
                                          </p:spTgt>
                                        </p:tgtEl>
                                        <p:attrNameLst>
                                          <p:attrName>ppt_c</p:attrName>
                                        </p:attrNameLst>
                                      </p:cBhvr>
                                      <p:to>
                                        <a:srgbClr val="CCFFCC"/>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23907">
                                            <p:txEl>
                                              <p:pRg st="1" end="1"/>
                                            </p:txEl>
                                          </p:spTgt>
                                        </p:tgtEl>
                                        <p:attrNameLst>
                                          <p:attrName>style.visibility</p:attrName>
                                        </p:attrNameLst>
                                      </p:cBhvr>
                                      <p:to>
                                        <p:strVal val="visible"/>
                                      </p:to>
                                    </p:set>
                                    <p:anim calcmode="lin" valueType="num">
                                      <p:cBhvr>
                                        <p:cTn id="23"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23907">
                                            <p:txEl>
                                              <p:pRg st="1" end="1"/>
                                            </p:txEl>
                                          </p:spTgt>
                                        </p:tgtEl>
                                        <p:attrNameLst>
                                          <p:attrName>ppt_y</p:attrName>
                                        </p:attrNameLst>
                                      </p:cBhvr>
                                      <p:tavLst>
                                        <p:tav tm="0">
                                          <p:val>
                                            <p:strVal val="#ppt_y+#ppt_h/2"/>
                                          </p:val>
                                        </p:tav>
                                        <p:tav tm="100000">
                                          <p:val>
                                            <p:strVal val="#ppt_y"/>
                                          </p:val>
                                        </p:tav>
                                      </p:tavLst>
                                    </p:anim>
                                    <p:anim calcmode="lin" valueType="num">
                                      <p:cBhvr>
                                        <p:cTn id="25" dur="500" fill="hold"/>
                                        <p:tgtEl>
                                          <p:spTgt spid="123907">
                                            <p:txEl>
                                              <p:pRg st="1" end="1"/>
                                            </p:txEl>
                                          </p:spTgt>
                                        </p:tgtEl>
                                        <p:attrNameLst>
                                          <p:attrName>ppt_w</p:attrName>
                                        </p:attrNameLst>
                                      </p:cBhvr>
                                      <p:tavLst>
                                        <p:tav tm="0">
                                          <p:val>
                                            <p:strVal val="#ppt_w"/>
                                          </p:val>
                                        </p:tav>
                                        <p:tav tm="100000">
                                          <p:val>
                                            <p:strVal val="#ppt_w"/>
                                          </p:val>
                                        </p:tav>
                                      </p:tavLst>
                                    </p:anim>
                                    <p:anim calcmode="lin" valueType="num">
                                      <p:cBhvr>
                                        <p:cTn id="26" dur="500" fill="hold"/>
                                        <p:tgtEl>
                                          <p:spTgt spid="123907">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3907">
                                            <p:txEl>
                                              <p:pRg st="1" end="1"/>
                                            </p:txEl>
                                          </p:spTgt>
                                        </p:tgtEl>
                                        <p:attrNameLst>
                                          <p:attrName>ppt_c</p:attrName>
                                        </p:attrNameLst>
                                      </p:cBhvr>
                                      <p:to>
                                        <a:srgbClr val="CCFFCC"/>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123907">
                                            <p:txEl>
                                              <p:pRg st="2" end="2"/>
                                            </p:txEl>
                                          </p:spTgt>
                                        </p:tgtEl>
                                        <p:attrNameLst>
                                          <p:attrName>style.visibility</p:attrName>
                                        </p:attrNameLst>
                                      </p:cBhvr>
                                      <p:to>
                                        <p:strVal val="visible"/>
                                      </p:to>
                                    </p:set>
                                    <p:anim calcmode="lin" valueType="num">
                                      <p:cBhvr>
                                        <p:cTn id="31"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23907">
                                            <p:txEl>
                                              <p:pRg st="2" end="2"/>
                                            </p:txEl>
                                          </p:spTgt>
                                        </p:tgtEl>
                                        <p:attrNameLst>
                                          <p:attrName>ppt_y</p:attrName>
                                        </p:attrNameLst>
                                      </p:cBhvr>
                                      <p:tavLst>
                                        <p:tav tm="0">
                                          <p:val>
                                            <p:strVal val="#ppt_y+#ppt_h/2"/>
                                          </p:val>
                                        </p:tav>
                                        <p:tav tm="100000">
                                          <p:val>
                                            <p:strVal val="#ppt_y"/>
                                          </p:val>
                                        </p:tav>
                                      </p:tavLst>
                                    </p:anim>
                                    <p:anim calcmode="lin" valueType="num">
                                      <p:cBhvr>
                                        <p:cTn id="33" dur="500" fill="hold"/>
                                        <p:tgtEl>
                                          <p:spTgt spid="123907">
                                            <p:txEl>
                                              <p:pRg st="2" end="2"/>
                                            </p:txEl>
                                          </p:spTgt>
                                        </p:tgtEl>
                                        <p:attrNameLst>
                                          <p:attrName>ppt_w</p:attrName>
                                        </p:attrNameLst>
                                      </p:cBhvr>
                                      <p:tavLst>
                                        <p:tav tm="0">
                                          <p:val>
                                            <p:strVal val="#ppt_w"/>
                                          </p:val>
                                        </p:tav>
                                        <p:tav tm="100000">
                                          <p:val>
                                            <p:strVal val="#ppt_w"/>
                                          </p:val>
                                        </p:tav>
                                      </p:tavLst>
                                    </p:anim>
                                    <p:anim calcmode="lin" valueType="num">
                                      <p:cBhvr>
                                        <p:cTn id="34" dur="500" fill="hold"/>
                                        <p:tgtEl>
                                          <p:spTgt spid="123907">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3907">
                                            <p:txEl>
                                              <p:pRg st="2" end="2"/>
                                            </p:txEl>
                                          </p:spTgt>
                                        </p:tgtEl>
                                        <p:attrNameLst>
                                          <p:attrName>ppt_c</p:attrName>
                                        </p:attrNameLst>
                                      </p:cBhvr>
                                      <p:to>
                                        <a:srgbClr val="CC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20725" y="533400"/>
            <a:ext cx="7772400" cy="609600"/>
          </a:xfrm>
          <a:effectLst>
            <a:outerShdw dist="28398" dir="1593903" algn="ctr" rotWithShape="0">
              <a:srgbClr val="FFFFFF"/>
            </a:outerShdw>
          </a:effectLst>
        </p:spPr>
        <p:txBody>
          <a:bodyPr/>
          <a:lstStyle/>
          <a:p>
            <a:r>
              <a:rPr lang="en-US" altLang="zh-CN" b="1">
                <a:solidFill>
                  <a:srgbClr val="FA72E7"/>
                </a:solidFill>
                <a:latin typeface="Arial" charset="0"/>
                <a:ea typeface="微软简中圆" pitchFamily="2" charset="-122"/>
              </a:rPr>
              <a:t>6.  </a:t>
            </a:r>
            <a:r>
              <a:rPr lang="zh-CN" altLang="en-US" b="1">
                <a:solidFill>
                  <a:srgbClr val="FA72E7"/>
                </a:solidFill>
                <a:latin typeface="Arial" charset="0"/>
                <a:ea typeface="微软简中圆" pitchFamily="2" charset="-122"/>
              </a:rPr>
              <a:t>引  言</a:t>
            </a:r>
            <a:endParaRPr lang="zh-CN" altLang="en-US">
              <a:solidFill>
                <a:schemeClr val="tx1"/>
              </a:solidFill>
              <a:latin typeface="Arial" charset="0"/>
              <a:ea typeface="微软简中圆" pitchFamily="2" charset="-122"/>
            </a:endParaRPr>
          </a:p>
        </p:txBody>
      </p:sp>
      <p:sp>
        <p:nvSpPr>
          <p:cNvPr id="115715" name="Rectangle 3"/>
          <p:cNvSpPr>
            <a:spLocks noGrp="1" noChangeArrowheads="1"/>
          </p:cNvSpPr>
          <p:nvPr>
            <p:ph type="body" idx="1"/>
          </p:nvPr>
        </p:nvSpPr>
        <p:spPr>
          <a:xfrm>
            <a:off x="539750" y="1289050"/>
            <a:ext cx="8134350" cy="5165725"/>
          </a:xfrm>
        </p:spPr>
        <p:txBody>
          <a:bodyPr/>
          <a:lstStyle/>
          <a:p>
            <a:pPr marL="571500" indent="-571500">
              <a:lnSpc>
                <a:spcPct val="125000"/>
              </a:lnSpc>
              <a:buClr>
                <a:srgbClr val="FF0066"/>
              </a:buClr>
              <a:buFontTx/>
              <a:buBlip>
                <a:blip r:embed="rId2"/>
              </a:buBlip>
              <a:tabLst>
                <a:tab pos="1052513" algn="l"/>
              </a:tabLst>
            </a:pPr>
            <a:r>
              <a:rPr lang="zh-CN" altLang="en-US">
                <a:solidFill>
                  <a:srgbClr val="FFFF99"/>
                </a:solidFill>
                <a:ea typeface="微软简中圆" pitchFamily="2" charset="-122"/>
              </a:rPr>
              <a:t>引言的作用：</a:t>
            </a:r>
          </a:p>
          <a:p>
            <a:pPr marL="571500" indent="-571500">
              <a:lnSpc>
                <a:spcPct val="125000"/>
              </a:lnSpc>
              <a:buClr>
                <a:srgbClr val="FF0066"/>
              </a:buClr>
              <a:buSzPct val="150000"/>
              <a:buFontTx/>
              <a:buNone/>
              <a:tabLst>
                <a:tab pos="1052513" algn="l"/>
              </a:tabLst>
            </a:pPr>
            <a:r>
              <a:rPr lang="zh-CN" altLang="en-US" sz="2800">
                <a:solidFill>
                  <a:srgbClr val="FFFFFF"/>
                </a:solidFill>
                <a:ea typeface="微软简中圆" pitchFamily="2" charset="-122"/>
              </a:rPr>
              <a:t>	⑴	向读者解释论文的主题和目的</a:t>
            </a:r>
          </a:p>
          <a:p>
            <a:pPr marL="571500" indent="-571500">
              <a:lnSpc>
                <a:spcPct val="125000"/>
              </a:lnSpc>
              <a:buClr>
                <a:srgbClr val="FF0066"/>
              </a:buClr>
              <a:buSzPct val="150000"/>
              <a:buFontTx/>
              <a:buNone/>
              <a:tabLst>
                <a:tab pos="1052513" algn="l"/>
              </a:tabLst>
            </a:pPr>
            <a:r>
              <a:rPr lang="zh-CN" altLang="en-US" sz="2800">
                <a:solidFill>
                  <a:srgbClr val="FFFFFF"/>
                </a:solidFill>
                <a:ea typeface="微软简中圆" pitchFamily="2" charset="-122"/>
              </a:rPr>
              <a:t>	⑵	帮助读者更方便地阅读论文，了解课题的	背景和意义</a:t>
            </a:r>
            <a:endParaRPr lang="zh-CN" altLang="en-US" sz="3000">
              <a:solidFill>
                <a:srgbClr val="FFFFFF"/>
              </a:solidFill>
              <a:ea typeface="微软简中圆" pitchFamily="2" charset="-122"/>
            </a:endParaRPr>
          </a:p>
          <a:p>
            <a:pPr marL="571500" indent="-571500">
              <a:lnSpc>
                <a:spcPct val="125000"/>
              </a:lnSpc>
              <a:spcBef>
                <a:spcPct val="40000"/>
              </a:spcBef>
              <a:buClr>
                <a:srgbClr val="FF0066"/>
              </a:buClr>
              <a:buFontTx/>
              <a:buBlip>
                <a:blip r:embed="rId2"/>
              </a:buBlip>
              <a:tabLst>
                <a:tab pos="1052513" algn="l"/>
              </a:tabLst>
            </a:pPr>
            <a:r>
              <a:rPr lang="zh-CN" altLang="en-US">
                <a:solidFill>
                  <a:srgbClr val="FFFF99"/>
                </a:solidFill>
                <a:ea typeface="微软简中圆" pitchFamily="2" charset="-122"/>
              </a:rPr>
              <a:t>主要内容：</a:t>
            </a:r>
          </a:p>
          <a:p>
            <a:pPr marL="571500" indent="-571500">
              <a:lnSpc>
                <a:spcPct val="125000"/>
              </a:lnSpc>
              <a:buClr>
                <a:srgbClr val="FF0066"/>
              </a:buClr>
              <a:buSzPct val="150000"/>
              <a:buFontTx/>
              <a:buNone/>
              <a:tabLst>
                <a:tab pos="1052513" algn="l"/>
              </a:tabLst>
            </a:pPr>
            <a:r>
              <a:rPr lang="zh-CN" altLang="en-US" sz="2800">
                <a:solidFill>
                  <a:srgbClr val="FFFFFF"/>
                </a:solidFill>
                <a:ea typeface="微软简中圆" pitchFamily="2" charset="-122"/>
              </a:rPr>
              <a:t>	⑴	课题的应用背景或理论意义</a:t>
            </a:r>
          </a:p>
          <a:p>
            <a:pPr marL="571500" indent="-571500">
              <a:lnSpc>
                <a:spcPct val="125000"/>
              </a:lnSpc>
              <a:buClr>
                <a:srgbClr val="FF0066"/>
              </a:buClr>
              <a:buSzPct val="150000"/>
              <a:buFontTx/>
              <a:buNone/>
              <a:tabLst>
                <a:tab pos="1052513" algn="l"/>
              </a:tabLst>
            </a:pPr>
            <a:r>
              <a:rPr lang="zh-CN" altLang="en-US" sz="2800">
                <a:solidFill>
                  <a:srgbClr val="FFFFFF"/>
                </a:solidFill>
                <a:ea typeface="微软简中圆" pitchFamily="2" charset="-122"/>
              </a:rPr>
              <a:t>	⑵	相关文献评述，介绍本领域进展和发展动向</a:t>
            </a:r>
          </a:p>
          <a:p>
            <a:pPr marL="571500" indent="-571500">
              <a:lnSpc>
                <a:spcPct val="125000"/>
              </a:lnSpc>
              <a:buClr>
                <a:srgbClr val="FF0066"/>
              </a:buClr>
              <a:buSzPct val="150000"/>
              <a:buFontTx/>
              <a:buNone/>
              <a:tabLst>
                <a:tab pos="1052513" algn="l"/>
              </a:tabLst>
            </a:pPr>
            <a:r>
              <a:rPr lang="zh-CN" altLang="en-US" sz="2800">
                <a:solidFill>
                  <a:srgbClr val="FFFFFF"/>
                </a:solidFill>
                <a:ea typeface="微软简中圆" pitchFamily="2" charset="-122"/>
              </a:rPr>
              <a:t>	⑶	论文着重解决的问题</a:t>
            </a:r>
            <a:endParaRPr lang="zh-CN" altLang="en-US" sz="3000">
              <a:solidFill>
                <a:srgbClr val="FFFFFF"/>
              </a:solidFill>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
                                          </p:val>
                                        </p:tav>
                                        <p:tav tm="100000">
                                          <p:val>
                                            <p:strVal val="#ppt_w"/>
                                          </p:val>
                                        </p:tav>
                                      </p:tavLst>
                                    </p:anim>
                                    <p:anim calcmode="lin" valueType="num">
                                      <p:cBhvr>
                                        <p:cTn id="8" dur="500" fill="hold"/>
                                        <p:tgtEl>
                                          <p:spTgt spid="115714"/>
                                        </p:tgtEl>
                                        <p:attrNameLst>
                                          <p:attrName>ppt_h</p:attrName>
                                        </p:attrNameLst>
                                      </p:cBhvr>
                                      <p:tavLst>
                                        <p:tav tm="0">
                                          <p:val>
                                            <p:fltVal val="0"/>
                                          </p:val>
                                        </p:tav>
                                        <p:tav tm="100000">
                                          <p:val>
                                            <p:strVal val="#ppt_h"/>
                                          </p:val>
                                        </p:tav>
                                      </p:tavLst>
                                    </p:anim>
                                    <p:anim calcmode="lin" valueType="num">
                                      <p:cBhvr>
                                        <p:cTn id="9" dur="500" fill="hold"/>
                                        <p:tgtEl>
                                          <p:spTgt spid="115714"/>
                                        </p:tgtEl>
                                        <p:attrNameLst>
                                          <p:attrName>ppt_x</p:attrName>
                                        </p:attrNameLst>
                                      </p:cBhvr>
                                      <p:tavLst>
                                        <p:tav tm="0">
                                          <p:val>
                                            <p:fltVal val="0.5"/>
                                          </p:val>
                                        </p:tav>
                                        <p:tav tm="100000">
                                          <p:val>
                                            <p:strVal val="#ppt_x"/>
                                          </p:val>
                                        </p:tav>
                                      </p:tavLst>
                                    </p:anim>
                                    <p:anim calcmode="lin" valueType="num">
                                      <p:cBhvr>
                                        <p:cTn id="10" dur="500" fill="hold"/>
                                        <p:tgtEl>
                                          <p:spTgt spid="11571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5715">
                                            <p:txEl>
                                              <p:pRg st="0" end="0"/>
                                            </p:txEl>
                                          </p:spTgt>
                                        </p:tgtEl>
                                        <p:attrNameLst>
                                          <p:attrName>style.visibility</p:attrName>
                                        </p:attrNameLst>
                                      </p:cBhvr>
                                      <p:to>
                                        <p:strVal val="visible"/>
                                      </p:to>
                                    </p:set>
                                    <p:animEffect transition="in" filter="wipe(left)">
                                      <p:cBhvr>
                                        <p:cTn id="15" dur="500"/>
                                        <p:tgtEl>
                                          <p:spTgt spid="1157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5715">
                                            <p:txEl>
                                              <p:pRg st="1" end="1"/>
                                            </p:txEl>
                                          </p:spTgt>
                                        </p:tgtEl>
                                        <p:attrNameLst>
                                          <p:attrName>style.visibility</p:attrName>
                                        </p:attrNameLst>
                                      </p:cBhvr>
                                      <p:to>
                                        <p:strVal val="visible"/>
                                      </p:to>
                                    </p:set>
                                    <p:animEffect transition="in" filter="wipe(left)">
                                      <p:cBhvr>
                                        <p:cTn id="20" dur="500"/>
                                        <p:tgtEl>
                                          <p:spTgt spid="1157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5715">
                                            <p:txEl>
                                              <p:pRg st="2" end="2"/>
                                            </p:txEl>
                                          </p:spTgt>
                                        </p:tgtEl>
                                        <p:attrNameLst>
                                          <p:attrName>style.visibility</p:attrName>
                                        </p:attrNameLst>
                                      </p:cBhvr>
                                      <p:to>
                                        <p:strVal val="visible"/>
                                      </p:to>
                                    </p:set>
                                    <p:animEffect transition="in" filter="wipe(left)">
                                      <p:cBhvr>
                                        <p:cTn id="25" dur="500"/>
                                        <p:tgtEl>
                                          <p:spTgt spid="11571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5715">
                                            <p:txEl>
                                              <p:pRg st="3" end="3"/>
                                            </p:txEl>
                                          </p:spTgt>
                                        </p:tgtEl>
                                        <p:attrNameLst>
                                          <p:attrName>style.visibility</p:attrName>
                                        </p:attrNameLst>
                                      </p:cBhvr>
                                      <p:to>
                                        <p:strVal val="visible"/>
                                      </p:to>
                                    </p:set>
                                    <p:animEffect transition="in" filter="wipe(left)">
                                      <p:cBhvr>
                                        <p:cTn id="30" dur="500"/>
                                        <p:tgtEl>
                                          <p:spTgt spid="11571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wipe(left)">
                                      <p:cBhvr>
                                        <p:cTn id="35" dur="500"/>
                                        <p:tgtEl>
                                          <p:spTgt spid="11571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5715">
                                            <p:txEl>
                                              <p:pRg st="5" end="5"/>
                                            </p:txEl>
                                          </p:spTgt>
                                        </p:tgtEl>
                                        <p:attrNameLst>
                                          <p:attrName>style.visibility</p:attrName>
                                        </p:attrNameLst>
                                      </p:cBhvr>
                                      <p:to>
                                        <p:strVal val="visible"/>
                                      </p:to>
                                    </p:set>
                                    <p:animEffect transition="in" filter="wipe(left)">
                                      <p:cBhvr>
                                        <p:cTn id="40" dur="500"/>
                                        <p:tgtEl>
                                          <p:spTgt spid="115715">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5715">
                                            <p:txEl>
                                              <p:pRg st="6" end="6"/>
                                            </p:txEl>
                                          </p:spTgt>
                                        </p:tgtEl>
                                        <p:attrNameLst>
                                          <p:attrName>style.visibility</p:attrName>
                                        </p:attrNameLst>
                                      </p:cBhvr>
                                      <p:to>
                                        <p:strVal val="visible"/>
                                      </p:to>
                                    </p:set>
                                    <p:animEffect transition="in" filter="wipe(left)">
                                      <p:cBhvr>
                                        <p:cTn id="45" dur="5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609600" y="446088"/>
            <a:ext cx="7772400" cy="313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71500" indent="-571500" algn="l" eaLnBrk="1" hangingPunct="1">
              <a:lnSpc>
                <a:spcPct val="115000"/>
              </a:lnSpc>
              <a:spcBef>
                <a:spcPct val="20000"/>
              </a:spcBef>
              <a:buClr>
                <a:schemeClr val="folHlink"/>
              </a:buClr>
              <a:buFontTx/>
              <a:buBlip>
                <a:blip r:embed="rId2"/>
              </a:buBlip>
            </a:pPr>
            <a:r>
              <a:rPr lang="zh-CN" altLang="en-US" sz="3600">
                <a:solidFill>
                  <a:srgbClr val="FFFF99"/>
                </a:solidFill>
                <a:latin typeface="Times New Roman" pitchFamily="18" charset="0"/>
                <a:ea typeface="楷体_GB2312" pitchFamily="49" charset="-122"/>
              </a:rPr>
              <a:t>文献综述在引言中占大部分篇幅</a:t>
            </a:r>
          </a:p>
          <a:p>
            <a:pPr marL="571500" indent="-571500" algn="l" eaLnBrk="1" hangingPunct="1">
              <a:lnSpc>
                <a:spcPct val="115000"/>
              </a:lnSpc>
              <a:buClr>
                <a:schemeClr val="folHlink"/>
              </a:buClr>
              <a:buSzPct val="125000"/>
            </a:pPr>
            <a:r>
              <a:rPr lang="zh-CN" altLang="en-US" sz="3600">
                <a:solidFill>
                  <a:schemeClr val="tx1"/>
                </a:solidFill>
                <a:latin typeface="Times New Roman" pitchFamily="18" charset="0"/>
                <a:ea typeface="楷体_GB2312" pitchFamily="49" charset="-122"/>
              </a:rPr>
              <a:t>             </a:t>
            </a:r>
            <a:r>
              <a:rPr lang="zh-CN" altLang="en-US" sz="3600">
                <a:solidFill>
                  <a:srgbClr val="FFFFFF"/>
                </a:solidFill>
                <a:latin typeface="Times New Roman" pitchFamily="18" charset="0"/>
              </a:rPr>
              <a:t>引言 </a:t>
            </a:r>
            <a:r>
              <a:rPr lang="zh-CN" altLang="en-US" sz="4400">
                <a:solidFill>
                  <a:srgbClr val="FFFFFF"/>
                </a:solidFill>
                <a:latin typeface="Times New Roman" pitchFamily="18" charset="0"/>
                <a:sym typeface="Symbol" pitchFamily="18" charset="2"/>
              </a:rPr>
              <a:t></a:t>
            </a:r>
            <a:r>
              <a:rPr lang="zh-CN" altLang="en-US" sz="3600">
                <a:solidFill>
                  <a:srgbClr val="FFFFFF"/>
                </a:solidFill>
                <a:latin typeface="Times New Roman" pitchFamily="18" charset="0"/>
              </a:rPr>
              <a:t> 文献综述</a:t>
            </a:r>
            <a:endParaRPr lang="zh-CN" altLang="en-US" sz="3600">
              <a:solidFill>
                <a:srgbClr val="FFFFFF"/>
              </a:solidFill>
              <a:latin typeface="Times New Roman" pitchFamily="18" charset="0"/>
              <a:ea typeface="楷体_GB2312" pitchFamily="49" charset="-122"/>
            </a:endParaRPr>
          </a:p>
          <a:p>
            <a:pPr marL="571500" indent="-571500" algn="l" eaLnBrk="1" hangingPunct="1">
              <a:lnSpc>
                <a:spcPct val="115000"/>
              </a:lnSpc>
              <a:buClr>
                <a:schemeClr val="folHlink"/>
              </a:buClr>
              <a:buSzPct val="125000"/>
            </a:pPr>
            <a:r>
              <a:rPr lang="zh-CN" altLang="en-US" sz="3600">
                <a:solidFill>
                  <a:schemeClr val="tx1"/>
                </a:solidFill>
                <a:latin typeface="Times New Roman" pitchFamily="18" charset="0"/>
                <a:ea typeface="楷体_GB2312" pitchFamily="49" charset="-122"/>
              </a:rPr>
              <a:t>    </a:t>
            </a:r>
            <a:r>
              <a:rPr lang="zh-CN" altLang="en-US" sz="3600">
                <a:solidFill>
                  <a:srgbClr val="FF0066"/>
                </a:solidFill>
                <a:latin typeface="Times New Roman" pitchFamily="18" charset="0"/>
                <a:ea typeface="楷体_GB2312" pitchFamily="49" charset="-122"/>
              </a:rPr>
              <a:t>但</a:t>
            </a:r>
            <a:r>
              <a:rPr lang="zh-CN" altLang="en-US" sz="3600">
                <a:solidFill>
                  <a:schemeClr val="tx1"/>
                </a:solidFill>
                <a:latin typeface="Times New Roman" pitchFamily="18" charset="0"/>
                <a:ea typeface="楷体_GB2312" pitchFamily="49" charset="-122"/>
              </a:rPr>
              <a:t>     </a:t>
            </a:r>
            <a:r>
              <a:rPr lang="zh-CN" altLang="en-US" sz="3600">
                <a:solidFill>
                  <a:srgbClr val="FFFFFF"/>
                </a:solidFill>
                <a:latin typeface="Times New Roman" pitchFamily="18" charset="0"/>
              </a:rPr>
              <a:t>引言</a:t>
            </a:r>
            <a:r>
              <a:rPr lang="zh-CN" altLang="en-US" sz="4400">
                <a:solidFill>
                  <a:srgbClr val="FFFFFF"/>
                </a:solidFill>
                <a:latin typeface="Times New Roman" pitchFamily="18" charset="0"/>
              </a:rPr>
              <a:t> </a:t>
            </a:r>
            <a:r>
              <a:rPr lang="zh-CN" altLang="en-US" sz="4400">
                <a:solidFill>
                  <a:srgbClr val="FFFFFF"/>
                </a:solidFill>
                <a:latin typeface="Times New Roman" pitchFamily="18" charset="0"/>
                <a:sym typeface="Symbol" pitchFamily="18" charset="2"/>
              </a:rPr>
              <a:t></a:t>
            </a:r>
            <a:r>
              <a:rPr lang="zh-CN" altLang="en-US" sz="4400">
                <a:solidFill>
                  <a:srgbClr val="FFFFFF"/>
                </a:solidFill>
                <a:latin typeface="Times New Roman" pitchFamily="18" charset="0"/>
              </a:rPr>
              <a:t> </a:t>
            </a:r>
            <a:r>
              <a:rPr lang="zh-CN" altLang="en-US" sz="3600">
                <a:solidFill>
                  <a:srgbClr val="FFFFFF"/>
                </a:solidFill>
                <a:latin typeface="Times New Roman" pitchFamily="18" charset="0"/>
              </a:rPr>
              <a:t>文献综述！</a:t>
            </a:r>
            <a:endParaRPr lang="zh-CN" altLang="en-US" sz="3600">
              <a:solidFill>
                <a:srgbClr val="FFFFFF"/>
              </a:solidFill>
              <a:latin typeface="Times New Roman" pitchFamily="18" charset="0"/>
              <a:ea typeface="楷体_GB2312" pitchFamily="49" charset="-122"/>
            </a:endParaRPr>
          </a:p>
          <a:p>
            <a:pPr marL="571500" indent="-571500" algn="l" eaLnBrk="1" hangingPunct="1">
              <a:lnSpc>
                <a:spcPct val="115000"/>
              </a:lnSpc>
              <a:spcBef>
                <a:spcPct val="40000"/>
              </a:spcBef>
              <a:buClr>
                <a:schemeClr val="folHlink"/>
              </a:buClr>
              <a:buFontTx/>
              <a:buBlip>
                <a:blip r:embed="rId2"/>
              </a:buBlip>
            </a:pPr>
            <a:r>
              <a:rPr lang="zh-CN" altLang="en-US" sz="3600">
                <a:solidFill>
                  <a:srgbClr val="FFFF99"/>
                </a:solidFill>
                <a:latin typeface="Times New Roman" pitchFamily="18" charset="0"/>
                <a:ea typeface="楷体_GB2312" pitchFamily="49" charset="-122"/>
              </a:rPr>
              <a:t>注意事项：</a:t>
            </a:r>
          </a:p>
        </p:txBody>
      </p:sp>
      <p:sp>
        <p:nvSpPr>
          <p:cNvPr id="98312" name="Text Box 8"/>
          <p:cNvSpPr txBox="1">
            <a:spLocks noChangeArrowheads="1"/>
          </p:cNvSpPr>
          <p:nvPr/>
        </p:nvSpPr>
        <p:spPr bwMode="auto">
          <a:xfrm>
            <a:off x="990600" y="3775075"/>
            <a:ext cx="7459663"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3088" indent="-573088" algn="l">
              <a:defRPr kumimoji="1" sz="2400">
                <a:solidFill>
                  <a:schemeClr val="tx1"/>
                </a:solidFill>
                <a:latin typeface="Times New Roman" pitchFamily="18" charset="0"/>
                <a:ea typeface="宋体" pitchFamily="2" charset="-122"/>
              </a:defRPr>
            </a:lvl1pPr>
            <a:lvl2pPr marL="763588" algn="l">
              <a:defRPr kumimoji="1" sz="2400">
                <a:solidFill>
                  <a:schemeClr val="tx1"/>
                </a:solidFill>
                <a:latin typeface="Times New Roman" pitchFamily="18" charset="0"/>
                <a:ea typeface="宋体" pitchFamily="2" charset="-122"/>
              </a:defRPr>
            </a:lvl2pPr>
            <a:lvl3pPr marL="954088"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en-US" altLang="zh-CN" sz="3200" b="1">
                <a:solidFill>
                  <a:srgbClr val="FFFFFF"/>
                </a:solidFill>
                <a:ea typeface="微软简中圆" pitchFamily="2" charset="-122"/>
              </a:rPr>
              <a:t>⑴	</a:t>
            </a:r>
            <a:r>
              <a:rPr lang="zh-CN" altLang="en-US" sz="3200">
                <a:solidFill>
                  <a:srgbClr val="FFFFFF"/>
                </a:solidFill>
                <a:ea typeface="微软简中圆" pitchFamily="2" charset="-122"/>
              </a:rPr>
              <a:t>对前人的结果，要用流畅的语言概括和评论。不要大段直译照抄，使文体不伦不类</a:t>
            </a:r>
          </a:p>
          <a:p>
            <a:pPr algn="just" eaLnBrk="1" hangingPunct="1">
              <a:lnSpc>
                <a:spcPct val="120000"/>
              </a:lnSpc>
              <a:spcBef>
                <a:spcPct val="20000"/>
              </a:spcBef>
            </a:pPr>
            <a:r>
              <a:rPr lang="zh-CN" altLang="en-US" sz="3200" b="1">
                <a:solidFill>
                  <a:srgbClr val="FFFFFF"/>
                </a:solidFill>
                <a:ea typeface="微软简中圆" pitchFamily="2" charset="-122"/>
              </a:rPr>
              <a:t>⑵	</a:t>
            </a:r>
            <a:r>
              <a:rPr lang="zh-CN" altLang="en-US" sz="3200">
                <a:solidFill>
                  <a:srgbClr val="FFFFFF"/>
                </a:solidFill>
                <a:ea typeface="微软简中圆" pitchFamily="2" charset="-122"/>
              </a:rPr>
              <a:t>对本领域进展与动向要给出恰当评价</a:t>
            </a:r>
            <a:endParaRPr lang="zh-CN" altLang="en-US" sz="2800">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wipe(left)">
                                      <p:cBhvr>
                                        <p:cTn id="7" dur="500"/>
                                        <p:tgtEl>
                                          <p:spTgt spid="983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8">
                                            <p:txEl>
                                              <p:pRg st="1" end="1"/>
                                            </p:txEl>
                                          </p:spTgt>
                                        </p:tgtEl>
                                        <p:attrNameLst>
                                          <p:attrName>style.visibility</p:attrName>
                                        </p:attrNameLst>
                                      </p:cBhvr>
                                      <p:to>
                                        <p:strVal val="visible"/>
                                      </p:to>
                                    </p:set>
                                    <p:animEffect transition="in" filter="wipe(left)">
                                      <p:cBhvr>
                                        <p:cTn id="12" dur="500"/>
                                        <p:tgtEl>
                                          <p:spTgt spid="983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8">
                                            <p:txEl>
                                              <p:pRg st="2" end="2"/>
                                            </p:txEl>
                                          </p:spTgt>
                                        </p:tgtEl>
                                        <p:attrNameLst>
                                          <p:attrName>style.visibility</p:attrName>
                                        </p:attrNameLst>
                                      </p:cBhvr>
                                      <p:to>
                                        <p:strVal val="visible"/>
                                      </p:to>
                                    </p:set>
                                    <p:animEffect transition="in" filter="wipe(left)">
                                      <p:cBhvr>
                                        <p:cTn id="17" dur="500"/>
                                        <p:tgtEl>
                                          <p:spTgt spid="983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8">
                                            <p:txEl>
                                              <p:pRg st="3" end="3"/>
                                            </p:txEl>
                                          </p:spTgt>
                                        </p:tgtEl>
                                        <p:attrNameLst>
                                          <p:attrName>style.visibility</p:attrName>
                                        </p:attrNameLst>
                                      </p:cBhvr>
                                      <p:to>
                                        <p:strVal val="visible"/>
                                      </p:to>
                                    </p:set>
                                    <p:animEffect transition="in" filter="wipe(left)">
                                      <p:cBhvr>
                                        <p:cTn id="22" dur="500"/>
                                        <p:tgtEl>
                                          <p:spTgt spid="98308">
                                            <p:txEl>
                                              <p:pRg st="3" end="3"/>
                                            </p:txEl>
                                          </p:spTgt>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iterate type="lt">
                                    <p:tmPct val="100000"/>
                                  </p:iterate>
                                  <p:childTnLst>
                                    <p:set>
                                      <p:cBhvr>
                                        <p:cTn id="25" dur="1" fill="hold">
                                          <p:stCondLst>
                                            <p:cond delay="0"/>
                                          </p:stCondLst>
                                        </p:cTn>
                                        <p:tgtEl>
                                          <p:spTgt spid="98312">
                                            <p:txEl>
                                              <p:pRg st="0" end="0"/>
                                            </p:txEl>
                                          </p:spTgt>
                                        </p:tgtEl>
                                        <p:attrNameLst>
                                          <p:attrName>style.visibility</p:attrName>
                                        </p:attrNameLst>
                                      </p:cBhvr>
                                      <p:to>
                                        <p:strVal val="visible"/>
                                      </p:to>
                                    </p:set>
                                    <p:animEffect transition="in" filter="wipe(up)">
                                      <p:cBhvr>
                                        <p:cTn id="26" dur="75"/>
                                        <p:tgtEl>
                                          <p:spTgt spid="98312">
                                            <p:txEl>
                                              <p:pRg st="0" end="0"/>
                                            </p:txEl>
                                          </p:spTgt>
                                        </p:tgtEl>
                                      </p:cBhvr>
                                    </p:animEffect>
                                  </p:childTnLst>
                                </p:cTn>
                              </p:par>
                            </p:childTnLst>
                          </p:cTn>
                        </p:par>
                        <p:par>
                          <p:cTn id="27" fill="hold" nodeType="afterGroup">
                            <p:stCondLst>
                              <p:cond delay="3275"/>
                            </p:stCondLst>
                            <p:childTnLst>
                              <p:par>
                                <p:cTn id="28" presetID="22" presetClass="entr" presetSubtype="1" fill="hold" grpId="0" nodeType="afterEffect">
                                  <p:stCondLst>
                                    <p:cond delay="0"/>
                                  </p:stCondLst>
                                  <p:iterate type="lt">
                                    <p:tmPct val="100000"/>
                                  </p:iterate>
                                  <p:childTnLst>
                                    <p:set>
                                      <p:cBhvr>
                                        <p:cTn id="29" dur="1" fill="hold">
                                          <p:stCondLst>
                                            <p:cond delay="0"/>
                                          </p:stCondLst>
                                        </p:cTn>
                                        <p:tgtEl>
                                          <p:spTgt spid="98312">
                                            <p:txEl>
                                              <p:pRg st="1" end="1"/>
                                            </p:txEl>
                                          </p:spTgt>
                                        </p:tgtEl>
                                        <p:attrNameLst>
                                          <p:attrName>style.visibility</p:attrName>
                                        </p:attrNameLst>
                                      </p:cBhvr>
                                      <p:to>
                                        <p:strVal val="visible"/>
                                      </p:to>
                                    </p:set>
                                    <p:animEffect transition="in" filter="wipe(up)">
                                      <p:cBhvr>
                                        <p:cTn id="30" dur="75"/>
                                        <p:tgtEl>
                                          <p:spTgt spid="98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utoUpdateAnimBg="0"/>
      <p:bldP spid="98312"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990600" y="685800"/>
            <a:ext cx="73152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lgn="l">
              <a:defRPr kumimoji="1" sz="2400">
                <a:solidFill>
                  <a:schemeClr val="tx1"/>
                </a:solidFill>
                <a:latin typeface="Times New Roman" pitchFamily="18" charset="0"/>
                <a:ea typeface="宋体" pitchFamily="2" charset="-122"/>
              </a:defRPr>
            </a:lvl1pPr>
            <a:lvl2pPr marL="6731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15000"/>
              </a:spcBef>
              <a:spcAft>
                <a:spcPct val="25000"/>
              </a:spcAft>
            </a:pPr>
            <a:r>
              <a:rPr lang="en-US" altLang="zh-CN" sz="3200">
                <a:solidFill>
                  <a:srgbClr val="FFFFFF"/>
                </a:solidFill>
                <a:ea typeface="微软简中圆" pitchFamily="2" charset="-122"/>
              </a:rPr>
              <a:t>⑶	</a:t>
            </a:r>
            <a:r>
              <a:rPr lang="zh-CN" altLang="en-US" sz="3200">
                <a:solidFill>
                  <a:srgbClr val="FFFFFF"/>
                </a:solidFill>
                <a:ea typeface="微软简中圆" pitchFamily="2" charset="-122"/>
              </a:rPr>
              <a:t>冗长的名词术语首次出现时须写出中文全名，后加括号标出英文全称和缩写，以后可用英文缩写。例如：</a:t>
            </a:r>
            <a:endParaRPr lang="zh-CN" altLang="en-US" sz="2800">
              <a:ea typeface="微软简中圆" pitchFamily="2" charset="-122"/>
            </a:endParaRPr>
          </a:p>
        </p:txBody>
      </p:sp>
      <p:grpSp>
        <p:nvGrpSpPr>
          <p:cNvPr id="116742" name="Group 6"/>
          <p:cNvGrpSpPr>
            <a:grpSpLocks/>
          </p:cNvGrpSpPr>
          <p:nvPr/>
        </p:nvGrpSpPr>
        <p:grpSpPr bwMode="auto">
          <a:xfrm>
            <a:off x="1066800" y="2692400"/>
            <a:ext cx="7239000" cy="3352800"/>
            <a:chOff x="672" y="1776"/>
            <a:chExt cx="4560" cy="2112"/>
          </a:xfrm>
        </p:grpSpPr>
        <p:sp>
          <p:nvSpPr>
            <p:cNvPr id="116741" name="Rectangle 5"/>
            <p:cNvSpPr>
              <a:spLocks noChangeArrowheads="1"/>
            </p:cNvSpPr>
            <p:nvPr/>
          </p:nvSpPr>
          <p:spPr bwMode="auto">
            <a:xfrm>
              <a:off x="672" y="1776"/>
              <a:ext cx="4560" cy="2112"/>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116740" name="Text Box 4"/>
            <p:cNvSpPr txBox="1">
              <a:spLocks noChangeArrowheads="1"/>
            </p:cNvSpPr>
            <p:nvPr/>
          </p:nvSpPr>
          <p:spPr bwMode="auto">
            <a:xfrm>
              <a:off x="912" y="1872"/>
              <a:ext cx="4080" cy="1873"/>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35000"/>
                </a:lnSpc>
              </a:pPr>
              <a:r>
                <a:rPr lang="en-US" altLang="zh-CN" sz="2800">
                  <a:solidFill>
                    <a:srgbClr val="003399"/>
                  </a:solidFill>
                  <a:latin typeface="Arial" charset="0"/>
                  <a:ea typeface="微软简中圆" pitchFamily="2" charset="-122"/>
                </a:rPr>
                <a:t>…</a:t>
              </a:r>
              <a:r>
                <a:rPr lang="zh-CN" altLang="en-US" sz="2800">
                  <a:solidFill>
                    <a:srgbClr val="003399"/>
                  </a:solidFill>
                  <a:latin typeface="Arial" charset="0"/>
                  <a:ea typeface="微软简中圆" pitchFamily="2" charset="-122"/>
                </a:rPr>
                <a:t>生物光动态疗法（</a:t>
              </a:r>
              <a:r>
                <a:rPr lang="en-US" altLang="zh-CN" sz="2800">
                  <a:solidFill>
                    <a:srgbClr val="003399"/>
                  </a:solidFill>
                  <a:latin typeface="Arial" charset="0"/>
                  <a:ea typeface="微软简中圆" pitchFamily="2" charset="-122"/>
                </a:rPr>
                <a:t>photodynamic theraphy</a:t>
              </a:r>
              <a:r>
                <a:rPr lang="zh-CN" altLang="en-US" sz="2800">
                  <a:solidFill>
                    <a:srgbClr val="003399"/>
                  </a:solidFill>
                  <a:latin typeface="Arial" charset="0"/>
                  <a:ea typeface="微软简中圆" pitchFamily="2" charset="-122"/>
                </a:rPr>
                <a:t>），简称光疗或</a:t>
              </a:r>
              <a:r>
                <a:rPr lang="en-US" altLang="zh-CN" sz="2800">
                  <a:solidFill>
                    <a:srgbClr val="003399"/>
                  </a:solidFill>
                  <a:latin typeface="Arial" charset="0"/>
                  <a:ea typeface="微软简中圆" pitchFamily="2" charset="-122"/>
                </a:rPr>
                <a:t>PDT</a:t>
              </a:r>
              <a:r>
                <a:rPr lang="en-US" altLang="zh-CN" sz="2800" baseline="30000">
                  <a:solidFill>
                    <a:srgbClr val="003399"/>
                  </a:solidFill>
                  <a:latin typeface="Arial" charset="0"/>
                  <a:ea typeface="微软简中圆" pitchFamily="2" charset="-122"/>
                </a:rPr>
                <a:t>[1~6]</a:t>
              </a:r>
              <a:r>
                <a:rPr lang="en-US" altLang="zh-CN" sz="2800">
                  <a:solidFill>
                    <a:srgbClr val="003399"/>
                  </a:solidFill>
                  <a:latin typeface="Arial" charset="0"/>
                  <a:ea typeface="微软简中圆" pitchFamily="2" charset="-122"/>
                </a:rPr>
                <a:t> </a:t>
              </a:r>
              <a:r>
                <a:rPr lang="zh-CN" altLang="en-US" sz="2800">
                  <a:solidFill>
                    <a:srgbClr val="003399"/>
                  </a:solidFill>
                  <a:latin typeface="Arial" charset="0"/>
                  <a:ea typeface="微软简中圆" pitchFamily="2" charset="-122"/>
                </a:rPr>
                <a:t>，是指通过给人体施用特殊的光敏剂，利用后者吸收光能后诱发的化学和生物化学反应来治疗疾病的一种医学手段</a:t>
              </a:r>
              <a:r>
                <a:rPr lang="en-US" altLang="zh-CN" sz="2800">
                  <a:solidFill>
                    <a:srgbClr val="003399"/>
                  </a:solidFill>
                  <a:latin typeface="Arial" charset="0"/>
                  <a:ea typeface="微软简中圆" pitchFamily="2" charset="-122"/>
                </a:rPr>
                <a:t>…</a:t>
              </a:r>
              <a:r>
                <a:rPr lang="en-US" altLang="zh-CN" sz="2800">
                  <a:solidFill>
                    <a:schemeClr val="bg2"/>
                  </a:solidFill>
                  <a:latin typeface="Arial" charset="0"/>
                  <a:ea typeface="微软简中圆" pitchFamily="2" charset="-122"/>
                </a:rPr>
                <a:t> </a:t>
              </a:r>
              <a:r>
                <a:rPr lang="zh-CN" altLang="en-US" sz="2800" b="1">
                  <a:solidFill>
                    <a:srgbClr val="003399"/>
                  </a:solidFill>
                  <a:latin typeface="Arial" charset="0"/>
                  <a:ea typeface="微软简中圆" pitchFamily="2" charset="-122"/>
                </a:rPr>
                <a:t>。</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up)">
                                      <p:cBhvr>
                                        <p:cTn id="7" dur="75"/>
                                        <p:tgtEl>
                                          <p:spTgt spid="116739">
                                            <p:txEl>
                                              <p:pRg st="0" end="0"/>
                                            </p:txEl>
                                          </p:spTgt>
                                        </p:tgtEl>
                                      </p:cBhvr>
                                    </p:animEffect>
                                  </p:childTnLst>
                                  <p:subTnLst>
                                    <p:animClr clrSpc="rgb" dir="cw">
                                      <p:cBhvr override="childStyle">
                                        <p:cTn dur="1" fill="hold" display="0" masterRel="nextClick" afterEffect="1"/>
                                        <p:tgtEl>
                                          <p:spTgt spid="116739">
                                            <p:txEl>
                                              <p:pRg st="0" end="0"/>
                                            </p:txEl>
                                          </p:spTgt>
                                        </p:tgtEl>
                                        <p:attrNameLst>
                                          <p:attrName>ppt_c</p:attrName>
                                        </p:attrNameLst>
                                      </p:cBhvr>
                                      <p:to>
                                        <a:srgbClr val="66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 calcmode="lin" valueType="num">
                                      <p:cBhvr>
                                        <p:cTn id="12" dur="500" fill="hold"/>
                                        <p:tgtEl>
                                          <p:spTgt spid="116742"/>
                                        </p:tgtEl>
                                        <p:attrNameLst>
                                          <p:attrName>ppt_w</p:attrName>
                                        </p:attrNameLst>
                                      </p:cBhvr>
                                      <p:tavLst>
                                        <p:tav tm="0">
                                          <p:val>
                                            <p:strVal val="2/3*#ppt_w"/>
                                          </p:val>
                                        </p:tav>
                                        <p:tav tm="100000">
                                          <p:val>
                                            <p:strVal val="#ppt_w"/>
                                          </p:val>
                                        </p:tav>
                                      </p:tavLst>
                                    </p:anim>
                                    <p:anim calcmode="lin" valueType="num">
                                      <p:cBhvr>
                                        <p:cTn id="13" dur="500" fill="hold"/>
                                        <p:tgtEl>
                                          <p:spTgt spid="11674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762000" y="561975"/>
            <a:ext cx="7696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1013" indent="-481013" algn="l">
              <a:defRPr kumimoji="1" sz="2400">
                <a:solidFill>
                  <a:schemeClr val="tx1"/>
                </a:solidFill>
                <a:latin typeface="Times New Roman" pitchFamily="18" charset="0"/>
                <a:ea typeface="宋体" pitchFamily="2" charset="-122"/>
              </a:defRPr>
            </a:lvl1pPr>
            <a:lvl2pPr marL="671513"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15000"/>
              </a:spcBef>
              <a:spcAft>
                <a:spcPct val="25000"/>
              </a:spcAft>
            </a:pPr>
            <a:r>
              <a:rPr lang="en-US" altLang="zh-CN" sz="3000">
                <a:solidFill>
                  <a:srgbClr val="FFFFFF"/>
                </a:solidFill>
                <a:latin typeface="Arial" charset="0"/>
                <a:ea typeface="微软简中圆" pitchFamily="2" charset="-122"/>
              </a:rPr>
              <a:t>⑷</a:t>
            </a:r>
            <a:r>
              <a:rPr lang="zh-CN" altLang="en-US" sz="3000">
                <a:solidFill>
                  <a:srgbClr val="FFFFFF"/>
                </a:solidFill>
                <a:latin typeface="Arial" charset="0"/>
                <a:ea typeface="微软简中圆" pitchFamily="2" charset="-122"/>
              </a:rPr>
              <a:t>同一术语若有多种称谓（如电势／电位，反应速度／反应速率） ，全文应予统一</a:t>
            </a:r>
            <a:endParaRPr lang="zh-CN" altLang="en-US" sz="3000">
              <a:latin typeface="Arial" charset="0"/>
              <a:ea typeface="微软简中圆" pitchFamily="2" charset="-122"/>
            </a:endParaRPr>
          </a:p>
        </p:txBody>
      </p:sp>
      <p:sp>
        <p:nvSpPr>
          <p:cNvPr id="119814" name="Text Box 6"/>
          <p:cNvSpPr txBox="1">
            <a:spLocks noChangeArrowheads="1"/>
          </p:cNvSpPr>
          <p:nvPr/>
        </p:nvSpPr>
        <p:spPr bwMode="auto">
          <a:xfrm>
            <a:off x="685800" y="4600575"/>
            <a:ext cx="76962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1013" indent="-481013" algn="l">
              <a:defRPr kumimoji="1" sz="2400">
                <a:solidFill>
                  <a:schemeClr val="tx1"/>
                </a:solidFill>
                <a:latin typeface="Times New Roman" pitchFamily="18" charset="0"/>
                <a:ea typeface="宋体" pitchFamily="2" charset="-122"/>
              </a:defRPr>
            </a:lvl1pPr>
            <a:lvl2pPr marL="671513"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15000"/>
              </a:spcBef>
              <a:spcAft>
                <a:spcPct val="25000"/>
              </a:spcAft>
            </a:pPr>
            <a:r>
              <a:rPr lang="en-US" altLang="zh-CN" sz="3000">
                <a:solidFill>
                  <a:srgbClr val="FFFFFF"/>
                </a:solidFill>
                <a:latin typeface="Arial" charset="0"/>
                <a:ea typeface="微软简中圆" pitchFamily="2" charset="-122"/>
              </a:rPr>
              <a:t>⑸	</a:t>
            </a:r>
            <a:r>
              <a:rPr lang="zh-CN" altLang="en-US" sz="3000">
                <a:solidFill>
                  <a:srgbClr val="FFFFFF"/>
                </a:solidFill>
                <a:latin typeface="Arial" charset="0"/>
                <a:ea typeface="微软简中圆" pitchFamily="2" charset="-122"/>
              </a:rPr>
              <a:t>文献编号方式要遵照</a:t>
            </a:r>
            <a:r>
              <a:rPr lang="en-US" altLang="zh-CN" sz="3000">
                <a:solidFill>
                  <a:srgbClr val="FFFFFF"/>
                </a:solidFill>
                <a:latin typeface="Arial" charset="0"/>
                <a:ea typeface="微软简中圆" pitchFamily="2" charset="-122"/>
              </a:rPr>
              <a:t>《</a:t>
            </a:r>
            <a:r>
              <a:rPr lang="zh-CN" altLang="en-US" sz="3000">
                <a:solidFill>
                  <a:srgbClr val="FFFFFF"/>
                </a:solidFill>
                <a:latin typeface="Arial" charset="0"/>
                <a:ea typeface="微软简中圆" pitchFamily="2" charset="-122"/>
              </a:rPr>
              <a:t>指南</a:t>
            </a:r>
            <a:r>
              <a:rPr lang="en-US" altLang="zh-CN" sz="3000">
                <a:solidFill>
                  <a:srgbClr val="FFFFFF"/>
                </a:solidFill>
                <a:latin typeface="Arial" charset="0"/>
                <a:ea typeface="微软简中圆" pitchFamily="2" charset="-122"/>
              </a:rPr>
              <a:t>》</a:t>
            </a:r>
            <a:r>
              <a:rPr lang="zh-CN" altLang="en-US" sz="3000">
                <a:solidFill>
                  <a:srgbClr val="FFFFFF"/>
                </a:solidFill>
                <a:latin typeface="Arial" charset="0"/>
                <a:ea typeface="微软简中圆" pitchFamily="2" charset="-122"/>
              </a:rPr>
              <a:t>的规定</a:t>
            </a:r>
          </a:p>
          <a:p>
            <a:pPr algn="just" eaLnBrk="1" hangingPunct="1">
              <a:lnSpc>
                <a:spcPct val="110000"/>
              </a:lnSpc>
              <a:spcBef>
                <a:spcPct val="15000"/>
              </a:spcBef>
              <a:spcAft>
                <a:spcPct val="25000"/>
              </a:spcAft>
            </a:pPr>
            <a:r>
              <a:rPr lang="zh-CN" altLang="en-US" sz="3000">
                <a:solidFill>
                  <a:srgbClr val="FFFFFF"/>
                </a:solidFill>
                <a:latin typeface="Arial" charset="0"/>
                <a:ea typeface="微软简中圆" pitchFamily="2" charset="-122"/>
              </a:rPr>
              <a:t>⑹	不要用“</a:t>
            </a:r>
            <a:r>
              <a:rPr lang="zh-CN" altLang="en-US" sz="3000">
                <a:solidFill>
                  <a:srgbClr val="00FF00"/>
                </a:solidFill>
                <a:latin typeface="Arial" charset="0"/>
                <a:ea typeface="微软简中圆" pitchFamily="2" charset="-122"/>
              </a:rPr>
              <a:t>博士论文的设想</a:t>
            </a:r>
            <a:r>
              <a:rPr lang="zh-CN" altLang="en-US" sz="3000">
                <a:solidFill>
                  <a:srgbClr val="FFFFFF"/>
                </a:solidFill>
                <a:latin typeface="Arial" charset="0"/>
                <a:ea typeface="微软简中圆" pitchFamily="2" charset="-122"/>
              </a:rPr>
              <a:t>”，应采用“</a:t>
            </a:r>
            <a:r>
              <a:rPr lang="zh-CN" altLang="en-US" sz="3000">
                <a:solidFill>
                  <a:srgbClr val="00FF00"/>
                </a:solidFill>
                <a:latin typeface="Arial" charset="0"/>
                <a:ea typeface="微软简中圆" pitchFamily="2" charset="-122"/>
              </a:rPr>
              <a:t>论文的研究目的</a:t>
            </a:r>
            <a:r>
              <a:rPr lang="zh-CN" altLang="en-US" sz="3000">
                <a:solidFill>
                  <a:srgbClr val="FFFFFF"/>
                </a:solidFill>
                <a:latin typeface="Arial" charset="0"/>
                <a:ea typeface="微软简中圆" pitchFamily="2" charset="-122"/>
              </a:rPr>
              <a:t>”或“</a:t>
            </a:r>
            <a:r>
              <a:rPr lang="zh-CN" altLang="en-US" sz="3000">
                <a:solidFill>
                  <a:srgbClr val="00FF00"/>
                </a:solidFill>
                <a:latin typeface="Arial" charset="0"/>
                <a:ea typeface="微软简中圆" pitchFamily="2" charset="-122"/>
              </a:rPr>
              <a:t>本论文的主要内容</a:t>
            </a:r>
            <a:r>
              <a:rPr lang="zh-CN" altLang="en-US" sz="3000">
                <a:solidFill>
                  <a:srgbClr val="FFFFFF"/>
                </a:solidFill>
                <a:latin typeface="Arial" charset="0"/>
                <a:ea typeface="微软简中圆" pitchFamily="2" charset="-122"/>
              </a:rPr>
              <a:t>”</a:t>
            </a:r>
          </a:p>
        </p:txBody>
      </p:sp>
      <p:sp>
        <p:nvSpPr>
          <p:cNvPr id="119818" name="Rectangle 10"/>
          <p:cNvSpPr>
            <a:spLocks noChangeArrowheads="1"/>
          </p:cNvSpPr>
          <p:nvPr/>
        </p:nvSpPr>
        <p:spPr bwMode="auto">
          <a:xfrm>
            <a:off x="762000" y="1762125"/>
            <a:ext cx="7543800" cy="2667000"/>
          </a:xfrm>
          <a:prstGeom prst="rect">
            <a:avLst/>
          </a:prstGeom>
          <a:solidFill>
            <a:srgbClr val="FFFF99"/>
          </a:solidFill>
          <a:ln w="12700" cap="sq">
            <a:solidFill>
              <a:srgbClr val="FFFFFF"/>
            </a:solidFill>
            <a:miter lim="800000"/>
            <a:headEnd type="none" w="sm" len="sm"/>
            <a:tailEnd type="none" w="sm" len="sm"/>
          </a:ln>
          <a:effectLst>
            <a:outerShdw dist="71842" dir="2700000" algn="ctr" rotWithShape="0">
              <a:schemeClr val="folHlink"/>
            </a:outerShdw>
          </a:effectLst>
        </p:spPr>
        <p:txBody>
          <a:bodyPr wrap="none" anchor="ctr"/>
          <a:lstStyle/>
          <a:p>
            <a:endParaRPr lang="zh-CN" altLang="zh-CN">
              <a:solidFill>
                <a:srgbClr val="FFFF99"/>
              </a:solidFill>
            </a:endParaRPr>
          </a:p>
        </p:txBody>
      </p:sp>
      <p:sp>
        <p:nvSpPr>
          <p:cNvPr id="119816" name="Text Box 8"/>
          <p:cNvSpPr txBox="1">
            <a:spLocks noChangeArrowheads="1"/>
          </p:cNvSpPr>
          <p:nvPr/>
        </p:nvSpPr>
        <p:spPr bwMode="auto">
          <a:xfrm>
            <a:off x="914400" y="1914525"/>
            <a:ext cx="73152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zh-CN" altLang="en-US" sz="2800" b="1">
                <a:solidFill>
                  <a:srgbClr val="993300"/>
                </a:solidFill>
                <a:latin typeface="Times New Roman" pitchFamily="18" charset="0"/>
              </a:rPr>
              <a:t>某博士论文送审稿中，术语、学名比较杂乱：</a:t>
            </a:r>
            <a:endParaRPr lang="zh-CN" altLang="en-US" sz="2800" b="1">
              <a:solidFill>
                <a:srgbClr val="003399"/>
              </a:solidFill>
              <a:latin typeface="Times New Roman" pitchFamily="18" charset="0"/>
              <a:ea typeface="楷体" pitchFamily="18" charset="-122"/>
            </a:endParaRPr>
          </a:p>
          <a:p>
            <a:pPr algn="l" eaLnBrk="1" hangingPunct="1">
              <a:spcBef>
                <a:spcPct val="50000"/>
              </a:spcBef>
            </a:pPr>
            <a:r>
              <a:rPr lang="zh-CN" altLang="en-US" sz="2800" b="1">
                <a:solidFill>
                  <a:srgbClr val="003399"/>
                </a:solidFill>
                <a:latin typeface="Times New Roman" pitchFamily="18" charset="0"/>
                <a:ea typeface="楷体" pitchFamily="18" charset="-122"/>
              </a:rPr>
              <a:t>   </a:t>
            </a:r>
            <a:r>
              <a:rPr lang="zh-CN" altLang="en-US" sz="2800">
                <a:solidFill>
                  <a:srgbClr val="000066"/>
                </a:solidFill>
                <a:latin typeface="Times New Roman" pitchFamily="18" charset="0"/>
                <a:ea typeface="黑体" pitchFamily="2" charset="-122"/>
              </a:rPr>
              <a:t>磷酰化／磷酸化</a:t>
            </a:r>
          </a:p>
          <a:p>
            <a:pPr algn="l" eaLnBrk="1" hangingPunct="1">
              <a:spcBef>
                <a:spcPct val="35000"/>
              </a:spcBef>
            </a:pPr>
            <a:r>
              <a:rPr lang="zh-CN" altLang="en-US" sz="2800">
                <a:solidFill>
                  <a:srgbClr val="000066"/>
                </a:solidFill>
                <a:latin typeface="Times New Roman" pitchFamily="18" charset="0"/>
                <a:ea typeface="黑体" pitchFamily="2" charset="-122"/>
              </a:rPr>
              <a:t>   磷酰氨基酸／磷酰化氨基酸／磷酰基氨基酸</a:t>
            </a:r>
          </a:p>
          <a:p>
            <a:pPr algn="l" eaLnBrk="1" hangingPunct="1">
              <a:spcBef>
                <a:spcPct val="35000"/>
              </a:spcBef>
            </a:pPr>
            <a:r>
              <a:rPr lang="zh-CN" altLang="en-US" sz="2800">
                <a:solidFill>
                  <a:srgbClr val="000066"/>
                </a:solidFill>
                <a:latin typeface="Times New Roman" pitchFamily="18" charset="0"/>
                <a:ea typeface="黑体" pitchFamily="2" charset="-122"/>
              </a:rPr>
              <a:t>   硫代氨基酸含磷衍生物／硫代磷酰氨基酸</a:t>
            </a:r>
            <a:endParaRPr lang="zh-CN" altLang="en-US" sz="2800">
              <a:solidFill>
                <a:srgbClr val="00FFFF"/>
              </a:solidFill>
              <a:latin typeface="Times New Roman" pitchFamily="18" charset="0"/>
              <a:ea typeface="黑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p:cTn id="7"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981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981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9810">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9810">
                                            <p:txEl>
                                              <p:pRg st="0" end="0"/>
                                            </p:txEl>
                                          </p:spTgt>
                                        </p:tgtEl>
                                        <p:attrNameLst>
                                          <p:attrName>ppt_c</p:attrName>
                                        </p:attrNameLst>
                                      </p:cBhvr>
                                      <p:to>
                                        <a:srgbClr val="CCFFCC"/>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9818"/>
                                        </p:tgtEl>
                                        <p:attrNameLst>
                                          <p:attrName>style.visibility</p:attrName>
                                        </p:attrNameLst>
                                      </p:cBhvr>
                                      <p:to>
                                        <p:strVal val="visible"/>
                                      </p:to>
                                    </p:set>
                                    <p:animEffect transition="in" filter="dissolve">
                                      <p:cBhvr>
                                        <p:cTn id="15" dur="500"/>
                                        <p:tgtEl>
                                          <p:spTgt spid="1198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119816">
                                            <p:txEl>
                                              <p:pRg st="0" end="0"/>
                                            </p:txEl>
                                          </p:spTgt>
                                        </p:tgtEl>
                                        <p:attrNameLst>
                                          <p:attrName>style.visibility</p:attrName>
                                        </p:attrNameLst>
                                      </p:cBhvr>
                                      <p:to>
                                        <p:strVal val="visible"/>
                                      </p:to>
                                    </p:set>
                                    <p:animEffect transition="in" filter="wipe(up)">
                                      <p:cBhvr>
                                        <p:cTn id="20" dur="75"/>
                                        <p:tgtEl>
                                          <p:spTgt spid="11981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119816">
                                            <p:txEl>
                                              <p:pRg st="1" end="1"/>
                                            </p:txEl>
                                          </p:spTgt>
                                        </p:tgtEl>
                                        <p:attrNameLst>
                                          <p:attrName>style.visibility</p:attrName>
                                        </p:attrNameLst>
                                      </p:cBhvr>
                                      <p:to>
                                        <p:strVal val="visible"/>
                                      </p:to>
                                    </p:set>
                                    <p:animEffect transition="in" filter="wipe(up)">
                                      <p:cBhvr>
                                        <p:cTn id="25" dur="75"/>
                                        <p:tgtEl>
                                          <p:spTgt spid="11981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iterate type="lt">
                                    <p:tmPct val="100000"/>
                                  </p:iterate>
                                  <p:childTnLst>
                                    <p:set>
                                      <p:cBhvr>
                                        <p:cTn id="29" dur="1" fill="hold">
                                          <p:stCondLst>
                                            <p:cond delay="0"/>
                                          </p:stCondLst>
                                        </p:cTn>
                                        <p:tgtEl>
                                          <p:spTgt spid="119816">
                                            <p:txEl>
                                              <p:pRg st="2" end="2"/>
                                            </p:txEl>
                                          </p:spTgt>
                                        </p:tgtEl>
                                        <p:attrNameLst>
                                          <p:attrName>style.visibility</p:attrName>
                                        </p:attrNameLst>
                                      </p:cBhvr>
                                      <p:to>
                                        <p:strVal val="visible"/>
                                      </p:to>
                                    </p:set>
                                    <p:animEffect transition="in" filter="wipe(up)">
                                      <p:cBhvr>
                                        <p:cTn id="30" dur="75"/>
                                        <p:tgtEl>
                                          <p:spTgt spid="11981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iterate type="lt">
                                    <p:tmPct val="100000"/>
                                  </p:iterate>
                                  <p:childTnLst>
                                    <p:set>
                                      <p:cBhvr>
                                        <p:cTn id="34" dur="1" fill="hold">
                                          <p:stCondLst>
                                            <p:cond delay="0"/>
                                          </p:stCondLst>
                                        </p:cTn>
                                        <p:tgtEl>
                                          <p:spTgt spid="119816">
                                            <p:txEl>
                                              <p:pRg st="3" end="3"/>
                                            </p:txEl>
                                          </p:spTgt>
                                        </p:tgtEl>
                                        <p:attrNameLst>
                                          <p:attrName>style.visibility</p:attrName>
                                        </p:attrNameLst>
                                      </p:cBhvr>
                                      <p:to>
                                        <p:strVal val="visible"/>
                                      </p:to>
                                    </p:set>
                                    <p:animEffect transition="in" filter="wipe(up)">
                                      <p:cBhvr>
                                        <p:cTn id="35" dur="75"/>
                                        <p:tgtEl>
                                          <p:spTgt spid="119816">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4" fill="hold" grpId="0" nodeType="clickEffect">
                                  <p:stCondLst>
                                    <p:cond delay="0"/>
                                  </p:stCondLst>
                                  <p:childTnLst>
                                    <p:set>
                                      <p:cBhvr>
                                        <p:cTn id="39" dur="1" fill="hold">
                                          <p:stCondLst>
                                            <p:cond delay="0"/>
                                          </p:stCondLst>
                                        </p:cTn>
                                        <p:tgtEl>
                                          <p:spTgt spid="119814">
                                            <p:txEl>
                                              <p:pRg st="0" end="0"/>
                                            </p:txEl>
                                          </p:spTgt>
                                        </p:tgtEl>
                                        <p:attrNameLst>
                                          <p:attrName>style.visibility</p:attrName>
                                        </p:attrNameLst>
                                      </p:cBhvr>
                                      <p:to>
                                        <p:strVal val="visible"/>
                                      </p:to>
                                    </p:set>
                                    <p:anim calcmode="lin" valueType="num">
                                      <p:cBhvr>
                                        <p:cTn id="40" dur="500" fill="hold"/>
                                        <p:tgtEl>
                                          <p:spTgt spid="119814">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19814">
                                            <p:txEl>
                                              <p:pRg st="0" end="0"/>
                                            </p:txEl>
                                          </p:spTgt>
                                        </p:tgtEl>
                                        <p:attrNameLst>
                                          <p:attrName>ppt_y</p:attrName>
                                        </p:attrNameLst>
                                      </p:cBhvr>
                                      <p:tavLst>
                                        <p:tav tm="0">
                                          <p:val>
                                            <p:strVal val="#ppt_y+#ppt_h/2"/>
                                          </p:val>
                                        </p:tav>
                                        <p:tav tm="100000">
                                          <p:val>
                                            <p:strVal val="#ppt_y"/>
                                          </p:val>
                                        </p:tav>
                                      </p:tavLst>
                                    </p:anim>
                                    <p:anim calcmode="lin" valueType="num">
                                      <p:cBhvr>
                                        <p:cTn id="42" dur="500" fill="hold"/>
                                        <p:tgtEl>
                                          <p:spTgt spid="119814">
                                            <p:txEl>
                                              <p:pRg st="0" end="0"/>
                                            </p:txEl>
                                          </p:spTgt>
                                        </p:tgtEl>
                                        <p:attrNameLst>
                                          <p:attrName>ppt_w</p:attrName>
                                        </p:attrNameLst>
                                      </p:cBhvr>
                                      <p:tavLst>
                                        <p:tav tm="0">
                                          <p:val>
                                            <p:strVal val="#ppt_w"/>
                                          </p:val>
                                        </p:tav>
                                        <p:tav tm="100000">
                                          <p:val>
                                            <p:strVal val="#ppt_w"/>
                                          </p:val>
                                        </p:tav>
                                      </p:tavLst>
                                    </p:anim>
                                    <p:anim calcmode="lin" valueType="num">
                                      <p:cBhvr>
                                        <p:cTn id="43" dur="500" fill="hold"/>
                                        <p:tgtEl>
                                          <p:spTgt spid="119814">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9814">
                                            <p:txEl>
                                              <p:pRg st="0" end="0"/>
                                            </p:txEl>
                                          </p:spTgt>
                                        </p:tgtEl>
                                        <p:attrNameLst>
                                          <p:attrName>ppt_c</p:attrName>
                                        </p:attrNameLst>
                                      </p:cBhvr>
                                      <p:to>
                                        <a:srgbClr val="CCFFCC"/>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4" fill="hold" grpId="0" nodeType="clickEffect">
                                  <p:stCondLst>
                                    <p:cond delay="0"/>
                                  </p:stCondLst>
                                  <p:childTnLst>
                                    <p:set>
                                      <p:cBhvr>
                                        <p:cTn id="47" dur="1" fill="hold">
                                          <p:stCondLst>
                                            <p:cond delay="0"/>
                                          </p:stCondLst>
                                        </p:cTn>
                                        <p:tgtEl>
                                          <p:spTgt spid="119814">
                                            <p:txEl>
                                              <p:pRg st="1" end="1"/>
                                            </p:txEl>
                                          </p:spTgt>
                                        </p:tgtEl>
                                        <p:attrNameLst>
                                          <p:attrName>style.visibility</p:attrName>
                                        </p:attrNameLst>
                                      </p:cBhvr>
                                      <p:to>
                                        <p:strVal val="visible"/>
                                      </p:to>
                                    </p:set>
                                    <p:anim calcmode="lin" valueType="num">
                                      <p:cBhvr>
                                        <p:cTn id="48" dur="500" fill="hold"/>
                                        <p:tgtEl>
                                          <p:spTgt spid="119814">
                                            <p:txEl>
                                              <p:pRg st="1" end="1"/>
                                            </p:txEl>
                                          </p:spTgt>
                                        </p:tgtEl>
                                        <p:attrNameLst>
                                          <p:attrName>ppt_x</p:attrName>
                                        </p:attrNameLst>
                                      </p:cBhvr>
                                      <p:tavLst>
                                        <p:tav tm="0">
                                          <p:val>
                                            <p:strVal val="#ppt_x"/>
                                          </p:val>
                                        </p:tav>
                                        <p:tav tm="100000">
                                          <p:val>
                                            <p:strVal val="#ppt_x"/>
                                          </p:val>
                                        </p:tav>
                                      </p:tavLst>
                                    </p:anim>
                                    <p:anim calcmode="lin" valueType="num">
                                      <p:cBhvr>
                                        <p:cTn id="49" dur="500" fill="hold"/>
                                        <p:tgtEl>
                                          <p:spTgt spid="119814">
                                            <p:txEl>
                                              <p:pRg st="1" end="1"/>
                                            </p:txEl>
                                          </p:spTgt>
                                        </p:tgtEl>
                                        <p:attrNameLst>
                                          <p:attrName>ppt_y</p:attrName>
                                        </p:attrNameLst>
                                      </p:cBhvr>
                                      <p:tavLst>
                                        <p:tav tm="0">
                                          <p:val>
                                            <p:strVal val="#ppt_y+#ppt_h/2"/>
                                          </p:val>
                                        </p:tav>
                                        <p:tav tm="100000">
                                          <p:val>
                                            <p:strVal val="#ppt_y"/>
                                          </p:val>
                                        </p:tav>
                                      </p:tavLst>
                                    </p:anim>
                                    <p:anim calcmode="lin" valueType="num">
                                      <p:cBhvr>
                                        <p:cTn id="50" dur="500" fill="hold"/>
                                        <p:tgtEl>
                                          <p:spTgt spid="119814">
                                            <p:txEl>
                                              <p:pRg st="1" end="1"/>
                                            </p:txEl>
                                          </p:spTgt>
                                        </p:tgtEl>
                                        <p:attrNameLst>
                                          <p:attrName>ppt_w</p:attrName>
                                        </p:attrNameLst>
                                      </p:cBhvr>
                                      <p:tavLst>
                                        <p:tav tm="0">
                                          <p:val>
                                            <p:strVal val="#ppt_w"/>
                                          </p:val>
                                        </p:tav>
                                        <p:tav tm="100000">
                                          <p:val>
                                            <p:strVal val="#ppt_w"/>
                                          </p:val>
                                        </p:tav>
                                      </p:tavLst>
                                    </p:anim>
                                    <p:anim calcmode="lin" valueType="num">
                                      <p:cBhvr>
                                        <p:cTn id="51" dur="500" fill="hold"/>
                                        <p:tgtEl>
                                          <p:spTgt spid="119814">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9814">
                                            <p:txEl>
                                              <p:pRg st="1" end="1"/>
                                            </p:txEl>
                                          </p:spTgt>
                                        </p:tgtEl>
                                        <p:attrNameLst>
                                          <p:attrName>ppt_c</p:attrName>
                                        </p:attrNameLst>
                                      </p:cBhvr>
                                      <p:to>
                                        <a:srgbClr val="CC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P spid="119814" grpId="0" build="p" autoUpdateAnimBg="0"/>
      <p:bldP spid="119818" grpId="0" animBg="1" autoUpdateAnimBg="0"/>
      <p:bldP spid="11981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914400" y="838200"/>
            <a:ext cx="73152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lgn="l">
              <a:tabLst>
                <a:tab pos="290513" algn="l"/>
              </a:tabLst>
              <a:defRPr kumimoji="1" sz="2400">
                <a:solidFill>
                  <a:schemeClr val="tx1"/>
                </a:solidFill>
                <a:latin typeface="Times New Roman" pitchFamily="18" charset="0"/>
                <a:ea typeface="宋体" pitchFamily="2" charset="-122"/>
              </a:defRPr>
            </a:lvl1pPr>
            <a:lvl2pPr marL="673100" algn="l">
              <a:tabLst>
                <a:tab pos="290513" algn="l"/>
              </a:tabLst>
              <a:defRPr kumimoji="1" sz="2400">
                <a:solidFill>
                  <a:schemeClr val="tx1"/>
                </a:solidFill>
                <a:latin typeface="Times New Roman" pitchFamily="18" charset="0"/>
                <a:ea typeface="宋体" pitchFamily="2" charset="-122"/>
              </a:defRPr>
            </a:lvl2pPr>
            <a:lvl3pPr algn="l">
              <a:tabLst>
                <a:tab pos="290513" algn="l"/>
              </a:tabLst>
              <a:defRPr kumimoji="1" sz="2400">
                <a:solidFill>
                  <a:schemeClr val="tx1"/>
                </a:solidFill>
                <a:latin typeface="Times New Roman" pitchFamily="18" charset="0"/>
                <a:ea typeface="宋体" pitchFamily="2" charset="-122"/>
              </a:defRPr>
            </a:lvl3pPr>
            <a:lvl4pPr algn="l">
              <a:tabLst>
                <a:tab pos="290513" algn="l"/>
              </a:tabLst>
              <a:defRPr kumimoji="1" sz="2400">
                <a:solidFill>
                  <a:schemeClr val="tx1"/>
                </a:solidFill>
                <a:latin typeface="Times New Roman" pitchFamily="18" charset="0"/>
                <a:ea typeface="宋体" pitchFamily="2" charset="-122"/>
              </a:defRPr>
            </a:lvl4pPr>
            <a:lvl5pPr algn="l">
              <a:tabLst>
                <a:tab pos="290513" algn="l"/>
              </a:tabLst>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tabLst>
                <a:tab pos="290513" algn="l"/>
              </a:tabLs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tabLst>
                <a:tab pos="290513" algn="l"/>
              </a:tabLs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tabLst>
                <a:tab pos="290513" algn="l"/>
              </a:tabLs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tabLst>
                <a:tab pos="290513" algn="l"/>
              </a:tabLst>
              <a:defRPr kumimoji="1" sz="2400">
                <a:solidFill>
                  <a:schemeClr val="tx1"/>
                </a:solidFill>
                <a:latin typeface="Times New Roman" pitchFamily="18" charset="0"/>
                <a:ea typeface="宋体" pitchFamily="2" charset="-122"/>
              </a:defRPr>
            </a:lvl9pPr>
          </a:lstStyle>
          <a:p>
            <a:pPr algn="just" eaLnBrk="1" hangingPunct="1"/>
            <a:r>
              <a:rPr lang="en-US" altLang="zh-CN" sz="3200">
                <a:solidFill>
                  <a:srgbClr val="FFFFFF"/>
                </a:solidFill>
                <a:ea typeface="微软简中圆" pitchFamily="2" charset="-122"/>
              </a:rPr>
              <a:t>⑻	</a:t>
            </a:r>
            <a:r>
              <a:rPr lang="zh-CN" altLang="en-US" sz="3200">
                <a:solidFill>
                  <a:srgbClr val="FFFFFF"/>
                </a:solidFill>
                <a:ea typeface="微软简中圆" pitchFamily="2" charset="-122"/>
              </a:rPr>
              <a:t>引用别人的插图要注明文献出处</a:t>
            </a:r>
          </a:p>
          <a:p>
            <a:pPr algn="just" eaLnBrk="1" hangingPunct="1">
              <a:spcBef>
                <a:spcPct val="35000"/>
              </a:spcBef>
              <a:spcAft>
                <a:spcPct val="25000"/>
              </a:spcAft>
            </a:pPr>
            <a:r>
              <a:rPr lang="zh-CN" altLang="en-US" sz="3200" b="1">
                <a:solidFill>
                  <a:srgbClr val="FFFFFF"/>
                </a:solidFill>
              </a:rPr>
              <a:t>	</a:t>
            </a:r>
            <a:r>
              <a:rPr lang="zh-CN" altLang="en-US" sz="3200" b="1">
                <a:solidFill>
                  <a:srgbClr val="66FFCC"/>
                </a:solidFill>
              </a:rPr>
              <a:t>（尊重知识产权，遵守“游戏规则”）</a:t>
            </a:r>
            <a:endParaRPr lang="zh-CN" altLang="en-US" sz="3200">
              <a:solidFill>
                <a:srgbClr val="66FFCC"/>
              </a:solidFill>
              <a:ea typeface="粗园体" pitchFamily="18" charset="-122"/>
            </a:endParaRPr>
          </a:p>
        </p:txBody>
      </p:sp>
      <p:sp>
        <p:nvSpPr>
          <p:cNvPr id="120843" name="Text Box 11"/>
          <p:cNvSpPr txBox="1">
            <a:spLocks noChangeArrowheads="1"/>
          </p:cNvSpPr>
          <p:nvPr/>
        </p:nvSpPr>
        <p:spPr bwMode="auto">
          <a:xfrm>
            <a:off x="685800" y="2362200"/>
            <a:ext cx="784860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buClr>
                <a:schemeClr val="folHlink"/>
              </a:buClr>
              <a:buFontTx/>
              <a:buBlip>
                <a:blip r:embed="rId2"/>
              </a:buBlip>
            </a:pPr>
            <a:r>
              <a:rPr lang="en-US" altLang="zh-CN" sz="3600">
                <a:solidFill>
                  <a:srgbClr val="FFFF99"/>
                </a:solidFill>
                <a:ea typeface="微软简中圆" pitchFamily="2" charset="-122"/>
              </a:rPr>
              <a:t>“</a:t>
            </a:r>
            <a:r>
              <a:rPr lang="zh-CN" altLang="en-US" sz="3600">
                <a:solidFill>
                  <a:srgbClr val="FFFF99"/>
                </a:solidFill>
                <a:ea typeface="微软简中圆" pitchFamily="2" charset="-122"/>
              </a:rPr>
              <a:t>引言”是学位论文一个独立部分。它可列为“第一章，亦可不加章号</a:t>
            </a:r>
          </a:p>
          <a:p>
            <a:pPr algn="just" eaLnBrk="1" hangingPunct="1">
              <a:lnSpc>
                <a:spcPct val="120000"/>
              </a:lnSpc>
              <a:spcBef>
                <a:spcPct val="50000"/>
              </a:spcBef>
              <a:buClr>
                <a:schemeClr val="folHlink"/>
              </a:buClr>
              <a:buFontTx/>
              <a:buBlip>
                <a:blip r:embed="rId2"/>
              </a:buBlip>
            </a:pPr>
            <a:r>
              <a:rPr lang="zh-CN" altLang="en-US" sz="3600">
                <a:solidFill>
                  <a:srgbClr val="FFFF99"/>
                </a:solidFill>
                <a:ea typeface="微软简中圆" pitchFamily="2" charset="-122"/>
              </a:rPr>
              <a:t>“引言”（</a:t>
            </a:r>
            <a:r>
              <a:rPr lang="en-US" altLang="zh-CN" sz="3600">
                <a:solidFill>
                  <a:srgbClr val="FFFF99"/>
                </a:solidFill>
                <a:ea typeface="微软简中圆" pitchFamily="2" charset="-122"/>
              </a:rPr>
              <a:t>Introduction</a:t>
            </a:r>
            <a:r>
              <a:rPr lang="zh-CN" altLang="en-US" sz="3600">
                <a:solidFill>
                  <a:srgbClr val="FFFF99"/>
                </a:solidFill>
                <a:ea typeface="微软简中圆" pitchFamily="2" charset="-122"/>
              </a:rPr>
              <a:t>）一般不应更名为“前言”（</a:t>
            </a:r>
            <a:r>
              <a:rPr lang="en-US" altLang="zh-CN" sz="3600">
                <a:solidFill>
                  <a:srgbClr val="FFFF99"/>
                </a:solidFill>
                <a:ea typeface="微软简中圆" pitchFamily="2" charset="-122"/>
              </a:rPr>
              <a:t>Preface</a:t>
            </a:r>
            <a:r>
              <a:rPr lang="zh-CN" altLang="en-US" sz="3600">
                <a:solidFill>
                  <a:srgbClr val="FFFF99"/>
                </a:solidFill>
                <a:ea typeface="微软简中圆" pitchFamily="2" charset="-122"/>
              </a:rPr>
              <a:t>）。两者涵义不尽相同</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Effect transition="in" filter="wipe(left)">
                                      <p:cBhvr>
                                        <p:cTn id="7" dur="500"/>
                                        <p:tgtEl>
                                          <p:spTgt spid="12083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834">
                                            <p:txEl>
                                              <p:pRg st="1" end="1"/>
                                            </p:txEl>
                                          </p:spTgt>
                                        </p:tgtEl>
                                        <p:attrNameLst>
                                          <p:attrName>style.visibility</p:attrName>
                                        </p:attrNameLst>
                                      </p:cBhvr>
                                      <p:to>
                                        <p:strVal val="visible"/>
                                      </p:to>
                                    </p:set>
                                    <p:animEffect transition="in" filter="wipe(left)">
                                      <p:cBhvr>
                                        <p:cTn id="11" dur="500"/>
                                        <p:tgtEl>
                                          <p:spTgt spid="12083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iterate type="lt">
                                    <p:tmPct val="100000"/>
                                  </p:iterate>
                                  <p:childTnLst>
                                    <p:set>
                                      <p:cBhvr>
                                        <p:cTn id="15" dur="1" fill="hold">
                                          <p:stCondLst>
                                            <p:cond delay="0"/>
                                          </p:stCondLst>
                                        </p:cTn>
                                        <p:tgtEl>
                                          <p:spTgt spid="120843">
                                            <p:txEl>
                                              <p:pRg st="0" end="0"/>
                                            </p:txEl>
                                          </p:spTgt>
                                        </p:tgtEl>
                                        <p:attrNameLst>
                                          <p:attrName>style.visibility</p:attrName>
                                        </p:attrNameLst>
                                      </p:cBhvr>
                                      <p:to>
                                        <p:strVal val="visible"/>
                                      </p:to>
                                    </p:set>
                                    <p:animEffect transition="in" filter="wipe(up)">
                                      <p:cBhvr>
                                        <p:cTn id="16" dur="75"/>
                                        <p:tgtEl>
                                          <p:spTgt spid="120843">
                                            <p:txEl>
                                              <p:pRg st="0" end="0"/>
                                            </p:txEl>
                                          </p:spTgt>
                                        </p:tgtEl>
                                      </p:cBhvr>
                                    </p:animEffect>
                                  </p:childTnLst>
                                  <p:subTnLst>
                                    <p:animClr clrSpc="rgb" dir="cw">
                                      <p:cBhvr override="childStyle">
                                        <p:cTn dur="1" fill="hold" display="0" masterRel="nextClick" afterEffect="1"/>
                                        <p:tgtEl>
                                          <p:spTgt spid="120843">
                                            <p:txEl>
                                              <p:pRg st="0" end="0"/>
                                            </p:txEl>
                                          </p:spTgt>
                                        </p:tgtEl>
                                        <p:attrNameLst>
                                          <p:attrName>ppt_c</p:attrName>
                                        </p:attrNameLst>
                                      </p:cBhvr>
                                      <p:to>
                                        <a:srgbClr val="99CC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iterate type="lt">
                                    <p:tmPct val="100000"/>
                                  </p:iterate>
                                  <p:childTnLst>
                                    <p:set>
                                      <p:cBhvr>
                                        <p:cTn id="20" dur="1" fill="hold">
                                          <p:stCondLst>
                                            <p:cond delay="0"/>
                                          </p:stCondLst>
                                        </p:cTn>
                                        <p:tgtEl>
                                          <p:spTgt spid="120843">
                                            <p:txEl>
                                              <p:pRg st="1" end="1"/>
                                            </p:txEl>
                                          </p:spTgt>
                                        </p:tgtEl>
                                        <p:attrNameLst>
                                          <p:attrName>style.visibility</p:attrName>
                                        </p:attrNameLst>
                                      </p:cBhvr>
                                      <p:to>
                                        <p:strVal val="visible"/>
                                      </p:to>
                                    </p:set>
                                    <p:animEffect transition="in" filter="wipe(up)">
                                      <p:cBhvr>
                                        <p:cTn id="21" dur="75"/>
                                        <p:tgtEl>
                                          <p:spTgt spid="120843">
                                            <p:txEl>
                                              <p:pRg st="1" end="1"/>
                                            </p:txEl>
                                          </p:spTgt>
                                        </p:tgtEl>
                                      </p:cBhvr>
                                    </p:animEffect>
                                  </p:childTnLst>
                                  <p:subTnLst>
                                    <p:animClr clrSpc="rgb" dir="cw">
                                      <p:cBhvr override="childStyle">
                                        <p:cTn dur="1" fill="hold" display="0" masterRel="nextClick" afterEffect="1"/>
                                        <p:tgtEl>
                                          <p:spTgt spid="120843">
                                            <p:txEl>
                                              <p:pRg st="1" end="1"/>
                                            </p:txEl>
                                          </p:spTgt>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autoUpdateAnimBg="0" advAuto="0"/>
      <p:bldP spid="1208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1026"/>
          <p:cNvSpPr>
            <a:spLocks noGrp="1" noChangeArrowheads="1"/>
          </p:cNvSpPr>
          <p:nvPr>
            <p:ph type="ctrTitle"/>
          </p:nvPr>
        </p:nvSpPr>
        <p:spPr>
          <a:xfrm>
            <a:off x="695325" y="647700"/>
            <a:ext cx="7772400" cy="762000"/>
          </a:xfrm>
          <a:effectLst>
            <a:outerShdw dist="35921" dir="2700000" algn="ctr" rotWithShape="0">
              <a:srgbClr val="FFFFFF"/>
            </a:outerShdw>
          </a:effectLst>
        </p:spPr>
        <p:txBody>
          <a:bodyPr/>
          <a:lstStyle/>
          <a:p>
            <a:r>
              <a:rPr lang="en-US" altLang="zh-CN">
                <a:solidFill>
                  <a:srgbClr val="FA72E7"/>
                </a:solidFill>
                <a:latin typeface="Arial" charset="0"/>
                <a:ea typeface="微软简中圆" pitchFamily="2" charset="-122"/>
              </a:rPr>
              <a:t>7.   </a:t>
            </a:r>
            <a:r>
              <a:rPr lang="zh-CN" altLang="en-US">
                <a:solidFill>
                  <a:srgbClr val="FA72E7"/>
                </a:solidFill>
                <a:latin typeface="Arial" charset="0"/>
                <a:ea typeface="微软简中圆" pitchFamily="2" charset="-122"/>
              </a:rPr>
              <a:t>正 文</a:t>
            </a:r>
          </a:p>
        </p:txBody>
      </p:sp>
      <p:sp>
        <p:nvSpPr>
          <p:cNvPr id="126979" name="Rectangle 1027"/>
          <p:cNvSpPr>
            <a:spLocks noGrp="1" noChangeArrowheads="1"/>
          </p:cNvSpPr>
          <p:nvPr>
            <p:ph type="subTitle" idx="1"/>
          </p:nvPr>
        </p:nvSpPr>
        <p:spPr>
          <a:xfrm>
            <a:off x="636588" y="1733550"/>
            <a:ext cx="7889875" cy="4394200"/>
          </a:xfrm>
        </p:spPr>
        <p:txBody>
          <a:bodyPr/>
          <a:lstStyle/>
          <a:p>
            <a:pPr marL="481013" indent="-481013" algn="just">
              <a:lnSpc>
                <a:spcPct val="125000"/>
              </a:lnSpc>
              <a:buClr>
                <a:schemeClr val="folHlink"/>
              </a:buClr>
              <a:buFontTx/>
              <a:buBlip>
                <a:blip r:embed="rId3"/>
              </a:buBlip>
            </a:pPr>
            <a:r>
              <a:rPr lang="zh-CN" altLang="en-US" sz="3400">
                <a:solidFill>
                  <a:srgbClr val="FFFFFF"/>
                </a:solidFill>
                <a:latin typeface="Arial" charset="0"/>
                <a:ea typeface="微软简中圆" pitchFamily="2" charset="-122"/>
              </a:rPr>
              <a:t>学位论文的主体。是体现其科技价值和学术水平的核心部分</a:t>
            </a:r>
          </a:p>
          <a:p>
            <a:pPr marL="481013" indent="-481013" algn="just">
              <a:lnSpc>
                <a:spcPct val="125000"/>
              </a:lnSpc>
              <a:spcBef>
                <a:spcPct val="30000"/>
              </a:spcBef>
              <a:buClr>
                <a:schemeClr val="folHlink"/>
              </a:buClr>
              <a:buFontTx/>
              <a:buBlip>
                <a:blip r:embed="rId3"/>
              </a:buBlip>
            </a:pPr>
            <a:r>
              <a:rPr lang="zh-CN" altLang="en-US" sz="3400">
                <a:solidFill>
                  <a:srgbClr val="FFFFFF"/>
                </a:solidFill>
                <a:latin typeface="Arial" charset="0"/>
                <a:ea typeface="微软简中圆" pitchFamily="2" charset="-122"/>
              </a:rPr>
              <a:t>正文的内容与格式可因课题性质的不同而异；但均须合理划分章、节</a:t>
            </a:r>
          </a:p>
          <a:p>
            <a:pPr marL="481013" indent="-481013" algn="just">
              <a:lnSpc>
                <a:spcPct val="125000"/>
              </a:lnSpc>
              <a:spcBef>
                <a:spcPct val="30000"/>
              </a:spcBef>
              <a:buClr>
                <a:schemeClr val="folHlink"/>
              </a:buClr>
              <a:buFontTx/>
              <a:buBlip>
                <a:blip r:embed="rId3"/>
              </a:buBlip>
            </a:pPr>
            <a:r>
              <a:rPr lang="zh-CN" altLang="en-US" sz="3400">
                <a:solidFill>
                  <a:srgbClr val="FFFFFF"/>
                </a:solidFill>
                <a:latin typeface="Arial" charset="0"/>
                <a:ea typeface="微软简中圆" pitchFamily="2" charset="-122"/>
              </a:rPr>
              <a:t>以实验为主的学位论文一般包括“实验方法”和“结果与讨论”两大部分</a:t>
            </a:r>
            <a:endParaRPr lang="zh-CN" altLang="en-US">
              <a:solidFill>
                <a:srgbClr val="FFFFFF"/>
              </a:solidFill>
              <a:latin typeface="Arial" charset="0"/>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500" fill="hold"/>
                                        <p:tgtEl>
                                          <p:spTgt spid="126978"/>
                                        </p:tgtEl>
                                        <p:attrNameLst>
                                          <p:attrName>ppt_w</p:attrName>
                                        </p:attrNameLst>
                                      </p:cBhvr>
                                      <p:tavLst>
                                        <p:tav tm="0">
                                          <p:val>
                                            <p:fltVal val="0"/>
                                          </p:val>
                                        </p:tav>
                                        <p:tav tm="100000">
                                          <p:val>
                                            <p:strVal val="#ppt_w"/>
                                          </p:val>
                                        </p:tav>
                                      </p:tavLst>
                                    </p:anim>
                                    <p:anim calcmode="lin" valueType="num">
                                      <p:cBhvr>
                                        <p:cTn id="8" dur="500" fill="hold"/>
                                        <p:tgtEl>
                                          <p:spTgt spid="126978"/>
                                        </p:tgtEl>
                                        <p:attrNameLst>
                                          <p:attrName>ppt_h</p:attrName>
                                        </p:attrNameLst>
                                      </p:cBhvr>
                                      <p:tavLst>
                                        <p:tav tm="0">
                                          <p:val>
                                            <p:fltVal val="0"/>
                                          </p:val>
                                        </p:tav>
                                        <p:tav tm="100000">
                                          <p:val>
                                            <p:strVal val="#ppt_h"/>
                                          </p:val>
                                        </p:tav>
                                      </p:tavLst>
                                    </p:anim>
                                    <p:anim calcmode="lin" valueType="num">
                                      <p:cBhvr>
                                        <p:cTn id="9" dur="500" fill="hold"/>
                                        <p:tgtEl>
                                          <p:spTgt spid="126978"/>
                                        </p:tgtEl>
                                        <p:attrNameLst>
                                          <p:attrName>ppt_x</p:attrName>
                                        </p:attrNameLst>
                                      </p:cBhvr>
                                      <p:tavLst>
                                        <p:tav tm="0">
                                          <p:val>
                                            <p:fltVal val="0.5"/>
                                          </p:val>
                                        </p:tav>
                                        <p:tav tm="100000">
                                          <p:val>
                                            <p:strVal val="#ppt_x"/>
                                          </p:val>
                                        </p:tav>
                                      </p:tavLst>
                                    </p:anim>
                                    <p:anim calcmode="lin" valueType="num">
                                      <p:cBhvr>
                                        <p:cTn id="10" dur="500" fill="hold"/>
                                        <p:tgtEl>
                                          <p:spTgt spid="1269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126979">
                                            <p:txEl>
                                              <p:pRg st="0" end="0"/>
                                            </p:txEl>
                                          </p:spTgt>
                                        </p:tgtEl>
                                        <p:attrNameLst>
                                          <p:attrName>style.visibility</p:attrName>
                                        </p:attrNameLst>
                                      </p:cBhvr>
                                      <p:to>
                                        <p:strVal val="visible"/>
                                      </p:to>
                                    </p:set>
                                    <p:animEffect transition="in" filter="wipe(up)">
                                      <p:cBhvr>
                                        <p:cTn id="15" dur="75"/>
                                        <p:tgtEl>
                                          <p:spTgt spid="126979">
                                            <p:txEl>
                                              <p:pRg st="0" end="0"/>
                                            </p:txEl>
                                          </p:spTgt>
                                        </p:tgtEl>
                                      </p:cBhvr>
                                    </p:animEffect>
                                  </p:childTnLst>
                                  <p:subTnLst>
                                    <p:animClr clrSpc="rgb" dir="cw">
                                      <p:cBhvr override="childStyle">
                                        <p:cTn dur="1" fill="hold" display="0" masterRel="nextClick" afterEffect="1"/>
                                        <p:tgtEl>
                                          <p:spTgt spid="126979">
                                            <p:txEl>
                                              <p:pRg st="0" end="0"/>
                                            </p:txEl>
                                          </p:spTgt>
                                        </p:tgtEl>
                                        <p:attrNameLst>
                                          <p:attrName>ppt_c</p:attrName>
                                        </p:attrNameLst>
                                      </p:cBhvr>
                                      <p:to>
                                        <a:srgbClr val="6699FF"/>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iterate type="lt">
                                    <p:tmPct val="100000"/>
                                  </p:iterate>
                                  <p:childTnLst>
                                    <p:set>
                                      <p:cBhvr>
                                        <p:cTn id="19" dur="1" fill="hold">
                                          <p:stCondLst>
                                            <p:cond delay="0"/>
                                          </p:stCondLst>
                                        </p:cTn>
                                        <p:tgtEl>
                                          <p:spTgt spid="126979">
                                            <p:txEl>
                                              <p:pRg st="1" end="1"/>
                                            </p:txEl>
                                          </p:spTgt>
                                        </p:tgtEl>
                                        <p:attrNameLst>
                                          <p:attrName>style.visibility</p:attrName>
                                        </p:attrNameLst>
                                      </p:cBhvr>
                                      <p:to>
                                        <p:strVal val="visible"/>
                                      </p:to>
                                    </p:set>
                                    <p:animEffect transition="in" filter="wipe(up)">
                                      <p:cBhvr>
                                        <p:cTn id="20" dur="75"/>
                                        <p:tgtEl>
                                          <p:spTgt spid="126979">
                                            <p:txEl>
                                              <p:pRg st="1" end="1"/>
                                            </p:txEl>
                                          </p:spTgt>
                                        </p:tgtEl>
                                      </p:cBhvr>
                                    </p:animEffect>
                                  </p:childTnLst>
                                  <p:subTnLst>
                                    <p:animClr clrSpc="rgb" dir="cw">
                                      <p:cBhvr override="childStyle">
                                        <p:cTn dur="1" fill="hold" display="0" masterRel="nextClick" afterEffect="1"/>
                                        <p:tgtEl>
                                          <p:spTgt spid="126979">
                                            <p:txEl>
                                              <p:pRg st="1" end="1"/>
                                            </p:txEl>
                                          </p:spTgt>
                                        </p:tgtEl>
                                        <p:attrNameLst>
                                          <p:attrName>ppt_c</p:attrName>
                                        </p:attrNameLst>
                                      </p:cBhvr>
                                      <p:to>
                                        <a:srgbClr val="6699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126979">
                                            <p:txEl>
                                              <p:pRg st="2" end="2"/>
                                            </p:txEl>
                                          </p:spTgt>
                                        </p:tgtEl>
                                        <p:attrNameLst>
                                          <p:attrName>style.visibility</p:attrName>
                                        </p:attrNameLst>
                                      </p:cBhvr>
                                      <p:to>
                                        <p:strVal val="visible"/>
                                      </p:to>
                                    </p:set>
                                    <p:animEffect transition="in" filter="wipe(up)">
                                      <p:cBhvr>
                                        <p:cTn id="25" dur="75"/>
                                        <p:tgtEl>
                                          <p:spTgt spid="126979">
                                            <p:txEl>
                                              <p:pRg st="2" end="2"/>
                                            </p:txEl>
                                          </p:spTgt>
                                        </p:tgtEl>
                                      </p:cBhvr>
                                    </p:animEffect>
                                  </p:childTnLst>
                                  <p:subTnLst>
                                    <p:animClr clrSpc="rgb" dir="cw">
                                      <p:cBhvr override="childStyle">
                                        <p:cTn dur="1" fill="hold" display="0" masterRel="nextClick" afterEffect="1"/>
                                        <p:tgtEl>
                                          <p:spTgt spid="126979">
                                            <p:txEl>
                                              <p:pRg st="2" end="2"/>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7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Rectangle 3074"/>
          <p:cNvSpPr>
            <a:spLocks noGrp="1" noChangeArrowheads="1"/>
          </p:cNvSpPr>
          <p:nvPr>
            <p:ph type="ctrTitle"/>
          </p:nvPr>
        </p:nvSpPr>
        <p:spPr>
          <a:xfrm>
            <a:off x="2603500" y="495300"/>
            <a:ext cx="3962400" cy="762000"/>
          </a:xfrm>
          <a:effectLst>
            <a:outerShdw dist="17961" dir="2700000" algn="ctr" rotWithShape="0">
              <a:schemeClr val="folHlink"/>
            </a:outerShdw>
          </a:effectLst>
        </p:spPr>
        <p:txBody>
          <a:bodyPr/>
          <a:lstStyle/>
          <a:p>
            <a:r>
              <a:rPr lang="en-US" altLang="zh-CN" sz="3600">
                <a:solidFill>
                  <a:schemeClr val="tx1"/>
                </a:solidFill>
                <a:latin typeface="Arial" charset="0"/>
                <a:ea typeface="微软简中圆" pitchFamily="2" charset="-122"/>
              </a:rPr>
              <a:t>7.1</a:t>
            </a:r>
            <a:r>
              <a:rPr lang="en-US" altLang="zh-CN" sz="3600">
                <a:solidFill>
                  <a:schemeClr val="tx1"/>
                </a:solidFill>
                <a:latin typeface="Arial Rounded MT Bold" pitchFamily="34" charset="0"/>
                <a:ea typeface="微软简中圆" pitchFamily="2" charset="-122"/>
              </a:rPr>
              <a:t>  </a:t>
            </a:r>
            <a:r>
              <a:rPr lang="zh-CN" altLang="en-US" sz="3600">
                <a:solidFill>
                  <a:schemeClr val="tx1"/>
                </a:solidFill>
                <a:latin typeface="Arial Rounded MT Bold" pitchFamily="34" charset="0"/>
                <a:ea typeface="微软简中圆" pitchFamily="2" charset="-122"/>
              </a:rPr>
              <a:t>实验方法</a:t>
            </a:r>
            <a:endParaRPr lang="zh-CN" altLang="en-US">
              <a:solidFill>
                <a:srgbClr val="FA72E7"/>
              </a:solidFill>
              <a:latin typeface="Arial Rounded MT Bold" pitchFamily="34" charset="0"/>
              <a:ea typeface="微软简中圆" pitchFamily="2" charset="-122"/>
            </a:endParaRPr>
          </a:p>
        </p:txBody>
      </p:sp>
      <p:sp>
        <p:nvSpPr>
          <p:cNvPr id="129027" name="Rectangle 3075"/>
          <p:cNvSpPr>
            <a:spLocks noGrp="1" noChangeArrowheads="1"/>
          </p:cNvSpPr>
          <p:nvPr>
            <p:ph type="subTitle" idx="1"/>
          </p:nvPr>
        </p:nvSpPr>
        <p:spPr>
          <a:xfrm>
            <a:off x="774700" y="1333500"/>
            <a:ext cx="7620000" cy="1104900"/>
          </a:xfrm>
        </p:spPr>
        <p:txBody>
          <a:bodyPr/>
          <a:lstStyle/>
          <a:p>
            <a:pPr marL="481013" indent="-481013" algn="just">
              <a:lnSpc>
                <a:spcPct val="120000"/>
              </a:lnSpc>
              <a:spcBef>
                <a:spcPct val="0"/>
              </a:spcBef>
              <a:buClr>
                <a:schemeClr val="folHlink"/>
              </a:buClr>
              <a:buSzPct val="125000"/>
              <a:buFont typeface="Symbol" pitchFamily="18" charset="2"/>
              <a:buBlip>
                <a:blip r:embed="rId4"/>
              </a:buBlip>
            </a:pPr>
            <a:r>
              <a:rPr lang="zh-CN" altLang="en-US" sz="2800">
                <a:solidFill>
                  <a:srgbClr val="FFFFFF"/>
                </a:solidFill>
                <a:latin typeface="Arial" charset="0"/>
                <a:ea typeface="微软简中圆" pitchFamily="2" charset="-122"/>
              </a:rPr>
              <a:t>有独创性的研究技术路线，较复杂的研究过程或合成路线宜借助流程图予以说明</a:t>
            </a:r>
            <a:endParaRPr lang="zh-CN" altLang="en-US">
              <a:solidFill>
                <a:srgbClr val="FFFFFF"/>
              </a:solidFill>
              <a:latin typeface="Arial" charset="0"/>
              <a:ea typeface="微软简中圆" pitchFamily="2" charset="-122"/>
            </a:endParaRPr>
          </a:p>
        </p:txBody>
      </p:sp>
      <p:grpSp>
        <p:nvGrpSpPr>
          <p:cNvPr id="129037" name="Group 3085"/>
          <p:cNvGrpSpPr>
            <a:grpSpLocks/>
          </p:cNvGrpSpPr>
          <p:nvPr/>
        </p:nvGrpSpPr>
        <p:grpSpPr bwMode="auto">
          <a:xfrm>
            <a:off x="777875" y="2555875"/>
            <a:ext cx="7613650" cy="3911600"/>
            <a:chOff x="720" y="1728"/>
            <a:chExt cx="4464" cy="2256"/>
          </a:xfrm>
        </p:grpSpPr>
        <p:sp>
          <p:nvSpPr>
            <p:cNvPr id="129033" name="Rectangle 3081"/>
            <p:cNvSpPr>
              <a:spLocks noChangeArrowheads="1"/>
            </p:cNvSpPr>
            <p:nvPr/>
          </p:nvSpPr>
          <p:spPr bwMode="auto">
            <a:xfrm>
              <a:off x="720" y="1728"/>
              <a:ext cx="4464" cy="2256"/>
            </a:xfrm>
            <a:prstGeom prst="rect">
              <a:avLst/>
            </a:prstGeom>
            <a:solidFill>
              <a:schemeClr val="tx1"/>
            </a:solidFill>
            <a:ln w="12700" cap="sq">
              <a:solidFill>
                <a:srgbClr val="FFFFFF"/>
              </a:solidFill>
              <a:miter lim="800000"/>
              <a:headEnd type="none" w="sm" len="sm"/>
              <a:tailEnd type="none" w="sm" len="sm"/>
            </a:ln>
            <a:effectLst>
              <a:outerShdw dist="81320" dir="3080412" algn="ctr" rotWithShape="0">
                <a:srgbClr val="CC3300"/>
              </a:outerShdw>
            </a:effectLst>
          </p:spPr>
          <p:txBody>
            <a:bodyPr wrap="none" anchor="ctr"/>
            <a:lstStyle/>
            <a:p>
              <a:pPr eaLnBrk="1" hangingPunct="1"/>
              <a:endParaRPr lang="zh-CN" altLang="zh-CN" sz="2800">
                <a:solidFill>
                  <a:srgbClr val="FFFFFF"/>
                </a:solidFill>
                <a:latin typeface="Times New Roman" pitchFamily="18" charset="0"/>
                <a:ea typeface="宋体" pitchFamily="2" charset="-122"/>
              </a:endParaRPr>
            </a:p>
          </p:txBody>
        </p:sp>
        <p:graphicFrame>
          <p:nvGraphicFramePr>
            <p:cNvPr id="129032" name="Object 3080"/>
            <p:cNvGraphicFramePr>
              <a:graphicFrameLocks noChangeAspect="1"/>
            </p:cNvGraphicFramePr>
            <p:nvPr/>
          </p:nvGraphicFramePr>
          <p:xfrm>
            <a:off x="960" y="1920"/>
            <a:ext cx="4040" cy="1893"/>
          </p:xfrm>
          <a:graphic>
            <a:graphicData uri="http://schemas.openxmlformats.org/presentationml/2006/ole">
              <mc:AlternateContent xmlns:mc="http://schemas.openxmlformats.org/markup-compatibility/2006">
                <mc:Choice xmlns:v="urn:schemas-microsoft-com:vml" Requires="v">
                  <p:oleObj spid="_x0000_s129044" name="图片" r:id="rId5" imgW="4591080" imgH="2095560" progId="Word.Picture.8">
                    <p:embed/>
                  </p:oleObj>
                </mc:Choice>
                <mc:Fallback>
                  <p:oleObj name="图片" r:id="rId5" imgW="4591080" imgH="2095560" progId="Word.Picture.8">
                    <p:embed/>
                    <p:pic>
                      <p:nvPicPr>
                        <p:cNvPr id="0" name="Object 30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1920"/>
                          <a:ext cx="4040" cy="18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500" fill="hold"/>
                                        <p:tgtEl>
                                          <p:spTgt spid="129026"/>
                                        </p:tgtEl>
                                        <p:attrNameLst>
                                          <p:attrName>ppt_w</p:attrName>
                                        </p:attrNameLst>
                                      </p:cBhvr>
                                      <p:tavLst>
                                        <p:tav tm="0">
                                          <p:val>
                                            <p:fltVal val="0"/>
                                          </p:val>
                                        </p:tav>
                                        <p:tav tm="100000">
                                          <p:val>
                                            <p:strVal val="#ppt_w"/>
                                          </p:val>
                                        </p:tav>
                                      </p:tavLst>
                                    </p:anim>
                                    <p:anim calcmode="lin" valueType="num">
                                      <p:cBhvr>
                                        <p:cTn id="8" dur="500" fill="hold"/>
                                        <p:tgtEl>
                                          <p:spTgt spid="129026"/>
                                        </p:tgtEl>
                                        <p:attrNameLst>
                                          <p:attrName>ppt_h</p:attrName>
                                        </p:attrNameLst>
                                      </p:cBhvr>
                                      <p:tavLst>
                                        <p:tav tm="0">
                                          <p:val>
                                            <p:fltVal val="0"/>
                                          </p:val>
                                        </p:tav>
                                        <p:tav tm="100000">
                                          <p:val>
                                            <p:strVal val="#ppt_h"/>
                                          </p:val>
                                        </p:tav>
                                      </p:tavLst>
                                    </p:anim>
                                    <p:anim calcmode="lin" valueType="num">
                                      <p:cBhvr>
                                        <p:cTn id="9" dur="500" fill="hold"/>
                                        <p:tgtEl>
                                          <p:spTgt spid="129026"/>
                                        </p:tgtEl>
                                        <p:attrNameLst>
                                          <p:attrName>ppt_x</p:attrName>
                                        </p:attrNameLst>
                                      </p:cBhvr>
                                      <p:tavLst>
                                        <p:tav tm="0">
                                          <p:val>
                                            <p:fltVal val="0.5"/>
                                          </p:val>
                                        </p:tav>
                                        <p:tav tm="100000">
                                          <p:val>
                                            <p:strVal val="#ppt_x"/>
                                          </p:val>
                                        </p:tav>
                                      </p:tavLst>
                                    </p:anim>
                                    <p:anim calcmode="lin" valueType="num">
                                      <p:cBhvr>
                                        <p:cTn id="10" dur="500" fill="hold"/>
                                        <p:tgtEl>
                                          <p:spTgt spid="12902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1" fill="hold" grpId="0" nodeType="afterEffect">
                                  <p:stCondLst>
                                    <p:cond delay="0"/>
                                  </p:stCondLst>
                                  <p:iterate type="lt">
                                    <p:tmPct val="100000"/>
                                  </p:iterate>
                                  <p:childTnLst>
                                    <p:set>
                                      <p:cBhvr>
                                        <p:cTn id="13" dur="1" fill="hold">
                                          <p:stCondLst>
                                            <p:cond delay="0"/>
                                          </p:stCondLst>
                                        </p:cTn>
                                        <p:tgtEl>
                                          <p:spTgt spid="129027">
                                            <p:txEl>
                                              <p:pRg st="0" end="0"/>
                                            </p:txEl>
                                          </p:spTgt>
                                        </p:tgtEl>
                                        <p:attrNameLst>
                                          <p:attrName>style.visibility</p:attrName>
                                        </p:attrNameLst>
                                      </p:cBhvr>
                                      <p:to>
                                        <p:strVal val="visible"/>
                                      </p:to>
                                    </p:set>
                                    <p:animEffect transition="in" filter="wipe(up)">
                                      <p:cBhvr>
                                        <p:cTn id="14" dur="75"/>
                                        <p:tgtEl>
                                          <p:spTgt spid="129027">
                                            <p:txEl>
                                              <p:pRg st="0" end="0"/>
                                            </p:txEl>
                                          </p:spTgt>
                                        </p:tgtEl>
                                      </p:cBhvr>
                                    </p:animEffect>
                                  </p:childTnLst>
                                </p:cTn>
                              </p:par>
                            </p:childTnLst>
                          </p:cTn>
                        </p:par>
                        <p:par>
                          <p:cTn id="15" fill="hold" nodeType="afterGroup">
                            <p:stCondLst>
                              <p:cond delay="3125"/>
                            </p:stCondLst>
                            <p:childTnLst>
                              <p:par>
                                <p:cTn id="16" presetID="23" presetClass="entr" presetSubtype="528" fill="hold" nodeType="afterEffect">
                                  <p:stCondLst>
                                    <p:cond delay="0"/>
                                  </p:stCondLst>
                                  <p:childTnLst>
                                    <p:set>
                                      <p:cBhvr>
                                        <p:cTn id="17" dur="1" fill="hold">
                                          <p:stCondLst>
                                            <p:cond delay="0"/>
                                          </p:stCondLst>
                                        </p:cTn>
                                        <p:tgtEl>
                                          <p:spTgt spid="129037"/>
                                        </p:tgtEl>
                                        <p:attrNameLst>
                                          <p:attrName>style.visibility</p:attrName>
                                        </p:attrNameLst>
                                      </p:cBhvr>
                                      <p:to>
                                        <p:strVal val="visible"/>
                                      </p:to>
                                    </p:set>
                                    <p:anim calcmode="lin" valueType="num">
                                      <p:cBhvr>
                                        <p:cTn id="18" dur="500" fill="hold"/>
                                        <p:tgtEl>
                                          <p:spTgt spid="129037"/>
                                        </p:tgtEl>
                                        <p:attrNameLst>
                                          <p:attrName>ppt_w</p:attrName>
                                        </p:attrNameLst>
                                      </p:cBhvr>
                                      <p:tavLst>
                                        <p:tav tm="0">
                                          <p:val>
                                            <p:fltVal val="0"/>
                                          </p:val>
                                        </p:tav>
                                        <p:tav tm="100000">
                                          <p:val>
                                            <p:strVal val="#ppt_w"/>
                                          </p:val>
                                        </p:tav>
                                      </p:tavLst>
                                    </p:anim>
                                    <p:anim calcmode="lin" valueType="num">
                                      <p:cBhvr>
                                        <p:cTn id="19" dur="500" fill="hold"/>
                                        <p:tgtEl>
                                          <p:spTgt spid="129037"/>
                                        </p:tgtEl>
                                        <p:attrNameLst>
                                          <p:attrName>ppt_h</p:attrName>
                                        </p:attrNameLst>
                                      </p:cBhvr>
                                      <p:tavLst>
                                        <p:tav tm="0">
                                          <p:val>
                                            <p:fltVal val="0"/>
                                          </p:val>
                                        </p:tav>
                                        <p:tav tm="100000">
                                          <p:val>
                                            <p:strVal val="#ppt_h"/>
                                          </p:val>
                                        </p:tav>
                                      </p:tavLst>
                                    </p:anim>
                                    <p:anim calcmode="lin" valueType="num">
                                      <p:cBhvr>
                                        <p:cTn id="20" dur="500" fill="hold"/>
                                        <p:tgtEl>
                                          <p:spTgt spid="129037"/>
                                        </p:tgtEl>
                                        <p:attrNameLst>
                                          <p:attrName>ppt_x</p:attrName>
                                        </p:attrNameLst>
                                      </p:cBhvr>
                                      <p:tavLst>
                                        <p:tav tm="0">
                                          <p:val>
                                            <p:fltVal val="0.5"/>
                                          </p:val>
                                        </p:tav>
                                        <p:tav tm="100000">
                                          <p:val>
                                            <p:strVal val="#ppt_x"/>
                                          </p:val>
                                        </p:tav>
                                      </p:tavLst>
                                    </p:anim>
                                    <p:anim calcmode="lin" valueType="num">
                                      <p:cBhvr>
                                        <p:cTn id="21" dur="500" fill="hold"/>
                                        <p:tgtEl>
                                          <p:spTgt spid="1290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P spid="129027"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subTitle" idx="1"/>
          </p:nvPr>
        </p:nvSpPr>
        <p:spPr>
          <a:xfrm>
            <a:off x="522288" y="566738"/>
            <a:ext cx="8004175" cy="533400"/>
          </a:xfrm>
        </p:spPr>
        <p:txBody>
          <a:bodyPr/>
          <a:lstStyle/>
          <a:p>
            <a:pPr marL="481013" indent="-481013" algn="just">
              <a:lnSpc>
                <a:spcPct val="105000"/>
              </a:lnSpc>
              <a:spcBef>
                <a:spcPct val="0"/>
              </a:spcBef>
              <a:buClr>
                <a:schemeClr val="folHlink"/>
              </a:buClr>
              <a:buSzPct val="125000"/>
              <a:buFontTx/>
              <a:buBlip>
                <a:blip r:embed="rId4"/>
              </a:buBlip>
            </a:pPr>
            <a:r>
              <a:rPr lang="zh-CN" altLang="en-US" sz="2800">
                <a:solidFill>
                  <a:srgbClr val="FFFFFF"/>
                </a:solidFill>
                <a:latin typeface="Arial" charset="0"/>
                <a:ea typeface="微软简中圆" pitchFamily="2" charset="-122"/>
              </a:rPr>
              <a:t>也可用原理图说明关键步骤的实验研究条件：</a:t>
            </a:r>
          </a:p>
        </p:txBody>
      </p:sp>
      <p:grpSp>
        <p:nvGrpSpPr>
          <p:cNvPr id="137231" name="Group 15"/>
          <p:cNvGrpSpPr>
            <a:grpSpLocks/>
          </p:cNvGrpSpPr>
          <p:nvPr/>
        </p:nvGrpSpPr>
        <p:grpSpPr bwMode="auto">
          <a:xfrm>
            <a:off x="704850" y="1355725"/>
            <a:ext cx="7775575" cy="5056188"/>
            <a:chOff x="624" y="856"/>
            <a:chExt cx="4608" cy="2968"/>
          </a:xfrm>
        </p:grpSpPr>
        <p:sp>
          <p:nvSpPr>
            <p:cNvPr id="137224" name="Rectangle 8"/>
            <p:cNvSpPr>
              <a:spLocks noChangeArrowheads="1"/>
            </p:cNvSpPr>
            <p:nvPr/>
          </p:nvSpPr>
          <p:spPr bwMode="auto">
            <a:xfrm>
              <a:off x="624" y="864"/>
              <a:ext cx="4608" cy="2960"/>
            </a:xfrm>
            <a:prstGeom prst="rect">
              <a:avLst/>
            </a:prstGeom>
            <a:solidFill>
              <a:schemeClr val="tx1"/>
            </a:solidFill>
            <a:ln w="12700" cap="sq">
              <a:solidFill>
                <a:schemeClr val="tx1"/>
              </a:solidFill>
              <a:miter lim="800000"/>
              <a:headEnd type="none" w="sm" len="sm"/>
              <a:tailEnd type="none" w="sm" len="sm"/>
            </a:ln>
            <a:effectLst>
              <a:outerShdw dist="81320" dir="3080412" algn="ctr" rotWithShape="0">
                <a:srgbClr val="CC3300"/>
              </a:outerShdw>
            </a:effectLst>
          </p:spPr>
          <p:txBody>
            <a:bodyPr wrap="none" anchor="ctr"/>
            <a:lstStyle/>
            <a:p>
              <a:endParaRPr lang="zh-CN" altLang="en-US"/>
            </a:p>
          </p:txBody>
        </p:sp>
        <p:graphicFrame>
          <p:nvGraphicFramePr>
            <p:cNvPr id="137223" name="Object 7"/>
            <p:cNvGraphicFramePr>
              <a:graphicFrameLocks noChangeAspect="1"/>
            </p:cNvGraphicFramePr>
            <p:nvPr/>
          </p:nvGraphicFramePr>
          <p:xfrm>
            <a:off x="783" y="856"/>
            <a:ext cx="4290" cy="2866"/>
          </p:xfrm>
          <a:graphic>
            <a:graphicData uri="http://schemas.openxmlformats.org/presentationml/2006/ole">
              <mc:AlternateContent xmlns:mc="http://schemas.openxmlformats.org/markup-compatibility/2006">
                <mc:Choice xmlns:v="urn:schemas-microsoft-com:vml" Requires="v">
                  <p:oleObj spid="_x0000_s137234" name="图片" r:id="rId5" imgW="4933800" imgH="3295800" progId="Word.Picture.8">
                    <p:embed/>
                  </p:oleObj>
                </mc:Choice>
                <mc:Fallback>
                  <p:oleObj name="图片" r:id="rId5" imgW="4933800" imgH="3295800"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 y="856"/>
                          <a:ext cx="4290" cy="28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wipe(up)">
                                      <p:cBhvr>
                                        <p:cTn id="7" dur="75"/>
                                        <p:tgtEl>
                                          <p:spTgt spid="137218">
                                            <p:txEl>
                                              <p:pRg st="0" end="0"/>
                                            </p:txEl>
                                          </p:spTgt>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137231"/>
                                        </p:tgtEl>
                                        <p:attrNameLst>
                                          <p:attrName>style.visibility</p:attrName>
                                        </p:attrNameLst>
                                      </p:cBhvr>
                                      <p:to>
                                        <p:strVal val="visible"/>
                                      </p:to>
                                    </p:set>
                                    <p:animEffect transition="in" filter="dissolve">
                                      <p:cBhvr>
                                        <p:cTn id="11" dur="500"/>
                                        <p:tgtEl>
                                          <p:spTgt spid="13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16083" name="Group 1043"/>
          <p:cNvGrpSpPr>
            <a:grpSpLocks/>
          </p:cNvGrpSpPr>
          <p:nvPr/>
        </p:nvGrpSpPr>
        <p:grpSpPr bwMode="auto">
          <a:xfrm>
            <a:off x="455613" y="1901825"/>
            <a:ext cx="8359775" cy="4303713"/>
            <a:chOff x="448" y="1248"/>
            <a:chExt cx="4864" cy="2504"/>
          </a:xfrm>
        </p:grpSpPr>
        <p:sp>
          <p:nvSpPr>
            <p:cNvPr id="216072" name="Rectangle 1032"/>
            <p:cNvSpPr>
              <a:spLocks noChangeArrowheads="1"/>
            </p:cNvSpPr>
            <p:nvPr/>
          </p:nvSpPr>
          <p:spPr bwMode="auto">
            <a:xfrm>
              <a:off x="448" y="1248"/>
              <a:ext cx="4864" cy="2504"/>
            </a:xfrm>
            <a:prstGeom prst="rect">
              <a:avLst/>
            </a:prstGeom>
            <a:solidFill>
              <a:schemeClr val="tx1"/>
            </a:solidFill>
            <a:ln w="12700" cap="sq">
              <a:solidFill>
                <a:schemeClr val="tx1"/>
              </a:solidFill>
              <a:miter lim="800000"/>
              <a:headEnd type="none" w="sm" len="sm"/>
              <a:tailEnd type="none" w="sm" len="sm"/>
            </a:ln>
            <a:effectLst>
              <a:outerShdw dist="81320" dir="3080412" algn="ctr" rotWithShape="0">
                <a:srgbClr val="CC3300"/>
              </a:outerShdw>
            </a:effectLst>
          </p:spPr>
          <p:txBody>
            <a:bodyPr wrap="none" anchor="ctr"/>
            <a:lstStyle/>
            <a:p>
              <a:endParaRPr lang="zh-CN" altLang="en-US"/>
            </a:p>
          </p:txBody>
        </p:sp>
        <p:graphicFrame>
          <p:nvGraphicFramePr>
            <p:cNvPr id="216080" name="Object 1040"/>
            <p:cNvGraphicFramePr>
              <a:graphicFrameLocks noChangeAspect="1"/>
            </p:cNvGraphicFramePr>
            <p:nvPr/>
          </p:nvGraphicFramePr>
          <p:xfrm>
            <a:off x="700" y="1449"/>
            <a:ext cx="4360" cy="2110"/>
          </p:xfrm>
          <a:graphic>
            <a:graphicData uri="http://schemas.openxmlformats.org/presentationml/2006/ole">
              <mc:AlternateContent xmlns:mc="http://schemas.openxmlformats.org/markup-compatibility/2006">
                <mc:Choice xmlns:v="urn:schemas-microsoft-com:vml" Requires="v">
                  <p:oleObj spid="_x0000_s216086" name="图片" r:id="rId4" imgW="5372280" imgH="2600280" progId="Word.Picture.8">
                    <p:embed/>
                  </p:oleObj>
                </mc:Choice>
                <mc:Fallback>
                  <p:oleObj name="图片" r:id="rId4" imgW="5372280" imgH="2600280" progId="Word.Picture.8">
                    <p:embed/>
                    <p:pic>
                      <p:nvPicPr>
                        <p:cNvPr id="0" name="Object 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 y="1449"/>
                          <a:ext cx="4360" cy="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6082" name="Rectangle 1042"/>
          <p:cNvSpPr>
            <a:spLocks noGrp="1" noChangeArrowheads="1"/>
          </p:cNvSpPr>
          <p:nvPr>
            <p:ph type="subTitle" idx="1"/>
          </p:nvPr>
        </p:nvSpPr>
        <p:spPr>
          <a:xfrm>
            <a:off x="901700" y="447675"/>
            <a:ext cx="7467600" cy="1150938"/>
          </a:xfrm>
          <a:noFill/>
          <a:ln/>
        </p:spPr>
        <p:txBody>
          <a:bodyPr/>
          <a:lstStyle/>
          <a:p>
            <a:pPr marL="481013" indent="-481013" algn="just">
              <a:lnSpc>
                <a:spcPct val="125000"/>
              </a:lnSpc>
              <a:spcBef>
                <a:spcPct val="0"/>
              </a:spcBef>
              <a:buClr>
                <a:schemeClr val="folHlink"/>
              </a:buClr>
              <a:buSzPct val="125000"/>
              <a:buFontTx/>
              <a:buBlip>
                <a:blip r:embed="rId6"/>
              </a:buBlip>
            </a:pPr>
            <a:r>
              <a:rPr lang="zh-CN" altLang="en-US" sz="2800">
                <a:solidFill>
                  <a:srgbClr val="66FFCC"/>
                </a:solidFill>
                <a:latin typeface="Arial" charset="0"/>
                <a:ea typeface="微软简中圆" pitchFamily="2" charset="-122"/>
              </a:rPr>
              <a:t>借助简洁美观的插图来形象地说明一般读者不熟悉的原理，可改善论文的可读性</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216082">
                                            <p:txEl>
                                              <p:pRg st="0" end="0"/>
                                            </p:txEl>
                                          </p:spTgt>
                                        </p:tgtEl>
                                        <p:attrNameLst>
                                          <p:attrName>style.visibility</p:attrName>
                                        </p:attrNameLst>
                                      </p:cBhvr>
                                      <p:to>
                                        <p:strVal val="visible"/>
                                      </p:to>
                                    </p:set>
                                    <p:animEffect transition="in" filter="wipe(up)">
                                      <p:cBhvr>
                                        <p:cTn id="7" dur="75"/>
                                        <p:tgtEl>
                                          <p:spTgt spid="216082">
                                            <p:txEl>
                                              <p:pRg st="0" end="0"/>
                                            </p:txEl>
                                          </p:spTgt>
                                        </p:tgtEl>
                                      </p:cBhvr>
                                    </p:animEffect>
                                  </p:childTnLst>
                                </p:cTn>
                              </p:par>
                            </p:childTnLst>
                          </p:cTn>
                        </p:par>
                        <p:par>
                          <p:cTn id="8" fill="hold" nodeType="afterGroup">
                            <p:stCondLst>
                              <p:cond delay="2625"/>
                            </p:stCondLst>
                            <p:childTnLst>
                              <p:par>
                                <p:cTn id="9" presetID="4" presetClass="entr" presetSubtype="32" fill="hold" nodeType="afterEffect">
                                  <p:stCondLst>
                                    <p:cond delay="0"/>
                                  </p:stCondLst>
                                  <p:childTnLst>
                                    <p:set>
                                      <p:cBhvr>
                                        <p:cTn id="10" dur="1" fill="hold">
                                          <p:stCondLst>
                                            <p:cond delay="0"/>
                                          </p:stCondLst>
                                        </p:cTn>
                                        <p:tgtEl>
                                          <p:spTgt spid="216083"/>
                                        </p:tgtEl>
                                        <p:attrNameLst>
                                          <p:attrName>style.visibility</p:attrName>
                                        </p:attrNameLst>
                                      </p:cBhvr>
                                      <p:to>
                                        <p:strVal val="visible"/>
                                      </p:to>
                                    </p:set>
                                    <p:animEffect transition="in" filter="box(out)">
                                      <p:cBhvr>
                                        <p:cTn id="11" dur="500"/>
                                        <p:tgtEl>
                                          <p:spTgt spid="21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2"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2"/>
            </a:gs>
            <a:gs pos="100000">
              <a:srgbClr val="000066"/>
            </a:gs>
          </a:gsLst>
          <a:lin ang="5400000" scaled="1"/>
        </a:gradFill>
        <a:effectLst/>
      </p:bgPr>
    </p:bg>
    <p:spTree>
      <p:nvGrpSpPr>
        <p:cNvPr id="1" name=""/>
        <p:cNvGrpSpPr/>
        <p:nvPr/>
      </p:nvGrpSpPr>
      <p:grpSpPr>
        <a:xfrm>
          <a:off x="0" y="0"/>
          <a:ext cx="0" cy="0"/>
          <a:chOff x="0" y="0"/>
          <a:chExt cx="0" cy="0"/>
        </a:xfrm>
      </p:grpSpPr>
      <p:pic>
        <p:nvPicPr>
          <p:cNvPr id="31752" name="Picture 8" descr="MAO$"/>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6934200" y="4249738"/>
            <a:ext cx="1373188" cy="1981200"/>
          </a:xfrm>
          <a:prstGeom prst="rect">
            <a:avLst/>
          </a:prstGeom>
          <a:noFill/>
          <a:effectLst>
            <a:prstShdw prst="shdw13" dist="45791" dir="12821404">
              <a:srgbClr val="808080"/>
            </a:prstShdw>
          </a:effectLst>
          <a:extLst>
            <a:ext uri="{909E8E84-426E-40DD-AFC4-6F175D3DCCD1}">
              <a14:hiddenFill xmlns:a14="http://schemas.microsoft.com/office/drawing/2010/main">
                <a:solidFill>
                  <a:srgbClr val="FFFFFF"/>
                </a:solidFill>
              </a14:hiddenFill>
            </a:ext>
          </a:extLst>
        </p:spPr>
      </p:pic>
      <p:sp>
        <p:nvSpPr>
          <p:cNvPr id="31748" name="Rectangle 4"/>
          <p:cNvSpPr>
            <a:spLocks noGrp="1" noChangeArrowheads="1"/>
          </p:cNvSpPr>
          <p:nvPr>
            <p:ph type="title" idx="4294967295"/>
          </p:nvPr>
        </p:nvSpPr>
        <p:spPr>
          <a:extLs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pPr marL="481013" indent="-481013" algn="just">
              <a:buFontTx/>
              <a:buBlip>
                <a:blip r:embed="rId3"/>
              </a:buBlip>
            </a:pPr>
            <a:r>
              <a:rPr lang="en-US" altLang="zh-CN" sz="3800"/>
              <a:t> </a:t>
            </a:r>
            <a:r>
              <a:rPr lang="zh-CN" altLang="en-US" sz="4000">
                <a:solidFill>
                  <a:srgbClr val="00FFFF"/>
                </a:solidFill>
                <a:latin typeface="黑体" pitchFamily="2" charset="-122"/>
                <a:ea typeface="黑体" pitchFamily="2" charset="-122"/>
              </a:rPr>
              <a:t>论说文的共性 </a:t>
            </a:r>
            <a:r>
              <a:rPr lang="en-US" altLang="zh-CN" sz="4000">
                <a:solidFill>
                  <a:srgbClr val="00FFFF"/>
                </a:solidFill>
                <a:latin typeface="Times New Roman"/>
                <a:ea typeface="黑体" pitchFamily="2" charset="-122"/>
              </a:rPr>
              <a:t>—</a:t>
            </a:r>
            <a:endParaRPr lang="en-US" altLang="zh-CN"/>
          </a:p>
        </p:txBody>
      </p:sp>
      <p:sp>
        <p:nvSpPr>
          <p:cNvPr id="31759" name="Rectangle 15"/>
          <p:cNvSpPr>
            <a:spLocks noChangeArrowheads="1"/>
          </p:cNvSpPr>
          <p:nvPr/>
        </p:nvSpPr>
        <p:spPr bwMode="auto">
          <a:xfrm>
            <a:off x="5187950" y="636588"/>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nchor="ctr"/>
          <a:lstStyle/>
          <a:p>
            <a:pPr algn="just" eaLnBrk="1" hangingPunct="1"/>
            <a:r>
              <a:rPr lang="zh-CN" altLang="en-US" sz="4000">
                <a:solidFill>
                  <a:schemeClr val="tx1"/>
                </a:solidFill>
                <a:latin typeface="微软简中圆" pitchFamily="2" charset="-122"/>
              </a:rPr>
              <a:t>材料说明观点</a:t>
            </a:r>
            <a:endParaRPr lang="zh-CN" altLang="en-US" sz="4400">
              <a:solidFill>
                <a:schemeClr val="tx2"/>
              </a:solidFill>
              <a:latin typeface="Times New Roman" pitchFamily="18" charset="0"/>
              <a:ea typeface="宋体" pitchFamily="2" charset="-122"/>
            </a:endParaRPr>
          </a:p>
        </p:txBody>
      </p:sp>
      <p:sp>
        <p:nvSpPr>
          <p:cNvPr id="31753" name="Text Box 9"/>
          <p:cNvSpPr txBox="1">
            <a:spLocks noChangeArrowheads="1"/>
          </p:cNvSpPr>
          <p:nvPr/>
        </p:nvSpPr>
        <p:spPr bwMode="auto">
          <a:xfrm>
            <a:off x="838200" y="1981200"/>
            <a:ext cx="71628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63600" algn="l">
              <a:defRPr kumimoji="1" sz="2400">
                <a:solidFill>
                  <a:schemeClr val="tx1"/>
                </a:solidFill>
                <a:latin typeface="Times New Roman" pitchFamily="18" charset="0"/>
                <a:ea typeface="宋体" pitchFamily="2" charset="-122"/>
              </a:defRPr>
            </a:lvl1pPr>
            <a:lvl2pPr marL="1143000" algn="l">
              <a:defRPr kumimoji="1" sz="2400">
                <a:solidFill>
                  <a:schemeClr val="tx1"/>
                </a:solidFill>
                <a:latin typeface="Times New Roman" pitchFamily="18" charset="0"/>
                <a:ea typeface="宋体" pitchFamily="2" charset="-122"/>
              </a:defRPr>
            </a:lvl2pPr>
            <a:lvl3pPr marL="1333500" algn="l">
              <a:defRPr kumimoji="1" sz="2400">
                <a:solidFill>
                  <a:schemeClr val="tx1"/>
                </a:solidFill>
                <a:latin typeface="Times New Roman" pitchFamily="18" charset="0"/>
                <a:ea typeface="宋体" pitchFamily="2" charset="-122"/>
              </a:defRPr>
            </a:lvl3pPr>
            <a:lvl4pPr marL="15240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a:lnSpc>
                <a:spcPct val="145000"/>
              </a:lnSpc>
            </a:pPr>
            <a:r>
              <a:rPr lang="en-US" altLang="zh-CN" sz="3600">
                <a:solidFill>
                  <a:srgbClr val="FFFFFF"/>
                </a:solidFill>
                <a:latin typeface="Times New Roman"/>
                <a:ea typeface="魏碑体" pitchFamily="18" charset="-122"/>
              </a:rPr>
              <a:t>“</a:t>
            </a:r>
            <a:r>
              <a:rPr lang="zh-CN" altLang="en-US" sz="3600">
                <a:solidFill>
                  <a:srgbClr val="FFFFFF"/>
                </a:solidFill>
                <a:ea typeface="微软简魏碑" pitchFamily="2" charset="-122"/>
              </a:rPr>
              <a:t>要学会用材料说明自己的观点。必须要有材料，但一定要有明确的观点去统率这些材料</a:t>
            </a:r>
            <a:r>
              <a:rPr lang="zh-CN" altLang="en-US" sz="3600">
                <a:solidFill>
                  <a:srgbClr val="FFFFFF"/>
                </a:solidFill>
                <a:latin typeface="Times New Roman"/>
                <a:ea typeface="魏碑体" pitchFamily="18" charset="-122"/>
              </a:rPr>
              <a:t>”</a:t>
            </a:r>
            <a:endParaRPr lang="zh-CN" altLang="en-US" sz="3600"/>
          </a:p>
          <a:p>
            <a:pPr algn="just"/>
            <a:endParaRPr lang="zh-CN" altLang="en-US" sz="3600" b="1">
              <a:solidFill>
                <a:schemeClr val="folHlink"/>
              </a:solidFill>
              <a:latin typeface="行楷体" pitchFamily="18" charset="-122"/>
              <a:ea typeface="行楷体" pitchFamily="18" charset="-122"/>
              <a:sym typeface="Symbol" pitchFamily="18" charset="2"/>
            </a:endParaRPr>
          </a:p>
          <a:p>
            <a:pPr algn="just">
              <a:lnSpc>
                <a:spcPct val="135000"/>
              </a:lnSpc>
            </a:pPr>
            <a:r>
              <a:rPr lang="zh-CN" altLang="en-US" sz="3600" b="1">
                <a:solidFill>
                  <a:schemeClr val="folHlink"/>
                </a:solidFill>
                <a:latin typeface="行楷体" pitchFamily="18" charset="-122"/>
                <a:ea typeface="行楷体" pitchFamily="18" charset="-122"/>
                <a:sym typeface="Symbol" pitchFamily="18" charset="2"/>
              </a:rPr>
              <a:t>       </a:t>
            </a:r>
            <a:r>
              <a:rPr lang="zh-CN" altLang="en-US" sz="4000" b="1">
                <a:solidFill>
                  <a:schemeClr val="folHlink"/>
                </a:solidFill>
                <a:latin typeface="微软简行楷" pitchFamily="2" charset="-122"/>
                <a:ea typeface="微软简行楷" pitchFamily="2" charset="-122"/>
                <a:sym typeface="Symbol" pitchFamily="18" charset="2"/>
              </a:rPr>
              <a:t></a:t>
            </a:r>
            <a:r>
              <a:rPr lang="zh-CN" altLang="en-US" sz="4000">
                <a:solidFill>
                  <a:schemeClr val="folHlink"/>
                </a:solidFill>
                <a:latin typeface="微软简行楷" pitchFamily="2" charset="-122"/>
                <a:ea typeface="微软简行楷" pitchFamily="2" charset="-122"/>
                <a:sym typeface="Symbol" pitchFamily="18" charset="2"/>
              </a:rPr>
              <a:t> 毛泽东 </a:t>
            </a:r>
            <a:r>
              <a:rPr lang="zh-CN" altLang="en-US" sz="4000" b="1">
                <a:solidFill>
                  <a:schemeClr val="folHlink"/>
                </a:solidFill>
                <a:latin typeface="微软简行楷" pitchFamily="2" charset="-122"/>
                <a:ea typeface="微软简行楷" pitchFamily="2" charset="-122"/>
                <a:sym typeface="Symbol" pitchFamily="18" charset="2"/>
              </a:rPr>
              <a:t></a:t>
            </a:r>
            <a:endParaRPr lang="zh-CN" altLang="en-US" sz="2800" b="1">
              <a:solidFill>
                <a:schemeClr val="folHlink"/>
              </a:solidFill>
              <a:latin typeface="行楷体" pitchFamily="18" charset="-122"/>
              <a:ea typeface="行楷体" pitchFamily="18" charset="-122"/>
              <a:sym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left)">
                                      <p:cBhvr>
                                        <p:cTn id="7" dur="500"/>
                                        <p:tgtEl>
                                          <p:spTgt spid="317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759"/>
                                        </p:tgtEl>
                                        <p:attrNameLst>
                                          <p:attrName>style.visibility</p:attrName>
                                        </p:attrNameLst>
                                      </p:cBhvr>
                                      <p:to>
                                        <p:strVal val="visible"/>
                                      </p:to>
                                    </p:set>
                                    <p:animEffect transition="in" filter="wipe(left)">
                                      <p:cBhvr>
                                        <p:cTn id="11" dur="500"/>
                                        <p:tgtEl>
                                          <p:spTgt spid="317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additive="base">
                                        <p:cTn id="16" dur="5000" fill="hold"/>
                                        <p:tgtEl>
                                          <p:spTgt spid="31753"/>
                                        </p:tgtEl>
                                        <p:attrNameLst>
                                          <p:attrName>ppt_x</p:attrName>
                                        </p:attrNameLst>
                                      </p:cBhvr>
                                      <p:tavLst>
                                        <p:tav tm="0">
                                          <p:val>
                                            <p:strVal val="#ppt_x"/>
                                          </p:val>
                                        </p:tav>
                                        <p:tav tm="100000">
                                          <p:val>
                                            <p:strVal val="#ppt_x"/>
                                          </p:val>
                                        </p:tav>
                                      </p:tavLst>
                                    </p:anim>
                                    <p:anim calcmode="lin" valueType="num">
                                      <p:cBhvr additive="base">
                                        <p:cTn id="17" dur="5000" fill="hold"/>
                                        <p:tgtEl>
                                          <p:spTgt spid="3175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0"/>
                            </p:stCondLst>
                            <p:childTnLst>
                              <p:par>
                                <p:cTn id="19" presetID="23" presetClass="entr" presetSubtype="272" fill="hold" nodeType="afterEffect">
                                  <p:stCondLst>
                                    <p:cond delay="0"/>
                                  </p:stCondLst>
                                  <p:childTnLst>
                                    <p:set>
                                      <p:cBhvr>
                                        <p:cTn id="20" dur="1" fill="hold">
                                          <p:stCondLst>
                                            <p:cond delay="0"/>
                                          </p:stCondLst>
                                        </p:cTn>
                                        <p:tgtEl>
                                          <p:spTgt spid="31752"/>
                                        </p:tgtEl>
                                        <p:attrNameLst>
                                          <p:attrName>style.visibility</p:attrName>
                                        </p:attrNameLst>
                                      </p:cBhvr>
                                      <p:to>
                                        <p:strVal val="visible"/>
                                      </p:to>
                                    </p:set>
                                    <p:anim calcmode="lin" valueType="num">
                                      <p:cBhvr>
                                        <p:cTn id="21" dur="500" fill="hold"/>
                                        <p:tgtEl>
                                          <p:spTgt spid="31752"/>
                                        </p:tgtEl>
                                        <p:attrNameLst>
                                          <p:attrName>ppt_w</p:attrName>
                                        </p:attrNameLst>
                                      </p:cBhvr>
                                      <p:tavLst>
                                        <p:tav tm="0">
                                          <p:val>
                                            <p:strVal val="2/3*#ppt_w"/>
                                          </p:val>
                                        </p:tav>
                                        <p:tav tm="100000">
                                          <p:val>
                                            <p:strVal val="#ppt_w"/>
                                          </p:val>
                                        </p:tav>
                                      </p:tavLst>
                                    </p:anim>
                                    <p:anim calcmode="lin" valueType="num">
                                      <p:cBhvr>
                                        <p:cTn id="22" dur="500" fill="hold"/>
                                        <p:tgtEl>
                                          <p:spTgt spid="3175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59" grpId="0" autoUpdateAnimBg="0"/>
      <p:bldP spid="3175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333399"/>
            </a:gs>
            <a:gs pos="50000">
              <a:srgbClr val="000000"/>
            </a:gs>
            <a:gs pos="100000">
              <a:srgbClr val="333399"/>
            </a:gs>
          </a:gsLst>
          <a:lin ang="2700000" scaled="1"/>
        </a:gradFill>
        <a:effectLst/>
      </p:bgPr>
    </p:bg>
    <p:spTree>
      <p:nvGrpSpPr>
        <p:cNvPr id="1" name=""/>
        <p:cNvGrpSpPr/>
        <p:nvPr/>
      </p:nvGrpSpPr>
      <p:grpSpPr>
        <a:xfrm>
          <a:off x="0" y="0"/>
          <a:ext cx="0" cy="0"/>
          <a:chOff x="0" y="0"/>
          <a:chExt cx="0" cy="0"/>
        </a:xfrm>
      </p:grpSpPr>
      <p:pic>
        <p:nvPicPr>
          <p:cNvPr id="265218" name="Picture 1026" descr="cl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138" y="314325"/>
            <a:ext cx="5561012" cy="6172200"/>
          </a:xfrm>
          <a:prstGeom prst="rect">
            <a:avLst/>
          </a:prstGeom>
          <a:noFill/>
          <a:effectLst>
            <a:outerShdw dist="107763" dir="2700000" algn="ctr" rotWithShape="0">
              <a:srgbClr val="777777"/>
            </a:outerShdw>
          </a:effectLst>
          <a:extLst>
            <a:ext uri="{909E8E84-426E-40DD-AFC4-6F175D3DCCD1}">
              <a14:hiddenFill xmlns:a14="http://schemas.microsoft.com/office/drawing/2010/main">
                <a:solidFill>
                  <a:srgbClr val="FFFFFF"/>
                </a:solidFill>
              </a14:hiddenFill>
            </a:ext>
          </a:extLst>
        </p:spPr>
      </p:pic>
      <p:sp>
        <p:nvSpPr>
          <p:cNvPr id="265219" name="Rectangle 1027"/>
          <p:cNvSpPr>
            <a:spLocks noGrp="1" noChangeArrowheads="1"/>
          </p:cNvSpPr>
          <p:nvPr>
            <p:ph type="title" orient="vert"/>
          </p:nvPr>
        </p:nvSpPr>
        <p:spPr>
          <a:xfrm>
            <a:off x="933450" y="393700"/>
            <a:ext cx="842963" cy="4724400"/>
          </a:xfrm>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lIns="0" rIns="0"/>
          <a:lstStyle/>
          <a:p>
            <a:r>
              <a:rPr lang="zh-CN" altLang="zh-CN" sz="5400">
                <a:solidFill>
                  <a:schemeClr val="tx1"/>
                </a:solidFill>
                <a:latin typeface="微软简标宋" pitchFamily="2" charset="-122"/>
                <a:ea typeface="微软简标宋" pitchFamily="2" charset="-122"/>
              </a:rPr>
              <a:t>什</a:t>
            </a:r>
            <a:r>
              <a:rPr lang="zh-CN" altLang="zh-CN" sz="2000">
                <a:solidFill>
                  <a:schemeClr val="tx1"/>
                </a:solidFill>
                <a:latin typeface="微软简标宋" pitchFamily="2" charset="-122"/>
                <a:ea typeface="微软简标宋" pitchFamily="2" charset="-122"/>
              </a:rPr>
              <a:t> </a:t>
            </a:r>
            <a:r>
              <a:rPr lang="zh-CN" altLang="zh-CN" sz="5400">
                <a:solidFill>
                  <a:schemeClr val="tx1"/>
                </a:solidFill>
                <a:latin typeface="微软简标宋" pitchFamily="2" charset="-122"/>
                <a:ea typeface="微软简标宋" pitchFamily="2" charset="-122"/>
              </a:rPr>
              <a:t>么</a:t>
            </a:r>
            <a:r>
              <a:rPr lang="zh-CN" altLang="zh-CN" sz="2000">
                <a:solidFill>
                  <a:schemeClr val="tx1"/>
                </a:solidFill>
                <a:latin typeface="微软简标宋" pitchFamily="2" charset="-122"/>
                <a:ea typeface="微软简标宋" pitchFamily="2" charset="-122"/>
              </a:rPr>
              <a:t> </a:t>
            </a:r>
            <a:r>
              <a:rPr lang="zh-CN" altLang="zh-CN" sz="5400">
                <a:solidFill>
                  <a:schemeClr val="tx1"/>
                </a:solidFill>
                <a:latin typeface="微软简标宋" pitchFamily="2" charset="-122"/>
                <a:ea typeface="微软简标宋" pitchFamily="2" charset="-122"/>
              </a:rPr>
              <a:t>是</a:t>
            </a:r>
            <a:r>
              <a:rPr lang="zh-CN" altLang="zh-CN" sz="2000">
                <a:solidFill>
                  <a:srgbClr val="66FFFF"/>
                </a:solidFill>
                <a:latin typeface="微软美黑" pitchFamily="49" charset="-122"/>
                <a:ea typeface="微软美黑" pitchFamily="49" charset="-122"/>
              </a:rPr>
              <a:t> </a:t>
            </a:r>
            <a:r>
              <a:rPr lang="zh-CN" altLang="zh-CN" sz="6600">
                <a:solidFill>
                  <a:srgbClr val="FF9900"/>
                </a:solidFill>
                <a:latin typeface="微软简标宋" pitchFamily="2" charset="-122"/>
                <a:ea typeface="微软简标宋" pitchFamily="2" charset="-122"/>
              </a:rPr>
              <a:t>克</a:t>
            </a:r>
            <a:r>
              <a:rPr lang="zh-CN" altLang="zh-CN" sz="2000">
                <a:solidFill>
                  <a:srgbClr val="FF9900"/>
                </a:solidFill>
                <a:latin typeface="微软简标宋" pitchFamily="2" charset="-122"/>
                <a:ea typeface="微软简标宋" pitchFamily="2" charset="-122"/>
              </a:rPr>
              <a:t> </a:t>
            </a:r>
            <a:r>
              <a:rPr lang="zh-CN" altLang="zh-CN" sz="6600">
                <a:solidFill>
                  <a:srgbClr val="FF9900"/>
                </a:solidFill>
                <a:latin typeface="微软简标宋" pitchFamily="2" charset="-122"/>
                <a:ea typeface="微软简标宋" pitchFamily="2" charset="-122"/>
              </a:rPr>
              <a:t>隆</a:t>
            </a:r>
            <a:endParaRPr lang="zh-CN" altLang="zh-CN" sz="5400">
              <a:latin typeface="微软简标宋" pitchFamily="2" charset="-122"/>
              <a:ea typeface="微软简标宋" pitchFamily="2" charset="-122"/>
            </a:endParaRPr>
          </a:p>
        </p:txBody>
      </p:sp>
      <p:sp>
        <p:nvSpPr>
          <p:cNvPr id="265220" name="Text Box 1028"/>
          <p:cNvSpPr txBox="1">
            <a:spLocks noChangeArrowheads="1"/>
          </p:cNvSpPr>
          <p:nvPr/>
        </p:nvSpPr>
        <p:spPr bwMode="auto">
          <a:xfrm>
            <a:off x="4630738" y="492125"/>
            <a:ext cx="2438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a:solidFill>
                  <a:srgbClr val="572BF7"/>
                </a:solidFill>
                <a:latin typeface="Times New Roman" pitchFamily="18" charset="0"/>
                <a:ea typeface="黑体" pitchFamily="2" charset="-122"/>
              </a:rPr>
              <a:t>从母羊乳房组织取下细胞</a:t>
            </a:r>
            <a:endParaRPr lang="zh-CN" altLang="en-US" sz="2400" baseline="30000">
              <a:solidFill>
                <a:schemeClr val="tx1"/>
              </a:solidFill>
              <a:latin typeface="Times New Roman" pitchFamily="18" charset="0"/>
              <a:ea typeface="宋体" pitchFamily="2" charset="-122"/>
            </a:endParaRPr>
          </a:p>
        </p:txBody>
      </p:sp>
      <p:sp>
        <p:nvSpPr>
          <p:cNvPr id="265221" name="Text Box 1029"/>
          <p:cNvSpPr txBox="1">
            <a:spLocks noChangeArrowheads="1"/>
          </p:cNvSpPr>
          <p:nvPr/>
        </p:nvSpPr>
        <p:spPr bwMode="auto">
          <a:xfrm>
            <a:off x="2649538" y="1076325"/>
            <a:ext cx="161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a:r>
              <a:rPr lang="zh-CN" altLang="en-US" sz="1400">
                <a:solidFill>
                  <a:srgbClr val="572BF7"/>
                </a:solidFill>
                <a:ea typeface="黑体" pitchFamily="2" charset="-122"/>
              </a:rPr>
              <a:t>培养后取出细胞核</a:t>
            </a:r>
            <a:endParaRPr lang="zh-CN" altLang="en-US" sz="2000" baseline="30000">
              <a:solidFill>
                <a:schemeClr val="bg2"/>
              </a:solidFill>
              <a:ea typeface="黑体" pitchFamily="2" charset="-122"/>
            </a:endParaRPr>
          </a:p>
        </p:txBody>
      </p:sp>
      <p:sp>
        <p:nvSpPr>
          <p:cNvPr id="265222" name="Text Box 1030"/>
          <p:cNvSpPr txBox="1">
            <a:spLocks noChangeArrowheads="1"/>
          </p:cNvSpPr>
          <p:nvPr/>
        </p:nvSpPr>
        <p:spPr bwMode="auto">
          <a:xfrm>
            <a:off x="4478338" y="2524125"/>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400">
                <a:solidFill>
                  <a:srgbClr val="572BF7"/>
                </a:solidFill>
                <a:latin typeface="Times New Roman" pitchFamily="18" charset="0"/>
                <a:ea typeface="黑体" pitchFamily="2" charset="-122"/>
              </a:rPr>
              <a:t>废弃旧细胞核</a:t>
            </a:r>
            <a:endParaRPr lang="zh-CN" altLang="en-US" sz="2000">
              <a:solidFill>
                <a:srgbClr val="572BF7"/>
              </a:solidFill>
              <a:latin typeface="Times New Roman" pitchFamily="18" charset="0"/>
              <a:ea typeface="黑体" pitchFamily="2" charset="-122"/>
            </a:endParaRPr>
          </a:p>
        </p:txBody>
      </p:sp>
      <p:sp>
        <p:nvSpPr>
          <p:cNvPr id="265223" name="Text Box 1031"/>
          <p:cNvSpPr txBox="1">
            <a:spLocks noChangeArrowheads="1"/>
          </p:cNvSpPr>
          <p:nvPr/>
        </p:nvSpPr>
        <p:spPr bwMode="auto">
          <a:xfrm>
            <a:off x="3030538" y="328612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1300">
                <a:solidFill>
                  <a:srgbClr val="572BF7"/>
                </a:solidFill>
                <a:latin typeface="Monotype Sorts" pitchFamily="2" charset="2"/>
                <a:ea typeface="宋体" pitchFamily="2" charset="-122"/>
              </a:rPr>
              <a:t> </a:t>
            </a:r>
          </a:p>
          <a:p>
            <a:pPr algn="l"/>
            <a:r>
              <a:rPr lang="en-US" altLang="zh-CN" sz="1300">
                <a:solidFill>
                  <a:srgbClr val="572BF7"/>
                </a:solidFill>
                <a:latin typeface="Times New Roman" pitchFamily="18" charset="0"/>
                <a:ea typeface="黑体" pitchFamily="2" charset="-122"/>
              </a:rPr>
              <a:t>  </a:t>
            </a:r>
            <a:r>
              <a:rPr lang="zh-CN" altLang="en-US" sz="1300">
                <a:solidFill>
                  <a:srgbClr val="572BF7"/>
                </a:solidFill>
                <a:latin typeface="Times New Roman" pitchFamily="18" charset="0"/>
                <a:ea typeface="黑体" pitchFamily="2" charset="-122"/>
              </a:rPr>
              <a:t>换细胞核</a:t>
            </a:r>
          </a:p>
          <a:p>
            <a:pPr algn="l"/>
            <a:r>
              <a:rPr lang="zh-CN" altLang="en-US" sz="1300">
                <a:solidFill>
                  <a:srgbClr val="572BF7"/>
                </a:solidFill>
                <a:latin typeface="Times New Roman" pitchFamily="18" charset="0"/>
                <a:ea typeface="黑体" pitchFamily="2" charset="-122"/>
              </a:rPr>
              <a:t>（更改遗传信息）</a:t>
            </a:r>
            <a:endParaRPr lang="zh-CN" altLang="en-US" sz="2000" baseline="30000">
              <a:solidFill>
                <a:schemeClr val="bg2"/>
              </a:solidFill>
              <a:latin typeface="Times New Roman" pitchFamily="18" charset="0"/>
              <a:ea typeface="黑体" pitchFamily="2" charset="-122"/>
            </a:endParaRPr>
          </a:p>
        </p:txBody>
      </p:sp>
      <p:sp>
        <p:nvSpPr>
          <p:cNvPr id="265224" name="Text Box 1032"/>
          <p:cNvSpPr txBox="1">
            <a:spLocks noChangeArrowheads="1"/>
          </p:cNvSpPr>
          <p:nvPr/>
        </p:nvSpPr>
        <p:spPr bwMode="auto">
          <a:xfrm>
            <a:off x="6500813" y="2519363"/>
            <a:ext cx="1098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47625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pPr>
            <a:r>
              <a:rPr lang="zh-CN" altLang="en-US" sz="1400">
                <a:solidFill>
                  <a:srgbClr val="572BF7"/>
                </a:solidFill>
                <a:ea typeface="黑体" pitchFamily="2" charset="-122"/>
              </a:rPr>
              <a:t>换核卵细胞培养成胚胎</a:t>
            </a:r>
            <a:endParaRPr lang="zh-CN" altLang="en-US" sz="1400">
              <a:solidFill>
                <a:schemeClr val="bg2"/>
              </a:solidFill>
              <a:ea typeface="黑体" pitchFamily="2" charset="-122"/>
            </a:endParaRPr>
          </a:p>
        </p:txBody>
      </p:sp>
      <p:sp>
        <p:nvSpPr>
          <p:cNvPr id="265225" name="Text Box 1033"/>
          <p:cNvSpPr txBox="1">
            <a:spLocks noChangeArrowheads="1"/>
          </p:cNvSpPr>
          <p:nvPr/>
        </p:nvSpPr>
        <p:spPr bwMode="auto">
          <a:xfrm>
            <a:off x="3498850" y="4575175"/>
            <a:ext cx="89535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zh-CN" altLang="en-US" sz="1300">
                <a:solidFill>
                  <a:srgbClr val="572BF7"/>
                </a:solidFill>
                <a:latin typeface="Times New Roman" pitchFamily="18" charset="0"/>
                <a:ea typeface="黑体" pitchFamily="2" charset="-122"/>
              </a:rPr>
              <a:t>胚胎移入</a:t>
            </a:r>
          </a:p>
          <a:p>
            <a:pPr algn="just"/>
            <a:r>
              <a:rPr lang="zh-CN" altLang="en-US" sz="1300">
                <a:solidFill>
                  <a:srgbClr val="572BF7"/>
                </a:solidFill>
                <a:latin typeface="Times New Roman" pitchFamily="18" charset="0"/>
                <a:ea typeface="黑体" pitchFamily="2" charset="-122"/>
              </a:rPr>
              <a:t>第三只羊</a:t>
            </a:r>
          </a:p>
          <a:p>
            <a:pPr algn="just"/>
            <a:r>
              <a:rPr lang="zh-CN" altLang="en-US" sz="1300">
                <a:solidFill>
                  <a:srgbClr val="572BF7"/>
                </a:solidFill>
                <a:latin typeface="Times New Roman" pitchFamily="18" charset="0"/>
                <a:ea typeface="黑体" pitchFamily="2" charset="-122"/>
              </a:rPr>
              <a:t>子宫内</a:t>
            </a:r>
          </a:p>
        </p:txBody>
      </p:sp>
      <p:sp>
        <p:nvSpPr>
          <p:cNvPr id="265226" name="Text Box 1034"/>
          <p:cNvSpPr txBox="1">
            <a:spLocks noChangeArrowheads="1"/>
          </p:cNvSpPr>
          <p:nvPr/>
        </p:nvSpPr>
        <p:spPr bwMode="auto">
          <a:xfrm>
            <a:off x="6688138" y="4276725"/>
            <a:ext cx="122555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300">
                <a:solidFill>
                  <a:schemeClr val="bg2"/>
                </a:solidFill>
                <a:latin typeface="黑体" pitchFamily="2" charset="-122"/>
                <a:ea typeface="黑体" pitchFamily="2" charset="-122"/>
              </a:rPr>
              <a:t>第三羊产下       与第一只羊相       同的复制羊</a:t>
            </a:r>
          </a:p>
        </p:txBody>
      </p:sp>
      <p:sp>
        <p:nvSpPr>
          <p:cNvPr id="265227" name="Text Box 1035"/>
          <p:cNvSpPr txBox="1">
            <a:spLocks noChangeArrowheads="1"/>
          </p:cNvSpPr>
          <p:nvPr/>
        </p:nvSpPr>
        <p:spPr bwMode="auto">
          <a:xfrm>
            <a:off x="6840538" y="199072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solidFill>
                  <a:srgbClr val="CC3300"/>
                </a:solidFill>
                <a:latin typeface="Times New Roman" pitchFamily="18" charset="0"/>
                <a:ea typeface="粗园体" pitchFamily="18" charset="-122"/>
              </a:rPr>
              <a:t>第一只羊</a:t>
            </a:r>
            <a:endParaRPr lang="zh-CN" altLang="en-US" sz="2400">
              <a:solidFill>
                <a:schemeClr val="folHlink"/>
              </a:solidFill>
              <a:latin typeface="Times New Roman" pitchFamily="18" charset="0"/>
              <a:ea typeface="宋体" pitchFamily="2" charset="-122"/>
            </a:endParaRPr>
          </a:p>
        </p:txBody>
      </p:sp>
      <p:sp>
        <p:nvSpPr>
          <p:cNvPr id="265228" name="Text Box 1036"/>
          <p:cNvSpPr txBox="1">
            <a:spLocks noChangeArrowheads="1"/>
          </p:cNvSpPr>
          <p:nvPr/>
        </p:nvSpPr>
        <p:spPr bwMode="auto">
          <a:xfrm>
            <a:off x="6230938" y="1076325"/>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a:solidFill>
                  <a:srgbClr val="CC3300"/>
                </a:solidFill>
                <a:latin typeface="Times New Roman" pitchFamily="18" charset="0"/>
              </a:rPr>
              <a:t>细胞</a:t>
            </a:r>
            <a:endParaRPr lang="zh-CN" altLang="en-US" sz="2400">
              <a:solidFill>
                <a:schemeClr val="folHlink"/>
              </a:solidFill>
              <a:latin typeface="Times New Roman" pitchFamily="18" charset="0"/>
            </a:endParaRPr>
          </a:p>
        </p:txBody>
      </p:sp>
      <p:sp>
        <p:nvSpPr>
          <p:cNvPr id="265229" name="Text Box 1037"/>
          <p:cNvSpPr txBox="1">
            <a:spLocks noChangeArrowheads="1"/>
          </p:cNvSpPr>
          <p:nvPr/>
        </p:nvSpPr>
        <p:spPr bwMode="auto">
          <a:xfrm>
            <a:off x="2497138" y="2905125"/>
            <a:ext cx="91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a:solidFill>
                  <a:srgbClr val="CC3300"/>
                </a:solidFill>
                <a:latin typeface="Times New Roman" pitchFamily="18" charset="0"/>
                <a:ea typeface="粗园体" pitchFamily="18" charset="-122"/>
              </a:rPr>
              <a:t>第二只羊</a:t>
            </a:r>
          </a:p>
          <a:p>
            <a:r>
              <a:rPr lang="zh-CN" altLang="en-US" sz="1400">
                <a:solidFill>
                  <a:srgbClr val="CC3300"/>
                </a:solidFill>
                <a:latin typeface="Times New Roman" pitchFamily="18" charset="0"/>
                <a:ea typeface="粗园体" pitchFamily="18" charset="-122"/>
              </a:rPr>
              <a:t>的卵子</a:t>
            </a:r>
            <a:endParaRPr lang="zh-CN" altLang="en-US" sz="2400">
              <a:solidFill>
                <a:schemeClr val="folHlink"/>
              </a:solidFill>
              <a:latin typeface="Times New Roman" pitchFamily="18" charset="0"/>
              <a:ea typeface="宋体" pitchFamily="2" charset="-122"/>
            </a:endParaRPr>
          </a:p>
        </p:txBody>
      </p:sp>
      <p:sp>
        <p:nvSpPr>
          <p:cNvPr id="265230" name="Text Box 1038"/>
          <p:cNvSpPr txBox="1">
            <a:spLocks noChangeArrowheads="1"/>
          </p:cNvSpPr>
          <p:nvPr/>
        </p:nvSpPr>
        <p:spPr bwMode="auto">
          <a:xfrm>
            <a:off x="2420938" y="54197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solidFill>
                  <a:srgbClr val="CC3300"/>
                </a:solidFill>
                <a:latin typeface="Times New Roman" pitchFamily="18" charset="0"/>
              </a:rPr>
              <a:t>第三只羊</a:t>
            </a:r>
          </a:p>
        </p:txBody>
      </p:sp>
      <p:sp>
        <p:nvSpPr>
          <p:cNvPr id="265231" name="Text Box 1039"/>
          <p:cNvSpPr txBox="1">
            <a:spLocks noChangeArrowheads="1"/>
          </p:cNvSpPr>
          <p:nvPr/>
        </p:nvSpPr>
        <p:spPr bwMode="auto">
          <a:xfrm>
            <a:off x="4889500" y="3736975"/>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1600">
                <a:solidFill>
                  <a:srgbClr val="CC3300"/>
                </a:solidFill>
                <a:latin typeface="Times New Roman" pitchFamily="18" charset="0"/>
              </a:rPr>
              <a:t>换核卵子</a:t>
            </a:r>
          </a:p>
        </p:txBody>
      </p:sp>
      <p:sp>
        <p:nvSpPr>
          <p:cNvPr id="265232" name="Text Box 1040"/>
          <p:cNvSpPr txBox="1">
            <a:spLocks noChangeArrowheads="1"/>
          </p:cNvSpPr>
          <p:nvPr/>
        </p:nvSpPr>
        <p:spPr bwMode="auto">
          <a:xfrm>
            <a:off x="6230938" y="5343525"/>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solidFill>
                  <a:srgbClr val="003399"/>
                </a:solidFill>
                <a:latin typeface="Times New Roman" pitchFamily="18" charset="0"/>
              </a:rPr>
              <a:t>克隆羊崽</a:t>
            </a:r>
            <a:endParaRPr lang="zh-CN" altLang="en-US" sz="2400">
              <a:solidFill>
                <a:schemeClr val="folHlink"/>
              </a:solidFill>
              <a:latin typeface="Times New Roman" pitchFamily="18" charset="0"/>
              <a:ea typeface="宋体" pitchFamily="2" charset="-122"/>
            </a:endParaRPr>
          </a:p>
        </p:txBody>
      </p:sp>
      <p:sp>
        <p:nvSpPr>
          <p:cNvPr id="265233" name="Text Box 1041"/>
          <p:cNvSpPr txBox="1">
            <a:spLocks noChangeArrowheads="1"/>
          </p:cNvSpPr>
          <p:nvPr/>
        </p:nvSpPr>
        <p:spPr bwMode="auto">
          <a:xfrm>
            <a:off x="1122363" y="5070475"/>
            <a:ext cx="54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FFFFFF"/>
                  </a:outerShdw>
                </a:effectLst>
              </a14:hiddenEffects>
            </a:ext>
          </a:extLst>
        </p:spPr>
        <p:txBody>
          <a:bodyPr lIns="0" tIns="0" rIns="0" bIns="0">
            <a:spAutoFit/>
          </a:bodyPr>
          <a:lstStyle/>
          <a:p>
            <a:pPr>
              <a:spcBef>
                <a:spcPct val="50000"/>
              </a:spcBef>
            </a:pPr>
            <a:r>
              <a:rPr lang="en-US" altLang="zh-CN" sz="5400" b="1">
                <a:solidFill>
                  <a:srgbClr val="66FFFF"/>
                </a:solidFill>
                <a:latin typeface="Times New Roman" pitchFamily="18" charset="0"/>
                <a:ea typeface="宋体" pitchFamily="2" charset="-122"/>
              </a:rPr>
              <a:t>?</a:t>
            </a:r>
            <a:endParaRPr lang="en-US" altLang="zh-CN" sz="2400" b="1">
              <a:solidFill>
                <a:schemeClr val="folHlink"/>
              </a:solidFill>
              <a:latin typeface="Times New Roman" pitchFamily="18" charset="0"/>
              <a:ea typeface="宋体" pitchFamily="2" charset="-122"/>
            </a:endParaRPr>
          </a:p>
        </p:txBody>
      </p:sp>
      <p:sp>
        <p:nvSpPr>
          <p:cNvPr id="265234" name="Text Box 1042"/>
          <p:cNvSpPr txBox="1">
            <a:spLocks noChangeArrowheads="1"/>
          </p:cNvSpPr>
          <p:nvPr/>
        </p:nvSpPr>
        <p:spPr bwMode="auto">
          <a:xfrm>
            <a:off x="3030538" y="2905125"/>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008000"/>
                </a:solidFill>
                <a:latin typeface="Times New Roman" pitchFamily="18" charset="0"/>
                <a:ea typeface="黑体" pitchFamily="2" charset="-122"/>
              </a:rPr>
              <a:t>换细胞核</a:t>
            </a:r>
            <a:endParaRPr lang="zh-CN" altLang="en-US" sz="2400">
              <a:solidFill>
                <a:schemeClr val="folHlink"/>
              </a:solidFill>
              <a:latin typeface="Times New Roman" pitchFamily="18"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265219"/>
                                        </p:tgtEl>
                                        <p:attrNameLst>
                                          <p:attrName>style.visibility</p:attrName>
                                        </p:attrNameLst>
                                      </p:cBhvr>
                                      <p:to>
                                        <p:strVal val="visible"/>
                                      </p:to>
                                    </p:set>
                                    <p:animEffect transition="in" filter="wipe(up)">
                                      <p:cBhvr>
                                        <p:cTn id="7" dur="75"/>
                                        <p:tgtEl>
                                          <p:spTgt spid="265219"/>
                                        </p:tgtEl>
                                      </p:cBhvr>
                                    </p:animEffect>
                                  </p:childTnLst>
                                </p:cTn>
                              </p:par>
                            </p:childTnLst>
                          </p:cTn>
                        </p:par>
                        <p:par>
                          <p:cTn id="8" fill="hold" nodeType="afterGroup">
                            <p:stCondLst>
                              <p:cond delay="375"/>
                            </p:stCondLst>
                            <p:childTnLst>
                              <p:par>
                                <p:cTn id="9" presetID="23" presetClass="entr" presetSubtype="288" fill="hold" grpId="0" nodeType="afterEffect">
                                  <p:stCondLst>
                                    <p:cond delay="0"/>
                                  </p:stCondLst>
                                  <p:iterate type="lt">
                                    <p:tmPct val="100000"/>
                                  </p:iterate>
                                  <p:childTnLst>
                                    <p:set>
                                      <p:cBhvr>
                                        <p:cTn id="10" dur="1" fill="hold">
                                          <p:stCondLst>
                                            <p:cond delay="0"/>
                                          </p:stCondLst>
                                        </p:cTn>
                                        <p:tgtEl>
                                          <p:spTgt spid="265233"/>
                                        </p:tgtEl>
                                        <p:attrNameLst>
                                          <p:attrName>style.visibility</p:attrName>
                                        </p:attrNameLst>
                                      </p:cBhvr>
                                      <p:to>
                                        <p:strVal val="visible"/>
                                      </p:to>
                                    </p:set>
                                    <p:anim calcmode="lin" valueType="num">
                                      <p:cBhvr>
                                        <p:cTn id="11" dur="75" fill="hold"/>
                                        <p:tgtEl>
                                          <p:spTgt spid="265233"/>
                                        </p:tgtEl>
                                        <p:attrNameLst>
                                          <p:attrName>ppt_w</p:attrName>
                                        </p:attrNameLst>
                                      </p:cBhvr>
                                      <p:tavLst>
                                        <p:tav tm="0">
                                          <p:val>
                                            <p:strVal val="4/3*#ppt_w"/>
                                          </p:val>
                                        </p:tav>
                                        <p:tav tm="100000">
                                          <p:val>
                                            <p:strVal val="#ppt_w"/>
                                          </p:val>
                                        </p:tav>
                                      </p:tavLst>
                                    </p:anim>
                                    <p:anim calcmode="lin" valueType="num">
                                      <p:cBhvr>
                                        <p:cTn id="12" dur="75" fill="hold"/>
                                        <p:tgtEl>
                                          <p:spTgt spid="265233"/>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450"/>
                            </p:stCondLst>
                            <p:childTnLst>
                              <p:par>
                                <p:cTn id="14" presetID="4" presetClass="entr" presetSubtype="32" fill="hold" nodeType="afterEffect">
                                  <p:stCondLst>
                                    <p:cond delay="0"/>
                                  </p:stCondLst>
                                  <p:childTnLst>
                                    <p:set>
                                      <p:cBhvr>
                                        <p:cTn id="15" dur="1" fill="hold">
                                          <p:stCondLst>
                                            <p:cond delay="0"/>
                                          </p:stCondLst>
                                        </p:cTn>
                                        <p:tgtEl>
                                          <p:spTgt spid="265218"/>
                                        </p:tgtEl>
                                        <p:attrNameLst>
                                          <p:attrName>style.visibility</p:attrName>
                                        </p:attrNameLst>
                                      </p:cBhvr>
                                      <p:to>
                                        <p:strVal val="visible"/>
                                      </p:to>
                                    </p:set>
                                    <p:animEffect transition="in" filter="box(out)">
                                      <p:cBhvr>
                                        <p:cTn id="16" dur="500"/>
                                        <p:tgtEl>
                                          <p:spTgt spid="265218"/>
                                        </p:tgtEl>
                                      </p:cBhvr>
                                    </p:animEffect>
                                  </p:childTnLst>
                                </p:cTn>
                              </p:par>
                            </p:childTnLst>
                          </p:cTn>
                        </p:par>
                        <p:par>
                          <p:cTn id="17" fill="hold" nodeType="afterGroup">
                            <p:stCondLst>
                              <p:cond delay="950"/>
                            </p:stCondLst>
                            <p:childTnLst>
                              <p:par>
                                <p:cTn id="18" presetID="23" presetClass="entr" presetSubtype="16" fill="hold" grpId="0" nodeType="afterEffect">
                                  <p:stCondLst>
                                    <p:cond delay="0"/>
                                  </p:stCondLst>
                                  <p:childTnLst>
                                    <p:set>
                                      <p:cBhvr>
                                        <p:cTn id="19" dur="1" fill="hold">
                                          <p:stCondLst>
                                            <p:cond delay="0"/>
                                          </p:stCondLst>
                                        </p:cTn>
                                        <p:tgtEl>
                                          <p:spTgt spid="265227"/>
                                        </p:tgtEl>
                                        <p:attrNameLst>
                                          <p:attrName>style.visibility</p:attrName>
                                        </p:attrNameLst>
                                      </p:cBhvr>
                                      <p:to>
                                        <p:strVal val="visible"/>
                                      </p:to>
                                    </p:set>
                                    <p:anim calcmode="lin" valueType="num">
                                      <p:cBhvr>
                                        <p:cTn id="20" dur="500" fill="hold"/>
                                        <p:tgtEl>
                                          <p:spTgt spid="265227"/>
                                        </p:tgtEl>
                                        <p:attrNameLst>
                                          <p:attrName>ppt_w</p:attrName>
                                        </p:attrNameLst>
                                      </p:cBhvr>
                                      <p:tavLst>
                                        <p:tav tm="0">
                                          <p:val>
                                            <p:fltVal val="0"/>
                                          </p:val>
                                        </p:tav>
                                        <p:tav tm="100000">
                                          <p:val>
                                            <p:strVal val="#ppt_w"/>
                                          </p:val>
                                        </p:tav>
                                      </p:tavLst>
                                    </p:anim>
                                    <p:anim calcmode="lin" valueType="num">
                                      <p:cBhvr>
                                        <p:cTn id="21" dur="500" fill="hold"/>
                                        <p:tgtEl>
                                          <p:spTgt spid="265227"/>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450"/>
                            </p:stCondLst>
                            <p:childTnLst>
                              <p:par>
                                <p:cTn id="23" presetID="2" presetClass="entr" presetSubtype="2" fill="hold" grpId="0" nodeType="afterEffect">
                                  <p:stCondLst>
                                    <p:cond delay="0"/>
                                  </p:stCondLst>
                                  <p:childTnLst>
                                    <p:set>
                                      <p:cBhvr>
                                        <p:cTn id="24" dur="1" fill="hold">
                                          <p:stCondLst>
                                            <p:cond delay="0"/>
                                          </p:stCondLst>
                                        </p:cTn>
                                        <p:tgtEl>
                                          <p:spTgt spid="265228"/>
                                        </p:tgtEl>
                                        <p:attrNameLst>
                                          <p:attrName>style.visibility</p:attrName>
                                        </p:attrNameLst>
                                      </p:cBhvr>
                                      <p:to>
                                        <p:strVal val="visible"/>
                                      </p:to>
                                    </p:set>
                                    <p:anim calcmode="lin" valueType="num">
                                      <p:cBhvr additive="base">
                                        <p:cTn id="25" dur="500" fill="hold"/>
                                        <p:tgtEl>
                                          <p:spTgt spid="265228"/>
                                        </p:tgtEl>
                                        <p:attrNameLst>
                                          <p:attrName>ppt_x</p:attrName>
                                        </p:attrNameLst>
                                      </p:cBhvr>
                                      <p:tavLst>
                                        <p:tav tm="0">
                                          <p:val>
                                            <p:strVal val="1+#ppt_w/2"/>
                                          </p:val>
                                        </p:tav>
                                        <p:tav tm="100000">
                                          <p:val>
                                            <p:strVal val="#ppt_x"/>
                                          </p:val>
                                        </p:tav>
                                      </p:tavLst>
                                    </p:anim>
                                    <p:anim calcmode="lin" valueType="num">
                                      <p:cBhvr additive="base">
                                        <p:cTn id="26" dur="500" fill="hold"/>
                                        <p:tgtEl>
                                          <p:spTgt spid="26522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950"/>
                            </p:stCondLst>
                            <p:childTnLst>
                              <p:par>
                                <p:cTn id="28" presetID="17" presetClass="entr" presetSubtype="1" fill="hold" grpId="0" nodeType="afterEffect">
                                  <p:stCondLst>
                                    <p:cond delay="0"/>
                                  </p:stCondLst>
                                  <p:childTnLst>
                                    <p:set>
                                      <p:cBhvr>
                                        <p:cTn id="29" dur="1" fill="hold">
                                          <p:stCondLst>
                                            <p:cond delay="0"/>
                                          </p:stCondLst>
                                        </p:cTn>
                                        <p:tgtEl>
                                          <p:spTgt spid="265220"/>
                                        </p:tgtEl>
                                        <p:attrNameLst>
                                          <p:attrName>style.visibility</p:attrName>
                                        </p:attrNameLst>
                                      </p:cBhvr>
                                      <p:to>
                                        <p:strVal val="visible"/>
                                      </p:to>
                                    </p:set>
                                    <p:anim calcmode="lin" valueType="num">
                                      <p:cBhvr>
                                        <p:cTn id="30" dur="500" fill="hold"/>
                                        <p:tgtEl>
                                          <p:spTgt spid="265220"/>
                                        </p:tgtEl>
                                        <p:attrNameLst>
                                          <p:attrName>ppt_x</p:attrName>
                                        </p:attrNameLst>
                                      </p:cBhvr>
                                      <p:tavLst>
                                        <p:tav tm="0">
                                          <p:val>
                                            <p:strVal val="#ppt_x"/>
                                          </p:val>
                                        </p:tav>
                                        <p:tav tm="100000">
                                          <p:val>
                                            <p:strVal val="#ppt_x"/>
                                          </p:val>
                                        </p:tav>
                                      </p:tavLst>
                                    </p:anim>
                                    <p:anim calcmode="lin" valueType="num">
                                      <p:cBhvr>
                                        <p:cTn id="31" dur="500" fill="hold"/>
                                        <p:tgtEl>
                                          <p:spTgt spid="265220"/>
                                        </p:tgtEl>
                                        <p:attrNameLst>
                                          <p:attrName>ppt_y</p:attrName>
                                        </p:attrNameLst>
                                      </p:cBhvr>
                                      <p:tavLst>
                                        <p:tav tm="0">
                                          <p:val>
                                            <p:strVal val="#ppt_y-#ppt_h/2"/>
                                          </p:val>
                                        </p:tav>
                                        <p:tav tm="100000">
                                          <p:val>
                                            <p:strVal val="#ppt_y"/>
                                          </p:val>
                                        </p:tav>
                                      </p:tavLst>
                                    </p:anim>
                                    <p:anim calcmode="lin" valueType="num">
                                      <p:cBhvr>
                                        <p:cTn id="32" dur="500" fill="hold"/>
                                        <p:tgtEl>
                                          <p:spTgt spid="265220"/>
                                        </p:tgtEl>
                                        <p:attrNameLst>
                                          <p:attrName>ppt_w</p:attrName>
                                        </p:attrNameLst>
                                      </p:cBhvr>
                                      <p:tavLst>
                                        <p:tav tm="0">
                                          <p:val>
                                            <p:strVal val="#ppt_w"/>
                                          </p:val>
                                        </p:tav>
                                        <p:tav tm="100000">
                                          <p:val>
                                            <p:strVal val="#ppt_w"/>
                                          </p:val>
                                        </p:tav>
                                      </p:tavLst>
                                    </p:anim>
                                    <p:anim calcmode="lin" valueType="num">
                                      <p:cBhvr>
                                        <p:cTn id="33" dur="500" fill="hold"/>
                                        <p:tgtEl>
                                          <p:spTgt spid="26522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0"/>
                                        </p:tgtEl>
                                        <p:attrNameLst>
                                          <p:attrName>ppt_c</p:attrName>
                                        </p:attrNameLst>
                                      </p:cBhvr>
                                      <p:to>
                                        <a:schemeClr val="bg2"/>
                                      </p:to>
                                    </p:animClr>
                                  </p:subTnLst>
                                </p:cTn>
                              </p:par>
                            </p:childTnLst>
                          </p:cTn>
                        </p:par>
                        <p:par>
                          <p:cTn id="34" fill="hold" nodeType="afterGroup">
                            <p:stCondLst>
                              <p:cond delay="2450"/>
                            </p:stCondLst>
                            <p:childTnLst>
                              <p:par>
                                <p:cTn id="35" presetID="17" presetClass="entr" presetSubtype="1" fill="hold" grpId="0" nodeType="afterEffect">
                                  <p:stCondLst>
                                    <p:cond delay="0"/>
                                  </p:stCondLst>
                                  <p:childTnLst>
                                    <p:set>
                                      <p:cBhvr>
                                        <p:cTn id="36" dur="1" fill="hold">
                                          <p:stCondLst>
                                            <p:cond delay="0"/>
                                          </p:stCondLst>
                                        </p:cTn>
                                        <p:tgtEl>
                                          <p:spTgt spid="265221"/>
                                        </p:tgtEl>
                                        <p:attrNameLst>
                                          <p:attrName>style.visibility</p:attrName>
                                        </p:attrNameLst>
                                      </p:cBhvr>
                                      <p:to>
                                        <p:strVal val="visible"/>
                                      </p:to>
                                    </p:set>
                                    <p:anim calcmode="lin" valueType="num">
                                      <p:cBhvr>
                                        <p:cTn id="37" dur="500" fill="hold"/>
                                        <p:tgtEl>
                                          <p:spTgt spid="265221"/>
                                        </p:tgtEl>
                                        <p:attrNameLst>
                                          <p:attrName>ppt_x</p:attrName>
                                        </p:attrNameLst>
                                      </p:cBhvr>
                                      <p:tavLst>
                                        <p:tav tm="0">
                                          <p:val>
                                            <p:strVal val="#ppt_x"/>
                                          </p:val>
                                        </p:tav>
                                        <p:tav tm="100000">
                                          <p:val>
                                            <p:strVal val="#ppt_x"/>
                                          </p:val>
                                        </p:tav>
                                      </p:tavLst>
                                    </p:anim>
                                    <p:anim calcmode="lin" valueType="num">
                                      <p:cBhvr>
                                        <p:cTn id="38" dur="500" fill="hold"/>
                                        <p:tgtEl>
                                          <p:spTgt spid="265221"/>
                                        </p:tgtEl>
                                        <p:attrNameLst>
                                          <p:attrName>ppt_y</p:attrName>
                                        </p:attrNameLst>
                                      </p:cBhvr>
                                      <p:tavLst>
                                        <p:tav tm="0">
                                          <p:val>
                                            <p:strVal val="#ppt_y-#ppt_h/2"/>
                                          </p:val>
                                        </p:tav>
                                        <p:tav tm="100000">
                                          <p:val>
                                            <p:strVal val="#ppt_y"/>
                                          </p:val>
                                        </p:tav>
                                      </p:tavLst>
                                    </p:anim>
                                    <p:anim calcmode="lin" valueType="num">
                                      <p:cBhvr>
                                        <p:cTn id="39" dur="500" fill="hold"/>
                                        <p:tgtEl>
                                          <p:spTgt spid="265221"/>
                                        </p:tgtEl>
                                        <p:attrNameLst>
                                          <p:attrName>ppt_w</p:attrName>
                                        </p:attrNameLst>
                                      </p:cBhvr>
                                      <p:tavLst>
                                        <p:tav tm="0">
                                          <p:val>
                                            <p:strVal val="#ppt_w"/>
                                          </p:val>
                                        </p:tav>
                                        <p:tav tm="100000">
                                          <p:val>
                                            <p:strVal val="#ppt_w"/>
                                          </p:val>
                                        </p:tav>
                                      </p:tavLst>
                                    </p:anim>
                                    <p:anim calcmode="lin" valueType="num">
                                      <p:cBhvr>
                                        <p:cTn id="40" dur="500" fill="hold"/>
                                        <p:tgtEl>
                                          <p:spTgt spid="265221"/>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1"/>
                                        </p:tgtEl>
                                        <p:attrNameLst>
                                          <p:attrName>ppt_c</p:attrName>
                                        </p:attrNameLst>
                                      </p:cBhvr>
                                      <p:to>
                                        <a:schemeClr val="bg2"/>
                                      </p:to>
                                    </p:animClr>
                                  </p:subTnLst>
                                </p:cTn>
                              </p:par>
                            </p:childTnLst>
                          </p:cTn>
                        </p:par>
                        <p:par>
                          <p:cTn id="41" fill="hold" nodeType="afterGroup">
                            <p:stCondLst>
                              <p:cond delay="2950"/>
                            </p:stCondLst>
                            <p:childTnLst>
                              <p:par>
                                <p:cTn id="42" presetID="23" presetClass="entr" presetSubtype="16" fill="hold" grpId="0" nodeType="afterEffect">
                                  <p:stCondLst>
                                    <p:cond delay="0"/>
                                  </p:stCondLst>
                                  <p:childTnLst>
                                    <p:set>
                                      <p:cBhvr>
                                        <p:cTn id="43" dur="1" fill="hold">
                                          <p:stCondLst>
                                            <p:cond delay="0"/>
                                          </p:stCondLst>
                                        </p:cTn>
                                        <p:tgtEl>
                                          <p:spTgt spid="265229"/>
                                        </p:tgtEl>
                                        <p:attrNameLst>
                                          <p:attrName>style.visibility</p:attrName>
                                        </p:attrNameLst>
                                      </p:cBhvr>
                                      <p:to>
                                        <p:strVal val="visible"/>
                                      </p:to>
                                    </p:set>
                                    <p:anim calcmode="lin" valueType="num">
                                      <p:cBhvr>
                                        <p:cTn id="44" dur="500" fill="hold"/>
                                        <p:tgtEl>
                                          <p:spTgt spid="265229"/>
                                        </p:tgtEl>
                                        <p:attrNameLst>
                                          <p:attrName>ppt_w</p:attrName>
                                        </p:attrNameLst>
                                      </p:cBhvr>
                                      <p:tavLst>
                                        <p:tav tm="0">
                                          <p:val>
                                            <p:fltVal val="0"/>
                                          </p:val>
                                        </p:tav>
                                        <p:tav tm="100000">
                                          <p:val>
                                            <p:strVal val="#ppt_w"/>
                                          </p:val>
                                        </p:tav>
                                      </p:tavLst>
                                    </p:anim>
                                    <p:anim calcmode="lin" valueType="num">
                                      <p:cBhvr>
                                        <p:cTn id="45" dur="500" fill="hold"/>
                                        <p:tgtEl>
                                          <p:spTgt spid="26522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450"/>
                            </p:stCondLst>
                            <p:childTnLst>
                              <p:par>
                                <p:cTn id="47" presetID="17" presetClass="entr" presetSubtype="1" fill="hold" grpId="0" nodeType="afterEffect">
                                  <p:stCondLst>
                                    <p:cond delay="0"/>
                                  </p:stCondLst>
                                  <p:childTnLst>
                                    <p:set>
                                      <p:cBhvr>
                                        <p:cTn id="48" dur="1" fill="hold">
                                          <p:stCondLst>
                                            <p:cond delay="0"/>
                                          </p:stCondLst>
                                        </p:cTn>
                                        <p:tgtEl>
                                          <p:spTgt spid="265223"/>
                                        </p:tgtEl>
                                        <p:attrNameLst>
                                          <p:attrName>style.visibility</p:attrName>
                                        </p:attrNameLst>
                                      </p:cBhvr>
                                      <p:to>
                                        <p:strVal val="visible"/>
                                      </p:to>
                                    </p:set>
                                    <p:anim calcmode="lin" valueType="num">
                                      <p:cBhvr>
                                        <p:cTn id="49" dur="500" fill="hold"/>
                                        <p:tgtEl>
                                          <p:spTgt spid="265223"/>
                                        </p:tgtEl>
                                        <p:attrNameLst>
                                          <p:attrName>ppt_x</p:attrName>
                                        </p:attrNameLst>
                                      </p:cBhvr>
                                      <p:tavLst>
                                        <p:tav tm="0">
                                          <p:val>
                                            <p:strVal val="#ppt_x"/>
                                          </p:val>
                                        </p:tav>
                                        <p:tav tm="100000">
                                          <p:val>
                                            <p:strVal val="#ppt_x"/>
                                          </p:val>
                                        </p:tav>
                                      </p:tavLst>
                                    </p:anim>
                                    <p:anim calcmode="lin" valueType="num">
                                      <p:cBhvr>
                                        <p:cTn id="50" dur="500" fill="hold"/>
                                        <p:tgtEl>
                                          <p:spTgt spid="265223"/>
                                        </p:tgtEl>
                                        <p:attrNameLst>
                                          <p:attrName>ppt_y</p:attrName>
                                        </p:attrNameLst>
                                      </p:cBhvr>
                                      <p:tavLst>
                                        <p:tav tm="0">
                                          <p:val>
                                            <p:strVal val="#ppt_y-#ppt_h/2"/>
                                          </p:val>
                                        </p:tav>
                                        <p:tav tm="100000">
                                          <p:val>
                                            <p:strVal val="#ppt_y"/>
                                          </p:val>
                                        </p:tav>
                                      </p:tavLst>
                                    </p:anim>
                                    <p:anim calcmode="lin" valueType="num">
                                      <p:cBhvr>
                                        <p:cTn id="51" dur="500" fill="hold"/>
                                        <p:tgtEl>
                                          <p:spTgt spid="265223"/>
                                        </p:tgtEl>
                                        <p:attrNameLst>
                                          <p:attrName>ppt_w</p:attrName>
                                        </p:attrNameLst>
                                      </p:cBhvr>
                                      <p:tavLst>
                                        <p:tav tm="0">
                                          <p:val>
                                            <p:strVal val="#ppt_w"/>
                                          </p:val>
                                        </p:tav>
                                        <p:tav tm="100000">
                                          <p:val>
                                            <p:strVal val="#ppt_w"/>
                                          </p:val>
                                        </p:tav>
                                      </p:tavLst>
                                    </p:anim>
                                    <p:anim calcmode="lin" valueType="num">
                                      <p:cBhvr>
                                        <p:cTn id="52" dur="500" fill="hold"/>
                                        <p:tgtEl>
                                          <p:spTgt spid="265223"/>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3"/>
                                        </p:tgtEl>
                                        <p:attrNameLst>
                                          <p:attrName>ppt_c</p:attrName>
                                        </p:attrNameLst>
                                      </p:cBhvr>
                                      <p:to>
                                        <a:schemeClr val="bg2"/>
                                      </p:to>
                                    </p:animClr>
                                  </p:subTnLst>
                                </p:cTn>
                              </p:par>
                            </p:childTnLst>
                          </p:cTn>
                        </p:par>
                        <p:par>
                          <p:cTn id="53" fill="hold" nodeType="afterGroup">
                            <p:stCondLst>
                              <p:cond delay="3950"/>
                            </p:stCondLst>
                            <p:childTnLst>
                              <p:par>
                                <p:cTn id="54" presetID="19" presetClass="entr" presetSubtype="10" fill="hold" grpId="0" nodeType="afterEffect">
                                  <p:stCondLst>
                                    <p:cond delay="0"/>
                                  </p:stCondLst>
                                  <p:childTnLst>
                                    <p:set>
                                      <p:cBhvr>
                                        <p:cTn id="55" dur="1" fill="hold">
                                          <p:stCondLst>
                                            <p:cond delay="0"/>
                                          </p:stCondLst>
                                        </p:cTn>
                                        <p:tgtEl>
                                          <p:spTgt spid="265234"/>
                                        </p:tgtEl>
                                        <p:attrNameLst>
                                          <p:attrName>style.visibility</p:attrName>
                                        </p:attrNameLst>
                                      </p:cBhvr>
                                      <p:to>
                                        <p:strVal val="visible"/>
                                      </p:to>
                                    </p:set>
                                    <p:anim calcmode="lin" valueType="num">
                                      <p:cBhvr>
                                        <p:cTn id="56" dur="5000" fill="hold"/>
                                        <p:tgtEl>
                                          <p:spTgt spid="265234"/>
                                        </p:tgtEl>
                                        <p:attrNameLst>
                                          <p:attrName>ppt_w</p:attrName>
                                        </p:attrNameLst>
                                      </p:cBhvr>
                                      <p:tavLst>
                                        <p:tav tm="0" fmla="#ppt_w*sin(2.5*pi*$)">
                                          <p:val>
                                            <p:fltVal val="0"/>
                                          </p:val>
                                        </p:tav>
                                        <p:tav tm="100000">
                                          <p:val>
                                            <p:fltVal val="1"/>
                                          </p:val>
                                        </p:tav>
                                      </p:tavLst>
                                    </p:anim>
                                    <p:anim calcmode="lin" valueType="num">
                                      <p:cBhvr>
                                        <p:cTn id="57" dur="5000" fill="hold"/>
                                        <p:tgtEl>
                                          <p:spTgt spid="26523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65234"/>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par>
                          <p:cTn id="58" fill="hold" nodeType="afterGroup">
                            <p:stCondLst>
                              <p:cond delay="8950"/>
                            </p:stCondLst>
                            <p:childTnLst>
                              <p:par>
                                <p:cTn id="59" presetID="16" presetClass="entr" presetSubtype="37" fill="hold" grpId="0" nodeType="afterEffect">
                                  <p:stCondLst>
                                    <p:cond delay="0"/>
                                  </p:stCondLst>
                                  <p:childTnLst>
                                    <p:set>
                                      <p:cBhvr>
                                        <p:cTn id="60" dur="1" fill="hold">
                                          <p:stCondLst>
                                            <p:cond delay="0"/>
                                          </p:stCondLst>
                                        </p:cTn>
                                        <p:tgtEl>
                                          <p:spTgt spid="265222"/>
                                        </p:tgtEl>
                                        <p:attrNameLst>
                                          <p:attrName>style.visibility</p:attrName>
                                        </p:attrNameLst>
                                      </p:cBhvr>
                                      <p:to>
                                        <p:strVal val="visible"/>
                                      </p:to>
                                    </p:set>
                                    <p:animEffect transition="in" filter="barn(outVertical)">
                                      <p:cBhvr>
                                        <p:cTn id="61" dur="500"/>
                                        <p:tgtEl>
                                          <p:spTgt spid="265222"/>
                                        </p:tgtEl>
                                      </p:cBhvr>
                                    </p:animEffect>
                                  </p:childTnLst>
                                  <p:subTnLst>
                                    <p:animClr clrSpc="rgb" dir="cw">
                                      <p:cBhvr override="childStyle">
                                        <p:cTn dur="1" fill="hold" display="0" masterRel="nextClick" afterEffect="1"/>
                                        <p:tgtEl>
                                          <p:spTgt spid="265222"/>
                                        </p:tgtEl>
                                        <p:attrNameLst>
                                          <p:attrName>ppt_c</p:attrName>
                                        </p:attrNameLst>
                                      </p:cBhvr>
                                      <p:to>
                                        <a:srgbClr val="006600"/>
                                      </p:to>
                                    </p:animClr>
                                  </p:subTnLst>
                                </p:cTn>
                              </p:par>
                            </p:childTnLst>
                          </p:cTn>
                        </p:par>
                        <p:par>
                          <p:cTn id="62" fill="hold" nodeType="afterGroup">
                            <p:stCondLst>
                              <p:cond delay="9450"/>
                            </p:stCondLst>
                            <p:childTnLst>
                              <p:par>
                                <p:cTn id="63" presetID="23" presetClass="entr" presetSubtype="288" fill="hold" grpId="0" nodeType="afterEffect">
                                  <p:stCondLst>
                                    <p:cond delay="0"/>
                                  </p:stCondLst>
                                  <p:childTnLst>
                                    <p:set>
                                      <p:cBhvr>
                                        <p:cTn id="64" dur="1" fill="hold">
                                          <p:stCondLst>
                                            <p:cond delay="0"/>
                                          </p:stCondLst>
                                        </p:cTn>
                                        <p:tgtEl>
                                          <p:spTgt spid="265231"/>
                                        </p:tgtEl>
                                        <p:attrNameLst>
                                          <p:attrName>style.visibility</p:attrName>
                                        </p:attrNameLst>
                                      </p:cBhvr>
                                      <p:to>
                                        <p:strVal val="visible"/>
                                      </p:to>
                                    </p:set>
                                    <p:anim calcmode="lin" valueType="num">
                                      <p:cBhvr>
                                        <p:cTn id="65" dur="500" fill="hold"/>
                                        <p:tgtEl>
                                          <p:spTgt spid="265231"/>
                                        </p:tgtEl>
                                        <p:attrNameLst>
                                          <p:attrName>ppt_w</p:attrName>
                                        </p:attrNameLst>
                                      </p:cBhvr>
                                      <p:tavLst>
                                        <p:tav tm="0">
                                          <p:val>
                                            <p:strVal val="4/3*#ppt_w"/>
                                          </p:val>
                                        </p:tav>
                                        <p:tav tm="100000">
                                          <p:val>
                                            <p:strVal val="#ppt_w"/>
                                          </p:val>
                                        </p:tav>
                                      </p:tavLst>
                                    </p:anim>
                                    <p:anim calcmode="lin" valueType="num">
                                      <p:cBhvr>
                                        <p:cTn id="66" dur="500" fill="hold"/>
                                        <p:tgtEl>
                                          <p:spTgt spid="265231"/>
                                        </p:tgtEl>
                                        <p:attrNameLst>
                                          <p:attrName>ppt_h</p:attrName>
                                        </p:attrNameLst>
                                      </p:cBhvr>
                                      <p:tavLst>
                                        <p:tav tm="0">
                                          <p:val>
                                            <p:strVal val="4/3*#ppt_h"/>
                                          </p:val>
                                        </p:tav>
                                        <p:tav tm="100000">
                                          <p:val>
                                            <p:strVal val="#ppt_h"/>
                                          </p:val>
                                        </p:tav>
                                      </p:tavLst>
                                    </p:anim>
                                  </p:childTnLst>
                                </p:cTn>
                              </p:par>
                            </p:childTnLst>
                          </p:cTn>
                        </p:par>
                        <p:par>
                          <p:cTn id="67" fill="hold" nodeType="afterGroup">
                            <p:stCondLst>
                              <p:cond delay="9950"/>
                            </p:stCondLst>
                            <p:childTnLst>
                              <p:par>
                                <p:cTn id="68" presetID="17" presetClass="entr" presetSubtype="1" fill="hold" grpId="0" nodeType="afterEffect">
                                  <p:stCondLst>
                                    <p:cond delay="0"/>
                                  </p:stCondLst>
                                  <p:childTnLst>
                                    <p:set>
                                      <p:cBhvr>
                                        <p:cTn id="69" dur="1" fill="hold">
                                          <p:stCondLst>
                                            <p:cond delay="0"/>
                                          </p:stCondLst>
                                        </p:cTn>
                                        <p:tgtEl>
                                          <p:spTgt spid="265224"/>
                                        </p:tgtEl>
                                        <p:attrNameLst>
                                          <p:attrName>style.visibility</p:attrName>
                                        </p:attrNameLst>
                                      </p:cBhvr>
                                      <p:to>
                                        <p:strVal val="visible"/>
                                      </p:to>
                                    </p:set>
                                    <p:anim calcmode="lin" valueType="num">
                                      <p:cBhvr>
                                        <p:cTn id="70" dur="500" fill="hold"/>
                                        <p:tgtEl>
                                          <p:spTgt spid="265224"/>
                                        </p:tgtEl>
                                        <p:attrNameLst>
                                          <p:attrName>ppt_x</p:attrName>
                                        </p:attrNameLst>
                                      </p:cBhvr>
                                      <p:tavLst>
                                        <p:tav tm="0">
                                          <p:val>
                                            <p:strVal val="#ppt_x"/>
                                          </p:val>
                                        </p:tav>
                                        <p:tav tm="100000">
                                          <p:val>
                                            <p:strVal val="#ppt_x"/>
                                          </p:val>
                                        </p:tav>
                                      </p:tavLst>
                                    </p:anim>
                                    <p:anim calcmode="lin" valueType="num">
                                      <p:cBhvr>
                                        <p:cTn id="71" dur="500" fill="hold"/>
                                        <p:tgtEl>
                                          <p:spTgt spid="265224"/>
                                        </p:tgtEl>
                                        <p:attrNameLst>
                                          <p:attrName>ppt_y</p:attrName>
                                        </p:attrNameLst>
                                      </p:cBhvr>
                                      <p:tavLst>
                                        <p:tav tm="0">
                                          <p:val>
                                            <p:strVal val="#ppt_y-#ppt_h/2"/>
                                          </p:val>
                                        </p:tav>
                                        <p:tav tm="100000">
                                          <p:val>
                                            <p:strVal val="#ppt_y"/>
                                          </p:val>
                                        </p:tav>
                                      </p:tavLst>
                                    </p:anim>
                                    <p:anim calcmode="lin" valueType="num">
                                      <p:cBhvr>
                                        <p:cTn id="72" dur="500" fill="hold"/>
                                        <p:tgtEl>
                                          <p:spTgt spid="265224"/>
                                        </p:tgtEl>
                                        <p:attrNameLst>
                                          <p:attrName>ppt_w</p:attrName>
                                        </p:attrNameLst>
                                      </p:cBhvr>
                                      <p:tavLst>
                                        <p:tav tm="0">
                                          <p:val>
                                            <p:strVal val="#ppt_w"/>
                                          </p:val>
                                        </p:tav>
                                        <p:tav tm="100000">
                                          <p:val>
                                            <p:strVal val="#ppt_w"/>
                                          </p:val>
                                        </p:tav>
                                      </p:tavLst>
                                    </p:anim>
                                    <p:anim calcmode="lin" valueType="num">
                                      <p:cBhvr>
                                        <p:cTn id="73" dur="500" fill="hold"/>
                                        <p:tgtEl>
                                          <p:spTgt spid="265224"/>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4"/>
                                        </p:tgtEl>
                                        <p:attrNameLst>
                                          <p:attrName>ppt_c</p:attrName>
                                        </p:attrNameLst>
                                      </p:cBhvr>
                                      <p:to>
                                        <a:schemeClr val="bg2"/>
                                      </p:to>
                                    </p:animClr>
                                  </p:subTnLst>
                                </p:cTn>
                              </p:par>
                            </p:childTnLst>
                          </p:cTn>
                        </p:par>
                        <p:par>
                          <p:cTn id="74" fill="hold" nodeType="afterGroup">
                            <p:stCondLst>
                              <p:cond delay="10450"/>
                            </p:stCondLst>
                            <p:childTnLst>
                              <p:par>
                                <p:cTn id="75" presetID="23" presetClass="entr" presetSubtype="16" fill="hold" grpId="0" nodeType="afterEffect">
                                  <p:stCondLst>
                                    <p:cond delay="0"/>
                                  </p:stCondLst>
                                  <p:childTnLst>
                                    <p:set>
                                      <p:cBhvr>
                                        <p:cTn id="76" dur="1" fill="hold">
                                          <p:stCondLst>
                                            <p:cond delay="0"/>
                                          </p:stCondLst>
                                        </p:cTn>
                                        <p:tgtEl>
                                          <p:spTgt spid="265230"/>
                                        </p:tgtEl>
                                        <p:attrNameLst>
                                          <p:attrName>style.visibility</p:attrName>
                                        </p:attrNameLst>
                                      </p:cBhvr>
                                      <p:to>
                                        <p:strVal val="visible"/>
                                      </p:to>
                                    </p:set>
                                    <p:anim calcmode="lin" valueType="num">
                                      <p:cBhvr>
                                        <p:cTn id="77" dur="500" fill="hold"/>
                                        <p:tgtEl>
                                          <p:spTgt spid="265230"/>
                                        </p:tgtEl>
                                        <p:attrNameLst>
                                          <p:attrName>ppt_w</p:attrName>
                                        </p:attrNameLst>
                                      </p:cBhvr>
                                      <p:tavLst>
                                        <p:tav tm="0">
                                          <p:val>
                                            <p:fltVal val="0"/>
                                          </p:val>
                                        </p:tav>
                                        <p:tav tm="100000">
                                          <p:val>
                                            <p:strVal val="#ppt_w"/>
                                          </p:val>
                                        </p:tav>
                                      </p:tavLst>
                                    </p:anim>
                                    <p:anim calcmode="lin" valueType="num">
                                      <p:cBhvr>
                                        <p:cTn id="78" dur="500" fill="hold"/>
                                        <p:tgtEl>
                                          <p:spTgt spid="265230"/>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950"/>
                            </p:stCondLst>
                            <p:childTnLst>
                              <p:par>
                                <p:cTn id="80" presetID="17" presetClass="entr" presetSubtype="1" fill="hold" grpId="0" nodeType="afterEffect">
                                  <p:stCondLst>
                                    <p:cond delay="0"/>
                                  </p:stCondLst>
                                  <p:childTnLst>
                                    <p:set>
                                      <p:cBhvr>
                                        <p:cTn id="81" dur="1" fill="hold">
                                          <p:stCondLst>
                                            <p:cond delay="0"/>
                                          </p:stCondLst>
                                        </p:cTn>
                                        <p:tgtEl>
                                          <p:spTgt spid="265225"/>
                                        </p:tgtEl>
                                        <p:attrNameLst>
                                          <p:attrName>style.visibility</p:attrName>
                                        </p:attrNameLst>
                                      </p:cBhvr>
                                      <p:to>
                                        <p:strVal val="visible"/>
                                      </p:to>
                                    </p:set>
                                    <p:anim calcmode="lin" valueType="num">
                                      <p:cBhvr>
                                        <p:cTn id="82" dur="500" fill="hold"/>
                                        <p:tgtEl>
                                          <p:spTgt spid="265225"/>
                                        </p:tgtEl>
                                        <p:attrNameLst>
                                          <p:attrName>ppt_x</p:attrName>
                                        </p:attrNameLst>
                                      </p:cBhvr>
                                      <p:tavLst>
                                        <p:tav tm="0">
                                          <p:val>
                                            <p:strVal val="#ppt_x"/>
                                          </p:val>
                                        </p:tav>
                                        <p:tav tm="100000">
                                          <p:val>
                                            <p:strVal val="#ppt_x"/>
                                          </p:val>
                                        </p:tav>
                                      </p:tavLst>
                                    </p:anim>
                                    <p:anim calcmode="lin" valueType="num">
                                      <p:cBhvr>
                                        <p:cTn id="83" dur="500" fill="hold"/>
                                        <p:tgtEl>
                                          <p:spTgt spid="265225"/>
                                        </p:tgtEl>
                                        <p:attrNameLst>
                                          <p:attrName>ppt_y</p:attrName>
                                        </p:attrNameLst>
                                      </p:cBhvr>
                                      <p:tavLst>
                                        <p:tav tm="0">
                                          <p:val>
                                            <p:strVal val="#ppt_y-#ppt_h/2"/>
                                          </p:val>
                                        </p:tav>
                                        <p:tav tm="100000">
                                          <p:val>
                                            <p:strVal val="#ppt_y"/>
                                          </p:val>
                                        </p:tav>
                                      </p:tavLst>
                                    </p:anim>
                                    <p:anim calcmode="lin" valueType="num">
                                      <p:cBhvr>
                                        <p:cTn id="84" dur="500" fill="hold"/>
                                        <p:tgtEl>
                                          <p:spTgt spid="265225"/>
                                        </p:tgtEl>
                                        <p:attrNameLst>
                                          <p:attrName>ppt_w</p:attrName>
                                        </p:attrNameLst>
                                      </p:cBhvr>
                                      <p:tavLst>
                                        <p:tav tm="0">
                                          <p:val>
                                            <p:strVal val="#ppt_w"/>
                                          </p:val>
                                        </p:tav>
                                        <p:tav tm="100000">
                                          <p:val>
                                            <p:strVal val="#ppt_w"/>
                                          </p:val>
                                        </p:tav>
                                      </p:tavLst>
                                    </p:anim>
                                    <p:anim calcmode="lin" valueType="num">
                                      <p:cBhvr>
                                        <p:cTn id="85" dur="500" fill="hold"/>
                                        <p:tgtEl>
                                          <p:spTgt spid="265225"/>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5"/>
                                        </p:tgtEl>
                                        <p:attrNameLst>
                                          <p:attrName>ppt_c</p:attrName>
                                        </p:attrNameLst>
                                      </p:cBhvr>
                                      <p:to>
                                        <a:schemeClr val="bg2"/>
                                      </p:to>
                                    </p:animClr>
                                    <p:audio>
                                      <p:cMediaNode>
                                        <p:cTn display="0" masterRel="sameClick">
                                          <p:stCondLst>
                                            <p:cond evt="begin" delay="0">
                                              <p:tn val="80"/>
                                            </p:cond>
                                          </p:stCondLst>
                                          <p:endCondLst>
                                            <p:cond evt="onStopAudio" delay="0">
                                              <p:tgtEl>
                                                <p:sldTgt/>
                                              </p:tgtEl>
                                            </p:cond>
                                          </p:endCondLst>
                                        </p:cTn>
                                        <p:tgtEl>
                                          <p:sndTgt r:embed="rId3" name="chimes.wav"/>
                                        </p:tgtEl>
                                      </p:cMediaNode>
                                    </p:audio>
                                  </p:subTnLst>
                                </p:cTn>
                              </p:par>
                            </p:childTnLst>
                          </p:cTn>
                        </p:par>
                        <p:par>
                          <p:cTn id="86" fill="hold" nodeType="afterGroup">
                            <p:stCondLst>
                              <p:cond delay="11450"/>
                            </p:stCondLst>
                            <p:childTnLst>
                              <p:par>
                                <p:cTn id="87" presetID="17" presetClass="entr" presetSubtype="1" fill="hold" grpId="0" nodeType="afterEffect">
                                  <p:stCondLst>
                                    <p:cond delay="0"/>
                                  </p:stCondLst>
                                  <p:childTnLst>
                                    <p:set>
                                      <p:cBhvr>
                                        <p:cTn id="88" dur="1" fill="hold">
                                          <p:stCondLst>
                                            <p:cond delay="0"/>
                                          </p:stCondLst>
                                        </p:cTn>
                                        <p:tgtEl>
                                          <p:spTgt spid="265226"/>
                                        </p:tgtEl>
                                        <p:attrNameLst>
                                          <p:attrName>style.visibility</p:attrName>
                                        </p:attrNameLst>
                                      </p:cBhvr>
                                      <p:to>
                                        <p:strVal val="visible"/>
                                      </p:to>
                                    </p:set>
                                    <p:anim calcmode="lin" valueType="num">
                                      <p:cBhvr>
                                        <p:cTn id="89" dur="500" fill="hold"/>
                                        <p:tgtEl>
                                          <p:spTgt spid="265226"/>
                                        </p:tgtEl>
                                        <p:attrNameLst>
                                          <p:attrName>ppt_x</p:attrName>
                                        </p:attrNameLst>
                                      </p:cBhvr>
                                      <p:tavLst>
                                        <p:tav tm="0">
                                          <p:val>
                                            <p:strVal val="#ppt_x"/>
                                          </p:val>
                                        </p:tav>
                                        <p:tav tm="100000">
                                          <p:val>
                                            <p:strVal val="#ppt_x"/>
                                          </p:val>
                                        </p:tav>
                                      </p:tavLst>
                                    </p:anim>
                                    <p:anim calcmode="lin" valueType="num">
                                      <p:cBhvr>
                                        <p:cTn id="90" dur="500" fill="hold"/>
                                        <p:tgtEl>
                                          <p:spTgt spid="265226"/>
                                        </p:tgtEl>
                                        <p:attrNameLst>
                                          <p:attrName>ppt_y</p:attrName>
                                        </p:attrNameLst>
                                      </p:cBhvr>
                                      <p:tavLst>
                                        <p:tav tm="0">
                                          <p:val>
                                            <p:strVal val="#ppt_y-#ppt_h/2"/>
                                          </p:val>
                                        </p:tav>
                                        <p:tav tm="100000">
                                          <p:val>
                                            <p:strVal val="#ppt_y"/>
                                          </p:val>
                                        </p:tav>
                                      </p:tavLst>
                                    </p:anim>
                                    <p:anim calcmode="lin" valueType="num">
                                      <p:cBhvr>
                                        <p:cTn id="91" dur="500" fill="hold"/>
                                        <p:tgtEl>
                                          <p:spTgt spid="265226"/>
                                        </p:tgtEl>
                                        <p:attrNameLst>
                                          <p:attrName>ppt_w</p:attrName>
                                        </p:attrNameLst>
                                      </p:cBhvr>
                                      <p:tavLst>
                                        <p:tav tm="0">
                                          <p:val>
                                            <p:strVal val="#ppt_w"/>
                                          </p:val>
                                        </p:tav>
                                        <p:tav tm="100000">
                                          <p:val>
                                            <p:strVal val="#ppt_w"/>
                                          </p:val>
                                        </p:tav>
                                      </p:tavLst>
                                    </p:anim>
                                    <p:anim calcmode="lin" valueType="num">
                                      <p:cBhvr>
                                        <p:cTn id="92" dur="500" fill="hold"/>
                                        <p:tgtEl>
                                          <p:spTgt spid="265226"/>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65226"/>
                                        </p:tgtEl>
                                        <p:attrNameLst>
                                          <p:attrName>ppt_c</p:attrName>
                                        </p:attrNameLst>
                                      </p:cBhvr>
                                      <p:to>
                                        <a:schemeClr val="bg2"/>
                                      </p:to>
                                    </p:animClr>
                                  </p:subTnLst>
                                </p:cTn>
                              </p:par>
                            </p:childTnLst>
                          </p:cTn>
                        </p:par>
                        <p:par>
                          <p:cTn id="93" fill="hold" nodeType="afterGroup">
                            <p:stCondLst>
                              <p:cond delay="11950"/>
                            </p:stCondLst>
                            <p:childTnLst>
                              <p:par>
                                <p:cTn id="94" presetID="19" presetClass="entr" presetSubtype="10" fill="hold" grpId="0" nodeType="afterEffect">
                                  <p:stCondLst>
                                    <p:cond delay="0"/>
                                  </p:stCondLst>
                                  <p:childTnLst>
                                    <p:set>
                                      <p:cBhvr>
                                        <p:cTn id="95" dur="1" fill="hold">
                                          <p:stCondLst>
                                            <p:cond delay="0"/>
                                          </p:stCondLst>
                                        </p:cTn>
                                        <p:tgtEl>
                                          <p:spTgt spid="265232"/>
                                        </p:tgtEl>
                                        <p:attrNameLst>
                                          <p:attrName>style.visibility</p:attrName>
                                        </p:attrNameLst>
                                      </p:cBhvr>
                                      <p:to>
                                        <p:strVal val="visible"/>
                                      </p:to>
                                    </p:set>
                                    <p:anim calcmode="lin" valueType="num">
                                      <p:cBhvr>
                                        <p:cTn id="96" dur="5000" fill="hold"/>
                                        <p:tgtEl>
                                          <p:spTgt spid="265232"/>
                                        </p:tgtEl>
                                        <p:attrNameLst>
                                          <p:attrName>ppt_w</p:attrName>
                                        </p:attrNameLst>
                                      </p:cBhvr>
                                      <p:tavLst>
                                        <p:tav tm="0" fmla="#ppt_w*sin(2.5*pi*$)">
                                          <p:val>
                                            <p:fltVal val="0"/>
                                          </p:val>
                                        </p:tav>
                                        <p:tav tm="100000">
                                          <p:val>
                                            <p:fltVal val="1"/>
                                          </p:val>
                                        </p:tav>
                                      </p:tavLst>
                                    </p:anim>
                                    <p:anim calcmode="lin" valueType="num">
                                      <p:cBhvr>
                                        <p:cTn id="97" dur="5000" fill="hold"/>
                                        <p:tgtEl>
                                          <p:spTgt spid="2652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utoUpdateAnimBg="0"/>
      <p:bldP spid="265220" grpId="0" autoUpdateAnimBg="0"/>
      <p:bldP spid="265221" grpId="0" autoUpdateAnimBg="0"/>
      <p:bldP spid="265222" grpId="0" autoUpdateAnimBg="0"/>
      <p:bldP spid="265223" grpId="0" autoUpdateAnimBg="0"/>
      <p:bldP spid="265224" grpId="0" autoUpdateAnimBg="0"/>
      <p:bldP spid="265225" grpId="0" autoUpdateAnimBg="0"/>
      <p:bldP spid="265226" grpId="0" autoUpdateAnimBg="0"/>
      <p:bldP spid="265227" grpId="0" autoUpdateAnimBg="0"/>
      <p:bldP spid="265228" grpId="0" autoUpdateAnimBg="0"/>
      <p:bldP spid="265229" grpId="0" autoUpdateAnimBg="0"/>
      <p:bldP spid="265230" grpId="0" autoUpdateAnimBg="0"/>
      <p:bldP spid="265231" grpId="0" autoUpdateAnimBg="0"/>
      <p:bldP spid="265232" grpId="0" autoUpdateAnimBg="0"/>
      <p:bldP spid="265233" grpId="0" autoUpdateAnimBg="0"/>
      <p:bldP spid="2652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31093" name="Picture 21" descr="chemware"/>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3082925" y="1403350"/>
            <a:ext cx="6061075" cy="545465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Grp="1" noChangeArrowheads="1"/>
          </p:cNvSpPr>
          <p:nvPr>
            <p:ph type="subTitle" idx="1"/>
          </p:nvPr>
        </p:nvSpPr>
        <p:spPr>
          <a:xfrm>
            <a:off x="850900" y="939800"/>
            <a:ext cx="7467600" cy="4279900"/>
          </a:xfrm>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marL="571500" indent="-571500" algn="just">
              <a:lnSpc>
                <a:spcPct val="125000"/>
              </a:lnSpc>
              <a:spcBef>
                <a:spcPct val="0"/>
              </a:spcBef>
              <a:buClr>
                <a:schemeClr val="folHlink"/>
              </a:buClr>
              <a:buSzPct val="110000"/>
              <a:buFontTx/>
              <a:buBlip>
                <a:blip r:embed="rId4"/>
              </a:buBlip>
            </a:pPr>
            <a:r>
              <a:rPr lang="zh-CN" altLang="en-US" sz="4000">
                <a:solidFill>
                  <a:srgbClr val="FFFFFF"/>
                </a:solidFill>
                <a:latin typeface="Arial" charset="0"/>
                <a:ea typeface="微软简中圆" pitchFamily="2" charset="-122"/>
              </a:rPr>
              <a:t>标准仪器设备仅需标明其型号、厂家</a:t>
            </a:r>
          </a:p>
          <a:p>
            <a:pPr marL="571500" indent="-571500" algn="just">
              <a:lnSpc>
                <a:spcPct val="125000"/>
              </a:lnSpc>
              <a:spcBef>
                <a:spcPct val="50000"/>
              </a:spcBef>
              <a:buClr>
                <a:schemeClr val="folHlink"/>
              </a:buClr>
              <a:buSzPct val="110000"/>
              <a:buFontTx/>
              <a:buBlip>
                <a:blip r:embed="rId4"/>
              </a:buBlip>
            </a:pPr>
            <a:r>
              <a:rPr lang="zh-CN" altLang="en-US" sz="4000">
                <a:solidFill>
                  <a:srgbClr val="FFFFFF"/>
                </a:solidFill>
                <a:latin typeface="Arial" charset="0"/>
                <a:ea typeface="微软简中圆" pitchFamily="2" charset="-122"/>
              </a:rPr>
              <a:t>通用或标准的实验、测试方法不必详细介绍，只需标注其参考文献出处</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checkerboard(across)">
                                      <p:cBhvr>
                                        <p:cTn id="7" dur="500"/>
                                        <p:tgtEl>
                                          <p:spTgt spid="131075">
                                            <p:txEl>
                                              <p:pRg st="0" end="0"/>
                                            </p:txEl>
                                          </p:spTgt>
                                        </p:tgtEl>
                                      </p:cBhvr>
                                    </p:animEffect>
                                  </p:childTnLst>
                                  <p:subTnLst>
                                    <p:animClr clrSpc="rgb" dir="cw">
                                      <p:cBhvr override="childStyle">
                                        <p:cTn dur="1" fill="hold" display="0" masterRel="nextClick" afterEffect="1"/>
                                        <p:tgtEl>
                                          <p:spTgt spid="131075">
                                            <p:txEl>
                                              <p:pRg st="0" end="0"/>
                                            </p:txEl>
                                          </p:spTgt>
                                        </p:tgtEl>
                                        <p:attrNameLst>
                                          <p:attrName>ppt_c</p:attrName>
                                        </p:attrNameLst>
                                      </p:cBhvr>
                                      <p:to>
                                        <a:srgbClr val="66FF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checkerboard(across)">
                                      <p:cBhvr>
                                        <p:cTn id="12" dur="500"/>
                                        <p:tgtEl>
                                          <p:spTgt spid="131075">
                                            <p:txEl>
                                              <p:pRg st="1" end="1"/>
                                            </p:txEl>
                                          </p:spTgt>
                                        </p:tgtEl>
                                      </p:cBhvr>
                                    </p:animEffect>
                                  </p:childTnLst>
                                  <p:subTnLst>
                                    <p:animClr clrSpc="rgb" dir="cw">
                                      <p:cBhvr override="childStyle">
                                        <p:cTn dur="1" fill="hold" display="0" masterRel="nextClick" afterEffect="1"/>
                                        <p:tgtEl>
                                          <p:spTgt spid="131075">
                                            <p:txEl>
                                              <p:pRg st="1" end="1"/>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218115" name="Object 1027"/>
          <p:cNvGraphicFramePr>
            <a:graphicFrameLocks noChangeAspect="1"/>
          </p:cNvGraphicFramePr>
          <p:nvPr/>
        </p:nvGraphicFramePr>
        <p:xfrm>
          <a:off x="1420813" y="1103313"/>
          <a:ext cx="6321425" cy="5568950"/>
        </p:xfrm>
        <a:graphic>
          <a:graphicData uri="http://schemas.openxmlformats.org/presentationml/2006/ole">
            <mc:AlternateContent xmlns:mc="http://schemas.openxmlformats.org/markup-compatibility/2006">
              <mc:Choice xmlns:v="urn:schemas-microsoft-com:vml" Requires="v">
                <p:oleObj spid="_x0000_s218126" name="图片" r:id="rId4" imgW="3848040" imgH="3390840" progId="Word.Picture.8">
                  <p:embed/>
                </p:oleObj>
              </mc:Choice>
              <mc:Fallback>
                <p:oleObj name="图片" r:id="rId4" imgW="3848040" imgH="3390840" progId="Word.Picture.8">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1103313"/>
                        <a:ext cx="63214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22" name="Rectangle 1034"/>
          <p:cNvSpPr>
            <a:spLocks noGrp="1" noChangeArrowheads="1"/>
          </p:cNvSpPr>
          <p:nvPr>
            <p:ph type="title"/>
          </p:nvPr>
        </p:nvSpPr>
        <p:spPr>
          <a:xfrm>
            <a:off x="509588" y="255588"/>
            <a:ext cx="8124825" cy="546100"/>
          </a:xfrm>
        </p:spPr>
        <p:txBody>
          <a:bodyPr lIns="0" tIns="0" rIns="0" bIns="0"/>
          <a:lstStyle/>
          <a:p>
            <a:pPr marL="481013" indent="-481013" algn="just">
              <a:buClr>
                <a:schemeClr val="folHlink"/>
              </a:buClr>
              <a:buSzPct val="125000"/>
              <a:buFont typeface="Symbol" pitchFamily="18" charset="2"/>
              <a:buBlip>
                <a:blip r:embed="rId6"/>
              </a:buBlip>
            </a:pPr>
            <a:r>
              <a:rPr lang="zh-CN" altLang="en-US" sz="2800">
                <a:solidFill>
                  <a:srgbClr val="66FFCC"/>
                </a:solidFill>
                <a:latin typeface="Arial" charset="0"/>
                <a:ea typeface="微软简中圆" pitchFamily="2" charset="-122"/>
              </a:rPr>
              <a:t>自行设计的实验方法和装置应有详细说明和附图</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8122"/>
                                        </p:tgtEl>
                                        <p:attrNameLst>
                                          <p:attrName>style.visibility</p:attrName>
                                        </p:attrNameLst>
                                      </p:cBhvr>
                                      <p:to>
                                        <p:strVal val="visible"/>
                                      </p:to>
                                    </p:set>
                                    <p:animEffect transition="in" filter="wipe(left)">
                                      <p:cBhvr>
                                        <p:cTn id="7" dur="500"/>
                                        <p:tgtEl>
                                          <p:spTgt spid="218122"/>
                                        </p:tgtEl>
                                      </p:cBhvr>
                                    </p:animEffect>
                                  </p:childTnLst>
                                </p:cTn>
                              </p:par>
                            </p:childTnLst>
                          </p:cTn>
                        </p:par>
                        <p:par>
                          <p:cTn id="8" fill="hold" nodeType="afterGroup">
                            <p:stCondLst>
                              <p:cond delay="500"/>
                            </p:stCondLst>
                            <p:childTnLst>
                              <p:par>
                                <p:cTn id="9" presetID="23" presetClass="entr" presetSubtype="272" fill="hold" nodeType="afterEffect">
                                  <p:stCondLst>
                                    <p:cond delay="0"/>
                                  </p:stCondLst>
                                  <p:childTnLst>
                                    <p:set>
                                      <p:cBhvr>
                                        <p:cTn id="10" dur="1" fill="hold">
                                          <p:stCondLst>
                                            <p:cond delay="0"/>
                                          </p:stCondLst>
                                        </p:cTn>
                                        <p:tgtEl>
                                          <p:spTgt spid="218115"/>
                                        </p:tgtEl>
                                        <p:attrNameLst>
                                          <p:attrName>style.visibility</p:attrName>
                                        </p:attrNameLst>
                                      </p:cBhvr>
                                      <p:to>
                                        <p:strVal val="visible"/>
                                      </p:to>
                                    </p:set>
                                    <p:anim calcmode="lin" valueType="num">
                                      <p:cBhvr>
                                        <p:cTn id="11" dur="500" fill="hold"/>
                                        <p:tgtEl>
                                          <p:spTgt spid="218115"/>
                                        </p:tgtEl>
                                        <p:attrNameLst>
                                          <p:attrName>ppt_w</p:attrName>
                                        </p:attrNameLst>
                                      </p:cBhvr>
                                      <p:tavLst>
                                        <p:tav tm="0">
                                          <p:val>
                                            <p:strVal val="2/3*#ppt_w"/>
                                          </p:val>
                                        </p:tav>
                                        <p:tav tm="100000">
                                          <p:val>
                                            <p:strVal val="#ppt_w"/>
                                          </p:val>
                                        </p:tav>
                                      </p:tavLst>
                                    </p:anim>
                                    <p:anim calcmode="lin" valueType="num">
                                      <p:cBhvr>
                                        <p:cTn id="12" dur="500" fill="hold"/>
                                        <p:tgtEl>
                                          <p:spTgt spid="2181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subTitle" idx="1"/>
          </p:nvPr>
        </p:nvSpPr>
        <p:spPr>
          <a:xfrm>
            <a:off x="663575" y="307975"/>
            <a:ext cx="7467600" cy="533400"/>
          </a:xfrm>
        </p:spPr>
        <p:txBody>
          <a:bodyPr/>
          <a:lstStyle/>
          <a:p>
            <a:pPr marL="481013" indent="-481013" algn="just">
              <a:lnSpc>
                <a:spcPct val="105000"/>
              </a:lnSpc>
              <a:spcBef>
                <a:spcPct val="0"/>
              </a:spcBef>
              <a:buClr>
                <a:schemeClr val="folHlink"/>
              </a:buClr>
              <a:buSzPct val="125000"/>
              <a:buFontTx/>
              <a:buBlip>
                <a:blip r:embed="rId3"/>
              </a:buBlip>
            </a:pPr>
            <a:r>
              <a:rPr lang="zh-CN" altLang="en-US" sz="2800">
                <a:solidFill>
                  <a:srgbClr val="66FFCC"/>
                </a:solidFill>
                <a:latin typeface="Arial" charset="0"/>
                <a:ea typeface="微软简中圆" pitchFamily="2" charset="-122"/>
              </a:rPr>
              <a:t>必要时，可附上实验装置照片</a:t>
            </a:r>
          </a:p>
        </p:txBody>
      </p:sp>
      <p:grpSp>
        <p:nvGrpSpPr>
          <p:cNvPr id="135182" name="Group 14"/>
          <p:cNvGrpSpPr>
            <a:grpSpLocks noChangeAspect="1"/>
          </p:cNvGrpSpPr>
          <p:nvPr/>
        </p:nvGrpSpPr>
        <p:grpSpPr bwMode="auto">
          <a:xfrm>
            <a:off x="668338" y="1181100"/>
            <a:ext cx="7748587" cy="5426075"/>
            <a:chOff x="364" y="590"/>
            <a:chExt cx="5136" cy="3597"/>
          </a:xfrm>
        </p:grpSpPr>
        <p:sp>
          <p:nvSpPr>
            <p:cNvPr id="135177" name="Rectangle 9"/>
            <p:cNvSpPr>
              <a:spLocks noChangeAspect="1" noChangeArrowheads="1"/>
            </p:cNvSpPr>
            <p:nvPr/>
          </p:nvSpPr>
          <p:spPr bwMode="auto">
            <a:xfrm>
              <a:off x="364" y="590"/>
              <a:ext cx="5136" cy="3597"/>
            </a:xfrm>
            <a:prstGeom prst="rect">
              <a:avLst/>
            </a:prstGeom>
            <a:solidFill>
              <a:srgbClr val="FFFFFF"/>
            </a:solidFill>
            <a:ln w="12700" cap="sq">
              <a:solidFill>
                <a:srgbClr val="FFFFFF"/>
              </a:solidFill>
              <a:miter lim="800000"/>
              <a:headEnd type="none" w="sm" len="sm"/>
              <a:tailEnd type="none" w="sm" len="sm"/>
            </a:ln>
            <a:effectLst>
              <a:outerShdw dist="63500" dir="3187806" algn="ctr" rotWithShape="0">
                <a:srgbClr val="CC3300"/>
              </a:outerShdw>
            </a:effectLst>
          </p:spPr>
          <p:txBody>
            <a:bodyPr wrap="none" anchor="ctr"/>
            <a:lstStyle/>
            <a:p>
              <a:endParaRPr lang="zh-CN" altLang="en-US"/>
            </a:p>
          </p:txBody>
        </p:sp>
        <p:pic>
          <p:nvPicPr>
            <p:cNvPr id="135176" name="Picture 8" descr="EQUIP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94" y="728"/>
              <a:ext cx="4876" cy="3063"/>
            </a:xfrm>
            <a:prstGeom prst="rect">
              <a:avLst/>
            </a:prstGeom>
            <a:noFill/>
            <a:extLst>
              <a:ext uri="{909E8E84-426E-40DD-AFC4-6F175D3DCCD1}">
                <a14:hiddenFill xmlns:a14="http://schemas.microsoft.com/office/drawing/2010/main">
                  <a:solidFill>
                    <a:srgbClr val="FFFFFF"/>
                  </a:solidFill>
                </a14:hiddenFill>
              </a:ext>
            </a:extLst>
          </p:spPr>
        </p:pic>
        <p:sp>
          <p:nvSpPr>
            <p:cNvPr id="135178" name="Text Box 10"/>
            <p:cNvSpPr txBox="1">
              <a:spLocks noChangeAspect="1" noChangeArrowheads="1"/>
            </p:cNvSpPr>
            <p:nvPr/>
          </p:nvSpPr>
          <p:spPr bwMode="auto">
            <a:xfrm>
              <a:off x="1172" y="3919"/>
              <a:ext cx="35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zh-CN" altLang="en-US" sz="1800" b="1">
                  <a:solidFill>
                    <a:srgbClr val="000000"/>
                  </a:solidFill>
                  <a:latin typeface="Times New Roman" pitchFamily="18" charset="0"/>
                  <a:ea typeface="宋体" pitchFamily="2" charset="-122"/>
                </a:rPr>
                <a:t>图</a:t>
              </a:r>
              <a:r>
                <a:rPr lang="en-US" altLang="zh-CN" sz="1800" b="1">
                  <a:solidFill>
                    <a:srgbClr val="000000"/>
                  </a:solidFill>
                  <a:latin typeface="Times New Roman" pitchFamily="18" charset="0"/>
                  <a:ea typeface="宋体" pitchFamily="2" charset="-122"/>
                </a:rPr>
                <a:t>3.2   </a:t>
              </a:r>
              <a:r>
                <a:rPr lang="zh-CN" altLang="en-US" sz="1800" b="1">
                  <a:solidFill>
                    <a:srgbClr val="000000"/>
                  </a:solidFill>
                  <a:latin typeface="Times New Roman" pitchFamily="18" charset="0"/>
                  <a:ea typeface="宋体" pitchFamily="2" charset="-122"/>
                </a:rPr>
                <a:t>激光蒸发源与飞行时间质谱仪组合实验装置</a:t>
              </a:r>
              <a:endParaRPr lang="zh-CN" altLang="en-US" sz="2800">
                <a:solidFill>
                  <a:srgbClr val="000000"/>
                </a:solidFill>
                <a:latin typeface="Times New Roman" pitchFamily="18" charset="0"/>
                <a:ea typeface="宋体" pitchFamily="2"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wipe(left)">
                                      <p:cBhvr>
                                        <p:cTn id="7" dur="500"/>
                                        <p:tgtEl>
                                          <p:spTgt spid="135170">
                                            <p:txEl>
                                              <p:pRg st="0" end="0"/>
                                            </p:txEl>
                                          </p:spTgt>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35182"/>
                                        </p:tgtEl>
                                        <p:attrNameLst>
                                          <p:attrName>style.visibility</p:attrName>
                                        </p:attrNameLst>
                                      </p:cBhvr>
                                      <p:to>
                                        <p:strVal val="visible"/>
                                      </p:to>
                                    </p:set>
                                    <p:animEffect transition="in" filter="blinds(vertical)">
                                      <p:cBhvr>
                                        <p:cTn id="11" dur="5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2667000" y="282575"/>
            <a:ext cx="3962400" cy="762000"/>
          </a:xfrm>
          <a:effectLst>
            <a:outerShdw dist="17961" dir="2700000" algn="ctr" rotWithShape="0">
              <a:schemeClr val="folHlink"/>
            </a:outerShdw>
          </a:effectLst>
        </p:spPr>
        <p:txBody>
          <a:bodyPr/>
          <a:lstStyle/>
          <a:p>
            <a:r>
              <a:rPr lang="en-US" altLang="zh-CN" sz="4000">
                <a:solidFill>
                  <a:schemeClr val="tx1"/>
                </a:solidFill>
                <a:latin typeface="Arial" charset="0"/>
                <a:ea typeface="微软简中圆" pitchFamily="2" charset="-122"/>
              </a:rPr>
              <a:t>7.2</a:t>
            </a:r>
            <a:r>
              <a:rPr lang="en-US" altLang="zh-CN" sz="4000">
                <a:solidFill>
                  <a:schemeClr val="tx1"/>
                </a:solidFill>
                <a:latin typeface="Arial Rounded MT Bold" pitchFamily="34" charset="0"/>
                <a:ea typeface="微软简中圆" pitchFamily="2" charset="-122"/>
              </a:rPr>
              <a:t>   </a:t>
            </a:r>
            <a:r>
              <a:rPr lang="zh-CN" altLang="en-US" sz="4000">
                <a:solidFill>
                  <a:schemeClr val="tx1"/>
                </a:solidFill>
                <a:latin typeface="Arial Rounded MT Bold" pitchFamily="34" charset="0"/>
                <a:ea typeface="微软简中圆" pitchFamily="2" charset="-122"/>
              </a:rPr>
              <a:t>结果与讨论</a:t>
            </a:r>
            <a:endParaRPr lang="zh-CN" altLang="en-US" sz="4000">
              <a:solidFill>
                <a:srgbClr val="FA72E7"/>
              </a:solidFill>
              <a:latin typeface="Arial Rounded MT Bold" pitchFamily="34" charset="0"/>
              <a:ea typeface="微软简中圆" pitchFamily="2" charset="-122"/>
            </a:endParaRPr>
          </a:p>
        </p:txBody>
      </p:sp>
      <p:sp>
        <p:nvSpPr>
          <p:cNvPr id="141315" name="Rectangle 3"/>
          <p:cNvSpPr>
            <a:spLocks noGrp="1" noChangeArrowheads="1"/>
          </p:cNvSpPr>
          <p:nvPr>
            <p:ph type="subTitle" idx="1"/>
          </p:nvPr>
        </p:nvSpPr>
        <p:spPr>
          <a:xfrm>
            <a:off x="555625" y="1166813"/>
            <a:ext cx="8185150" cy="5230812"/>
          </a:xfrm>
        </p:spPr>
        <p:txBody>
          <a:bodyPr/>
          <a:lstStyle/>
          <a:p>
            <a:pPr marL="571500" indent="-571500" algn="just">
              <a:lnSpc>
                <a:spcPct val="120000"/>
              </a:lnSpc>
              <a:spcBef>
                <a:spcPct val="0"/>
              </a:spcBef>
              <a:buClr>
                <a:schemeClr val="folHlink"/>
              </a:buClr>
              <a:buFontTx/>
              <a:buBlip>
                <a:blip r:embed="rId3"/>
              </a:buBlip>
            </a:pPr>
            <a:r>
              <a:rPr lang="zh-CN" altLang="en-US" sz="3000">
                <a:solidFill>
                  <a:srgbClr val="FFFFFF"/>
                </a:solidFill>
                <a:latin typeface="Arial" charset="0"/>
                <a:ea typeface="微软简中圆" pitchFamily="2" charset="-122"/>
              </a:rPr>
              <a:t>实验结果是论文的关键；研究成败由此判断。一切推论以此为依据</a:t>
            </a:r>
          </a:p>
          <a:p>
            <a:pPr marL="571500" indent="-571500" algn="just">
              <a:lnSpc>
                <a:spcPct val="120000"/>
              </a:lnSpc>
              <a:spcBef>
                <a:spcPct val="15000"/>
              </a:spcBef>
              <a:buClr>
                <a:schemeClr val="folHlink"/>
              </a:buClr>
              <a:buFontTx/>
              <a:buBlip>
                <a:blip r:embed="rId3"/>
              </a:buBlip>
            </a:pPr>
            <a:r>
              <a:rPr lang="zh-CN" altLang="en-US" sz="3000">
                <a:solidFill>
                  <a:srgbClr val="FFFFFF"/>
                </a:solidFill>
                <a:latin typeface="Arial" charset="0"/>
                <a:ea typeface="微软简中圆" pitchFamily="2" charset="-122"/>
              </a:rPr>
              <a:t>要用表格、曲线、图解、照片等手段来辅助说明，帮助读者理解</a:t>
            </a:r>
          </a:p>
          <a:p>
            <a:pPr marL="571500" indent="-571500" algn="just">
              <a:lnSpc>
                <a:spcPct val="120000"/>
              </a:lnSpc>
              <a:spcBef>
                <a:spcPct val="15000"/>
              </a:spcBef>
              <a:buClr>
                <a:schemeClr val="folHlink"/>
              </a:buClr>
              <a:buFontTx/>
              <a:buBlip>
                <a:blip r:embed="rId3"/>
              </a:buBlip>
            </a:pPr>
            <a:r>
              <a:rPr lang="zh-CN" altLang="en-US" sz="3000">
                <a:solidFill>
                  <a:srgbClr val="FFFFFF"/>
                </a:solidFill>
                <a:latin typeface="Arial" charset="0"/>
                <a:ea typeface="微软简中圆" pitchFamily="2" charset="-122"/>
              </a:rPr>
              <a:t>对结果如无深入的分析讨论，只是“研究简报”，不算是科技论文</a:t>
            </a:r>
          </a:p>
          <a:p>
            <a:pPr marL="571500" indent="-571500" algn="just">
              <a:lnSpc>
                <a:spcPct val="120000"/>
              </a:lnSpc>
              <a:spcBef>
                <a:spcPct val="15000"/>
              </a:spcBef>
              <a:buClr>
                <a:schemeClr val="folHlink"/>
              </a:buClr>
              <a:buFontTx/>
              <a:buBlip>
                <a:blip r:embed="rId3"/>
              </a:buBlip>
            </a:pPr>
            <a:r>
              <a:rPr lang="zh-CN" altLang="en-US" sz="3000">
                <a:solidFill>
                  <a:srgbClr val="FFFFFF"/>
                </a:solidFill>
                <a:latin typeface="Arial" charset="0"/>
                <a:ea typeface="微软简中圆" pitchFamily="2" charset="-122"/>
              </a:rPr>
              <a:t>主要的实验结果，通常要逐项探讨、判断分析。这是由表及里、由此及彼，从现象到规律，从感性到理性的提炼升华过程</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500" fill="hold"/>
                                        <p:tgtEl>
                                          <p:spTgt spid="141314"/>
                                        </p:tgtEl>
                                        <p:attrNameLst>
                                          <p:attrName>ppt_w</p:attrName>
                                        </p:attrNameLst>
                                      </p:cBhvr>
                                      <p:tavLst>
                                        <p:tav tm="0">
                                          <p:val>
                                            <p:fltVal val="0"/>
                                          </p:val>
                                        </p:tav>
                                        <p:tav tm="100000">
                                          <p:val>
                                            <p:strVal val="#ppt_w"/>
                                          </p:val>
                                        </p:tav>
                                      </p:tavLst>
                                    </p:anim>
                                    <p:anim calcmode="lin" valueType="num">
                                      <p:cBhvr>
                                        <p:cTn id="8" dur="500" fill="hold"/>
                                        <p:tgtEl>
                                          <p:spTgt spid="141314"/>
                                        </p:tgtEl>
                                        <p:attrNameLst>
                                          <p:attrName>ppt_h</p:attrName>
                                        </p:attrNameLst>
                                      </p:cBhvr>
                                      <p:tavLst>
                                        <p:tav tm="0">
                                          <p:val>
                                            <p:fltVal val="0"/>
                                          </p:val>
                                        </p:tav>
                                        <p:tav tm="100000">
                                          <p:val>
                                            <p:strVal val="#ppt_h"/>
                                          </p:val>
                                        </p:tav>
                                      </p:tavLst>
                                    </p:anim>
                                    <p:anim calcmode="lin" valueType="num">
                                      <p:cBhvr>
                                        <p:cTn id="9" dur="500" fill="hold"/>
                                        <p:tgtEl>
                                          <p:spTgt spid="141314"/>
                                        </p:tgtEl>
                                        <p:attrNameLst>
                                          <p:attrName>ppt_x</p:attrName>
                                        </p:attrNameLst>
                                      </p:cBhvr>
                                      <p:tavLst>
                                        <p:tav tm="0">
                                          <p:val>
                                            <p:fltVal val="0.5"/>
                                          </p:val>
                                        </p:tav>
                                        <p:tav tm="100000">
                                          <p:val>
                                            <p:strVal val="#ppt_x"/>
                                          </p:val>
                                        </p:tav>
                                      </p:tavLst>
                                    </p:anim>
                                    <p:anim calcmode="lin" valueType="num">
                                      <p:cBhvr>
                                        <p:cTn id="10" dur="500" fill="hold"/>
                                        <p:tgtEl>
                                          <p:spTgt spid="14131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141315">
                                            <p:txEl>
                                              <p:pRg st="0" end="0"/>
                                            </p:txEl>
                                          </p:spTgt>
                                        </p:tgtEl>
                                        <p:attrNameLst>
                                          <p:attrName>style.visibility</p:attrName>
                                        </p:attrNameLst>
                                      </p:cBhvr>
                                      <p:to>
                                        <p:strVal val="visible"/>
                                      </p:to>
                                    </p:set>
                                    <p:animEffect transition="in" filter="checkerboard(down)">
                                      <p:cBhvr>
                                        <p:cTn id="15" dur="500"/>
                                        <p:tgtEl>
                                          <p:spTgt spid="141315">
                                            <p:txEl>
                                              <p:pRg st="0" end="0"/>
                                            </p:txEl>
                                          </p:spTgt>
                                        </p:tgtEl>
                                      </p:cBhvr>
                                    </p:animEffect>
                                  </p:childTnLst>
                                  <p:subTnLst>
                                    <p:animClr clrSpc="rgb" dir="cw">
                                      <p:cBhvr override="childStyle">
                                        <p:cTn dur="1" fill="hold" display="0" masterRel="nextClick" afterEffect="1"/>
                                        <p:tgtEl>
                                          <p:spTgt spid="141315">
                                            <p:txEl>
                                              <p:pRg st="0" end="0"/>
                                            </p:txEl>
                                          </p:spTgt>
                                        </p:tgtEl>
                                        <p:attrNameLst>
                                          <p:attrName>ppt_c</p:attrName>
                                        </p:attrNameLst>
                                      </p:cBhvr>
                                      <p:to>
                                        <a:srgbClr val="66FFCC"/>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141315">
                                            <p:txEl>
                                              <p:pRg st="1" end="1"/>
                                            </p:txEl>
                                          </p:spTgt>
                                        </p:tgtEl>
                                        <p:attrNameLst>
                                          <p:attrName>style.visibility</p:attrName>
                                        </p:attrNameLst>
                                      </p:cBhvr>
                                      <p:to>
                                        <p:strVal val="visible"/>
                                      </p:to>
                                    </p:set>
                                    <p:animEffect transition="in" filter="checkerboard(down)">
                                      <p:cBhvr>
                                        <p:cTn id="20" dur="500"/>
                                        <p:tgtEl>
                                          <p:spTgt spid="141315">
                                            <p:txEl>
                                              <p:pRg st="1" end="1"/>
                                            </p:txEl>
                                          </p:spTgt>
                                        </p:tgtEl>
                                      </p:cBhvr>
                                    </p:animEffect>
                                  </p:childTnLst>
                                  <p:subTnLst>
                                    <p:animClr clrSpc="rgb" dir="cw">
                                      <p:cBhvr override="childStyle">
                                        <p:cTn dur="1" fill="hold" display="0" masterRel="nextClick" afterEffect="1"/>
                                        <p:tgtEl>
                                          <p:spTgt spid="141315">
                                            <p:txEl>
                                              <p:pRg st="1" end="1"/>
                                            </p:txEl>
                                          </p:spTgt>
                                        </p:tgtEl>
                                        <p:attrNameLst>
                                          <p:attrName>ppt_c</p:attrName>
                                        </p:attrNameLst>
                                      </p:cBhvr>
                                      <p:to>
                                        <a:srgbClr val="66FFCC"/>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141315">
                                            <p:txEl>
                                              <p:pRg st="2" end="2"/>
                                            </p:txEl>
                                          </p:spTgt>
                                        </p:tgtEl>
                                        <p:attrNameLst>
                                          <p:attrName>style.visibility</p:attrName>
                                        </p:attrNameLst>
                                      </p:cBhvr>
                                      <p:to>
                                        <p:strVal val="visible"/>
                                      </p:to>
                                    </p:set>
                                    <p:animEffect transition="in" filter="checkerboard(down)">
                                      <p:cBhvr>
                                        <p:cTn id="25" dur="500"/>
                                        <p:tgtEl>
                                          <p:spTgt spid="141315">
                                            <p:txEl>
                                              <p:pRg st="2" end="2"/>
                                            </p:txEl>
                                          </p:spTgt>
                                        </p:tgtEl>
                                      </p:cBhvr>
                                    </p:animEffect>
                                  </p:childTnLst>
                                  <p:subTnLst>
                                    <p:animClr clrSpc="rgb" dir="cw">
                                      <p:cBhvr override="childStyle">
                                        <p:cTn dur="1" fill="hold" display="0" masterRel="nextClick" afterEffect="1"/>
                                        <p:tgtEl>
                                          <p:spTgt spid="141315">
                                            <p:txEl>
                                              <p:pRg st="2" end="2"/>
                                            </p:txEl>
                                          </p:spTgt>
                                        </p:tgtEl>
                                        <p:attrNameLst>
                                          <p:attrName>ppt_c</p:attrName>
                                        </p:attrNameLst>
                                      </p:cBhvr>
                                      <p:to>
                                        <a:srgbClr val="66FFCC"/>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141315">
                                            <p:txEl>
                                              <p:pRg st="3" end="3"/>
                                            </p:txEl>
                                          </p:spTgt>
                                        </p:tgtEl>
                                        <p:attrNameLst>
                                          <p:attrName>style.visibility</p:attrName>
                                        </p:attrNameLst>
                                      </p:cBhvr>
                                      <p:to>
                                        <p:strVal val="visible"/>
                                      </p:to>
                                    </p:set>
                                    <p:animEffect transition="in" filter="checkerboard(down)">
                                      <p:cBhvr>
                                        <p:cTn id="30" dur="500"/>
                                        <p:tgtEl>
                                          <p:spTgt spid="141315">
                                            <p:txEl>
                                              <p:pRg st="3" end="3"/>
                                            </p:txEl>
                                          </p:spTgt>
                                        </p:tgtEl>
                                      </p:cBhvr>
                                    </p:animEffect>
                                  </p:childTnLst>
                                  <p:subTnLst>
                                    <p:animClr clrSpc="rgb" dir="cw">
                                      <p:cBhvr override="childStyle">
                                        <p:cTn dur="1" fill="hold" display="0" masterRel="nextClick" afterEffect="1"/>
                                        <p:tgtEl>
                                          <p:spTgt spid="141315">
                                            <p:txEl>
                                              <p:pRg st="3" end="3"/>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3" name="Rectangle 3"/>
          <p:cNvSpPr>
            <a:spLocks noGrp="1" noChangeArrowheads="1"/>
          </p:cNvSpPr>
          <p:nvPr>
            <p:ph type="subTitle" idx="1"/>
          </p:nvPr>
        </p:nvSpPr>
        <p:spPr>
          <a:xfrm>
            <a:off x="544513" y="1858963"/>
            <a:ext cx="8185150" cy="4144962"/>
          </a:xfrm>
        </p:spPr>
        <p:txBody>
          <a:bodyPr/>
          <a:lstStyle/>
          <a:p>
            <a:pPr marL="663575" indent="-663575" algn="just">
              <a:lnSpc>
                <a:spcPct val="125000"/>
              </a:lnSpc>
              <a:spcBef>
                <a:spcPct val="0"/>
              </a:spcBef>
              <a:buClr>
                <a:schemeClr val="folHlink"/>
              </a:buClr>
              <a:buSzPct val="125000"/>
              <a:buFontTx/>
              <a:buBlip>
                <a:blip r:embed="rId3"/>
              </a:buBlip>
            </a:pPr>
            <a:r>
              <a:rPr lang="zh-CN" altLang="en-US" sz="3600">
                <a:solidFill>
                  <a:srgbClr val="FFFF99"/>
                </a:solidFill>
                <a:ea typeface="微软简中圆" pitchFamily="2" charset="-122"/>
              </a:rPr>
              <a:t>合理的文章结构（提纲）</a:t>
            </a:r>
          </a:p>
          <a:p>
            <a:pPr marL="663575" indent="-663575" algn="just">
              <a:lnSpc>
                <a:spcPct val="125000"/>
              </a:lnSpc>
              <a:spcBef>
                <a:spcPct val="40000"/>
              </a:spcBef>
              <a:buClr>
                <a:schemeClr val="folHlink"/>
              </a:buClr>
              <a:buSzPct val="125000"/>
              <a:buFontTx/>
              <a:buBlip>
                <a:blip r:embed="rId3"/>
              </a:buBlip>
            </a:pPr>
            <a:r>
              <a:rPr lang="zh-CN" altLang="en-US" sz="3600">
                <a:solidFill>
                  <a:srgbClr val="FFFF99"/>
                </a:solidFill>
                <a:ea typeface="微软简中圆" pitchFamily="2" charset="-122"/>
              </a:rPr>
              <a:t>依据可靠的实验数据，通过理论分析和逻辑推理，导出有价值的科学结论</a:t>
            </a:r>
          </a:p>
          <a:p>
            <a:pPr marL="663575" indent="-663575" algn="just">
              <a:lnSpc>
                <a:spcPct val="125000"/>
              </a:lnSpc>
              <a:spcBef>
                <a:spcPct val="40000"/>
              </a:spcBef>
              <a:buClr>
                <a:schemeClr val="folHlink"/>
              </a:buClr>
              <a:buSzPct val="125000"/>
              <a:buFontTx/>
              <a:buBlip>
                <a:blip r:embed="rId3"/>
              </a:buBlip>
            </a:pPr>
            <a:r>
              <a:rPr lang="zh-CN" altLang="en-US" sz="3600">
                <a:solidFill>
                  <a:srgbClr val="FFFF99"/>
                </a:solidFill>
                <a:ea typeface="微软简中圆" pitchFamily="2" charset="-122"/>
              </a:rPr>
              <a:t>严谨的科学态度和实事求是的精神，注意逻辑和词章</a:t>
            </a:r>
          </a:p>
        </p:txBody>
      </p:sp>
      <p:sp>
        <p:nvSpPr>
          <p:cNvPr id="143370" name="Rectangle 10"/>
          <p:cNvSpPr>
            <a:spLocks noGrp="1" noChangeArrowheads="1"/>
          </p:cNvSpPr>
          <p:nvPr>
            <p:ph type="ctrTitle"/>
          </p:nvPr>
        </p:nvSpPr>
        <p:spPr>
          <a:xfrm>
            <a:off x="750888" y="682625"/>
            <a:ext cx="7772400" cy="825500"/>
          </a:xfrm>
        </p:spPr>
        <p:txBody>
          <a:bodyPr tIns="0" bIns="0"/>
          <a:lstStyle/>
          <a:p>
            <a:pPr indent="190500"/>
            <a:r>
              <a:rPr lang="en-US" altLang="zh-CN">
                <a:solidFill>
                  <a:srgbClr val="FFFFFF"/>
                </a:solidFill>
                <a:latin typeface="Arial" charset="0"/>
                <a:ea typeface="微软简中圆" pitchFamily="2" charset="-122"/>
              </a:rPr>
              <a:t>“</a:t>
            </a:r>
            <a:r>
              <a:rPr lang="zh-CN" altLang="en-US">
                <a:solidFill>
                  <a:srgbClr val="FFFFFF"/>
                </a:solidFill>
                <a:latin typeface="Arial" charset="0"/>
                <a:ea typeface="微软简中圆" pitchFamily="2" charset="-122"/>
              </a:rPr>
              <a:t>正文” 部分写作要领</a:t>
            </a:r>
            <a:endParaRPr lang="zh-CN" altLang="en-US">
              <a:latin typeface="Arial" charset="0"/>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0"/>
                                        </p:tgtEl>
                                        <p:attrNameLst>
                                          <p:attrName>style.visibility</p:attrName>
                                        </p:attrNameLst>
                                      </p:cBhvr>
                                      <p:to>
                                        <p:strVal val="visible"/>
                                      </p:to>
                                    </p:set>
                                    <p:animEffect transition="in" filter="wipe(left)">
                                      <p:cBhvr>
                                        <p:cTn id="7" dur="500"/>
                                        <p:tgtEl>
                                          <p:spTgt spid="143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wipe(up)">
                                      <p:cBhvr>
                                        <p:cTn id="12" dur="75"/>
                                        <p:tgtEl>
                                          <p:spTgt spid="143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3363">
                                            <p:txEl>
                                              <p:pRg st="1" end="1"/>
                                            </p:txEl>
                                          </p:spTgt>
                                        </p:tgtEl>
                                        <p:attrNameLst>
                                          <p:attrName>style.visibility</p:attrName>
                                        </p:attrNameLst>
                                      </p:cBhvr>
                                      <p:to>
                                        <p:strVal val="visible"/>
                                      </p:to>
                                    </p:set>
                                    <p:animEffect transition="in" filter="wipe(up)">
                                      <p:cBhvr>
                                        <p:cTn id="17" dur="75"/>
                                        <p:tgtEl>
                                          <p:spTgt spid="143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43363">
                                            <p:txEl>
                                              <p:pRg st="2" end="2"/>
                                            </p:txEl>
                                          </p:spTgt>
                                        </p:tgtEl>
                                        <p:attrNameLst>
                                          <p:attrName>style.visibility</p:attrName>
                                        </p:attrNameLst>
                                      </p:cBhvr>
                                      <p:to>
                                        <p:strVal val="visible"/>
                                      </p:to>
                                    </p:set>
                                    <p:animEffect transition="in" filter="wipe(up)">
                                      <p:cBhvr>
                                        <p:cTn id="22" dur="75"/>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P spid="14337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subTitle" idx="1"/>
          </p:nvPr>
        </p:nvSpPr>
        <p:spPr>
          <a:xfrm>
            <a:off x="855663" y="269875"/>
            <a:ext cx="7620000" cy="6018213"/>
          </a:xfrm>
        </p:spPr>
        <p:txBody>
          <a:bodyPr/>
          <a:lstStyle/>
          <a:p>
            <a:pPr marL="482600" indent="-482600" algn="just">
              <a:lnSpc>
                <a:spcPct val="125000"/>
              </a:lnSpc>
              <a:spcBef>
                <a:spcPct val="15000"/>
              </a:spcBef>
              <a:buClr>
                <a:srgbClr val="FF99FF"/>
              </a:buClr>
              <a:buSzPct val="105000"/>
              <a:buFont typeface="粗园体" pitchFamily="18" charset="-122"/>
              <a:buChar char="⑴"/>
            </a:pPr>
            <a:r>
              <a:rPr lang="zh-CN" altLang="en-US" sz="3000">
                <a:solidFill>
                  <a:srgbClr val="FFFFFF"/>
                </a:solidFill>
                <a:ea typeface="微软简中圆" pitchFamily="2" charset="-122"/>
              </a:rPr>
              <a:t>注意观点与材料的统一，用明确的观点来统率素材</a:t>
            </a:r>
            <a:endParaRPr lang="zh-CN" altLang="en-US" sz="3000">
              <a:solidFill>
                <a:srgbClr val="FFFFFF"/>
              </a:solidFill>
              <a:latin typeface="Arial" charset="0"/>
              <a:ea typeface="微软简中圆" pitchFamily="2" charset="-122"/>
            </a:endParaRPr>
          </a:p>
          <a:p>
            <a:pPr marL="482600" indent="-482600" algn="just">
              <a:lnSpc>
                <a:spcPct val="125000"/>
              </a:lnSpc>
              <a:spcBef>
                <a:spcPct val="15000"/>
              </a:spcBef>
              <a:buClr>
                <a:srgbClr val="FF99FF"/>
              </a:buClr>
              <a:buSzPct val="105000"/>
              <a:buFont typeface="粗园体" pitchFamily="18" charset="-122"/>
              <a:buChar char="⑵"/>
            </a:pPr>
            <a:r>
              <a:rPr lang="zh-CN" altLang="en-US" sz="3000">
                <a:solidFill>
                  <a:srgbClr val="FFFFFF"/>
                </a:solidFill>
                <a:ea typeface="微软简中圆" pitchFamily="2" charset="-122"/>
              </a:rPr>
              <a:t>丰富的数据、图表，要靠逻辑来组织。避免简单、杂乱的堆凑</a:t>
            </a:r>
          </a:p>
          <a:p>
            <a:pPr marL="482600" indent="-482600" algn="just">
              <a:spcBef>
                <a:spcPct val="10000"/>
              </a:spcBef>
              <a:buClr>
                <a:srgbClr val="FF99FF"/>
              </a:buClr>
              <a:buSzPct val="105000"/>
              <a:buFont typeface="粗园体" pitchFamily="18" charset="-122"/>
              <a:buNone/>
            </a:pPr>
            <a:r>
              <a:rPr lang="zh-CN" altLang="en-US" sz="3000">
                <a:solidFill>
                  <a:srgbClr val="FFFFFF"/>
                </a:solidFill>
                <a:ea typeface="黑体" pitchFamily="2" charset="-122"/>
              </a:rPr>
              <a:t>   </a:t>
            </a:r>
            <a:r>
              <a:rPr lang="zh-CN" altLang="en-US" sz="2600">
                <a:ea typeface="黑体" pitchFamily="2" charset="-122"/>
              </a:rPr>
              <a:t>（不要把化合物的鉴定谱图全部罗列）</a:t>
            </a:r>
            <a:endParaRPr lang="zh-CN" altLang="en-US" sz="3000">
              <a:ea typeface="微软简中圆" pitchFamily="2" charset="-122"/>
            </a:endParaRPr>
          </a:p>
          <a:p>
            <a:pPr marL="482600" indent="-482600" algn="just">
              <a:lnSpc>
                <a:spcPct val="125000"/>
              </a:lnSpc>
              <a:spcBef>
                <a:spcPct val="15000"/>
              </a:spcBef>
              <a:buClr>
                <a:srgbClr val="FF99FF"/>
              </a:buClr>
              <a:buSzPct val="105000"/>
              <a:buFont typeface="粗园体" pitchFamily="18" charset="-122"/>
              <a:buChar char="⑶"/>
            </a:pPr>
            <a:r>
              <a:rPr lang="zh-CN" altLang="en-US" sz="3000">
                <a:solidFill>
                  <a:srgbClr val="FFFFFF"/>
                </a:solidFill>
                <a:ea typeface="微软简中圆" pitchFamily="2" charset="-122"/>
              </a:rPr>
              <a:t>论述的顺序、层次要符合思维规律，顺理成章</a:t>
            </a:r>
          </a:p>
          <a:p>
            <a:pPr marL="482600" indent="-482600" algn="just">
              <a:lnSpc>
                <a:spcPct val="125000"/>
              </a:lnSpc>
              <a:spcBef>
                <a:spcPct val="15000"/>
              </a:spcBef>
              <a:buClr>
                <a:srgbClr val="FF99FF"/>
              </a:buClr>
              <a:buSzPct val="105000"/>
              <a:buFont typeface="粗园体" pitchFamily="18" charset="-122"/>
              <a:buChar char="⑷"/>
            </a:pPr>
            <a:r>
              <a:rPr lang="zh-CN" altLang="en-US" sz="3000">
                <a:solidFill>
                  <a:srgbClr val="FFFFFF"/>
                </a:solidFill>
                <a:ea typeface="微软简中圆" pitchFamily="2" charset="-122"/>
              </a:rPr>
              <a:t>压缩、或删除一些众所周知的议论，突出论证新发现、新观点。引导读者思考你的结果，判断你的论断和推理的正确性</a:t>
            </a:r>
            <a:endParaRPr lang="zh-CN" altLang="en-US" sz="3000">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wipe(up)">
                                      <p:cBhvr>
                                        <p:cTn id="7" dur="75"/>
                                        <p:tgtEl>
                                          <p:spTgt spid="145410">
                                            <p:txEl>
                                              <p:pRg st="0" end="0"/>
                                            </p:txEl>
                                          </p:spTgt>
                                        </p:tgtEl>
                                      </p:cBhvr>
                                    </p:animEffect>
                                  </p:childTnLst>
                                  <p:subTnLst>
                                    <p:animClr clrSpc="rgb" dir="cw">
                                      <p:cBhvr override="childStyle">
                                        <p:cTn dur="1" fill="hold" display="0" masterRel="nextClick" afterEffect="1"/>
                                        <p:tgtEl>
                                          <p:spTgt spid="145410">
                                            <p:txEl>
                                              <p:pRg st="0" end="0"/>
                                            </p:txEl>
                                          </p:spTgt>
                                        </p:tgtEl>
                                        <p:attrNameLst>
                                          <p:attrName>ppt_c</p:attrName>
                                        </p:attrNameLst>
                                      </p:cBhvr>
                                      <p:to>
                                        <a:srgbClr val="CCFF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45410">
                                            <p:txEl>
                                              <p:pRg st="1" end="1"/>
                                            </p:txEl>
                                          </p:spTgt>
                                        </p:tgtEl>
                                        <p:attrNameLst>
                                          <p:attrName>style.visibility</p:attrName>
                                        </p:attrNameLst>
                                      </p:cBhvr>
                                      <p:to>
                                        <p:strVal val="visible"/>
                                      </p:to>
                                    </p:set>
                                    <p:animEffect transition="in" filter="wipe(up)">
                                      <p:cBhvr>
                                        <p:cTn id="12" dur="75"/>
                                        <p:tgtEl>
                                          <p:spTgt spid="145410">
                                            <p:txEl>
                                              <p:pRg st="1" end="1"/>
                                            </p:txEl>
                                          </p:spTgt>
                                        </p:tgtEl>
                                      </p:cBhvr>
                                    </p:animEffect>
                                  </p:childTnLst>
                                  <p:subTnLst>
                                    <p:animClr clrSpc="rgb" dir="cw">
                                      <p:cBhvr override="childStyle">
                                        <p:cTn dur="1" fill="hold" display="0" masterRel="nextClick" afterEffect="1"/>
                                        <p:tgtEl>
                                          <p:spTgt spid="145410">
                                            <p:txEl>
                                              <p:pRg st="1" end="1"/>
                                            </p:txEl>
                                          </p:spTgt>
                                        </p:tgtEl>
                                        <p:attrNameLst>
                                          <p:attrName>ppt_c</p:attrName>
                                        </p:attrNameLst>
                                      </p:cBhvr>
                                      <p:to>
                                        <a:srgbClr val="CCFFC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5410">
                                            <p:txEl>
                                              <p:pRg st="2" end="2"/>
                                            </p:txEl>
                                          </p:spTgt>
                                        </p:tgtEl>
                                        <p:attrNameLst>
                                          <p:attrName>style.visibility</p:attrName>
                                        </p:attrNameLst>
                                      </p:cBhvr>
                                      <p:to>
                                        <p:strVal val="visible"/>
                                      </p:to>
                                    </p:set>
                                    <p:animEffect transition="in" filter="wipe(up)">
                                      <p:cBhvr>
                                        <p:cTn id="17" dur="75"/>
                                        <p:tgtEl>
                                          <p:spTgt spid="145410">
                                            <p:txEl>
                                              <p:pRg st="2" end="2"/>
                                            </p:txEl>
                                          </p:spTgt>
                                        </p:tgtEl>
                                      </p:cBhvr>
                                    </p:animEffect>
                                  </p:childTnLst>
                                  <p:subTnLst>
                                    <p:animClr clrSpc="rgb" dir="cw">
                                      <p:cBhvr override="childStyle">
                                        <p:cTn dur="1" fill="hold" display="0" masterRel="nextClick" afterEffect="1"/>
                                        <p:tgtEl>
                                          <p:spTgt spid="145410">
                                            <p:txEl>
                                              <p:pRg st="2" end="2"/>
                                            </p:txEl>
                                          </p:spTgt>
                                        </p:tgtEl>
                                        <p:attrNameLst>
                                          <p:attrName>ppt_c</p:attrName>
                                        </p:attrNameLst>
                                      </p:cBhvr>
                                      <p:to>
                                        <a:srgbClr val="CCFFC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45410">
                                            <p:txEl>
                                              <p:pRg st="3" end="3"/>
                                            </p:txEl>
                                          </p:spTgt>
                                        </p:tgtEl>
                                        <p:attrNameLst>
                                          <p:attrName>style.visibility</p:attrName>
                                        </p:attrNameLst>
                                      </p:cBhvr>
                                      <p:to>
                                        <p:strVal val="visible"/>
                                      </p:to>
                                    </p:set>
                                    <p:animEffect transition="in" filter="wipe(up)">
                                      <p:cBhvr>
                                        <p:cTn id="22" dur="75"/>
                                        <p:tgtEl>
                                          <p:spTgt spid="145410">
                                            <p:txEl>
                                              <p:pRg st="3" end="3"/>
                                            </p:txEl>
                                          </p:spTgt>
                                        </p:tgtEl>
                                      </p:cBhvr>
                                    </p:animEffect>
                                  </p:childTnLst>
                                  <p:subTnLst>
                                    <p:animClr clrSpc="rgb" dir="cw">
                                      <p:cBhvr override="childStyle">
                                        <p:cTn dur="1" fill="hold" display="0" masterRel="nextClick" afterEffect="1"/>
                                        <p:tgtEl>
                                          <p:spTgt spid="145410">
                                            <p:txEl>
                                              <p:pRg st="3" end="3"/>
                                            </p:txEl>
                                          </p:spTgt>
                                        </p:tgtEl>
                                        <p:attrNameLst>
                                          <p:attrName>ppt_c</p:attrName>
                                        </p:attrNameLst>
                                      </p:cBhvr>
                                      <p:to>
                                        <a:srgbClr val="CCFFCC"/>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45410">
                                            <p:txEl>
                                              <p:pRg st="4" end="4"/>
                                            </p:txEl>
                                          </p:spTgt>
                                        </p:tgtEl>
                                        <p:attrNameLst>
                                          <p:attrName>style.visibility</p:attrName>
                                        </p:attrNameLst>
                                      </p:cBhvr>
                                      <p:to>
                                        <p:strVal val="visible"/>
                                      </p:to>
                                    </p:set>
                                    <p:animEffect transition="in" filter="wipe(up)">
                                      <p:cBhvr>
                                        <p:cTn id="27" dur="75"/>
                                        <p:tgtEl>
                                          <p:spTgt spid="145410">
                                            <p:txEl>
                                              <p:pRg st="4" end="4"/>
                                            </p:txEl>
                                          </p:spTgt>
                                        </p:tgtEl>
                                      </p:cBhvr>
                                    </p:animEffect>
                                  </p:childTnLst>
                                  <p:subTnLst>
                                    <p:animClr clrSpc="rgb" dir="cw">
                                      <p:cBhvr override="childStyle">
                                        <p:cTn dur="1" fill="hold" display="0" masterRel="nextClick" afterEffect="1"/>
                                        <p:tgtEl>
                                          <p:spTgt spid="145410">
                                            <p:txEl>
                                              <p:pRg st="4" end="4"/>
                                            </p:txEl>
                                          </p:spTgt>
                                        </p:tgtEl>
                                        <p:attrNameLst>
                                          <p:attrName>ppt_c</p:attrName>
                                        </p:attrNameLst>
                                      </p:cBhvr>
                                      <p:to>
                                        <a:srgbClr val="CC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subTitle" idx="1"/>
          </p:nvPr>
        </p:nvSpPr>
        <p:spPr>
          <a:xfrm>
            <a:off x="787400" y="409575"/>
            <a:ext cx="7620000" cy="6046788"/>
          </a:xfrm>
        </p:spPr>
        <p:txBody>
          <a:bodyPr/>
          <a:lstStyle/>
          <a:p>
            <a:pPr marL="571500" indent="-571500" algn="just">
              <a:lnSpc>
                <a:spcPct val="125000"/>
              </a:lnSpc>
              <a:spcBef>
                <a:spcPct val="0"/>
              </a:spcBef>
              <a:buClr>
                <a:srgbClr val="FF99FF"/>
              </a:buClr>
              <a:buSzPct val="105000"/>
              <a:buFont typeface="粗园体" pitchFamily="18" charset="-122"/>
              <a:buChar char="⑸"/>
            </a:pPr>
            <a:r>
              <a:rPr lang="zh-CN" altLang="en-US" sz="3000">
                <a:solidFill>
                  <a:srgbClr val="FFFFFF"/>
                </a:solidFill>
                <a:ea typeface="微软简中圆" pitchFamily="2" charset="-122"/>
              </a:rPr>
              <a:t>论述自己工作要准确和明确，忌用隐晦、模棱两可的词语。不要制造“悬念”</a:t>
            </a:r>
          </a:p>
          <a:p>
            <a:pPr marL="571500" indent="-571500" algn="just">
              <a:lnSpc>
                <a:spcPct val="125000"/>
              </a:lnSpc>
              <a:buClr>
                <a:srgbClr val="FF99FF"/>
              </a:buClr>
              <a:buSzPct val="105000"/>
              <a:buFont typeface="粗园体" pitchFamily="18" charset="-122"/>
              <a:buChar char="⑹"/>
            </a:pPr>
            <a:r>
              <a:rPr lang="zh-CN" altLang="en-US" sz="3000">
                <a:solidFill>
                  <a:srgbClr val="FFFFFF"/>
                </a:solidFill>
                <a:ea typeface="微软简中圆" pitchFamily="2" charset="-122"/>
              </a:rPr>
              <a:t>分析、推理、判断要注意逻辑性和科学严谨性。绝不允许出现科学概念上的错误</a:t>
            </a:r>
          </a:p>
          <a:p>
            <a:pPr marL="571500" indent="-571500" algn="just">
              <a:lnSpc>
                <a:spcPct val="120000"/>
              </a:lnSpc>
              <a:buClr>
                <a:srgbClr val="FF99FF"/>
              </a:buClr>
              <a:buSzPct val="105000"/>
              <a:buFont typeface="粗园体" pitchFamily="18" charset="-122"/>
              <a:buChar char="⑺"/>
            </a:pPr>
            <a:r>
              <a:rPr lang="zh-CN" altLang="en-US" sz="3000">
                <a:solidFill>
                  <a:srgbClr val="FFFFFF"/>
                </a:solidFill>
                <a:ea typeface="微软简中圆" pitchFamily="2" charset="-122"/>
              </a:rPr>
              <a:t>评价、比较前人的工作时应实事求是，不要轻率地全盘否定。谈及他人不足之处时用词应委婉</a:t>
            </a:r>
          </a:p>
          <a:p>
            <a:pPr marL="571500" indent="-571500" algn="just">
              <a:lnSpc>
                <a:spcPct val="125000"/>
              </a:lnSpc>
              <a:buClr>
                <a:srgbClr val="FF99FF"/>
              </a:buClr>
              <a:buSzPct val="105000"/>
              <a:buFont typeface="粗园体" pitchFamily="18" charset="-122"/>
              <a:buChar char="⑻"/>
            </a:pPr>
            <a:r>
              <a:rPr lang="zh-CN" altLang="en-US" sz="3000">
                <a:solidFill>
                  <a:srgbClr val="FFFFFF"/>
                </a:solidFill>
                <a:ea typeface="微软简中圆" pitchFamily="2" charset="-122"/>
              </a:rPr>
              <a:t>分析讨论部分不能偷工减料。要善于综合运用基础知识和先进的软件工具提高理论水平。使感性认识上升为理性知识</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checkerboard(across)">
                                      <p:cBhvr>
                                        <p:cTn id="7" dur="500"/>
                                        <p:tgtEl>
                                          <p:spTgt spid="147458">
                                            <p:txEl>
                                              <p:pRg st="0" end="0"/>
                                            </p:txEl>
                                          </p:spTgt>
                                        </p:tgtEl>
                                      </p:cBhvr>
                                    </p:animEffect>
                                  </p:childTnLst>
                                  <p:subTnLst>
                                    <p:animClr clrSpc="rgb" dir="cw">
                                      <p:cBhvr override="childStyle">
                                        <p:cTn dur="1" fill="hold" display="0" masterRel="nextClick" afterEffect="1"/>
                                        <p:tgtEl>
                                          <p:spTgt spid="147458">
                                            <p:txEl>
                                              <p:pRg st="0" end="0"/>
                                            </p:txEl>
                                          </p:spTgt>
                                        </p:tgtEl>
                                        <p:attrNameLst>
                                          <p:attrName>ppt_c</p:attrName>
                                        </p:attrNameLst>
                                      </p:cBhvr>
                                      <p:to>
                                        <a:srgbClr val="66FF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58">
                                            <p:txEl>
                                              <p:pRg st="1" end="1"/>
                                            </p:txEl>
                                          </p:spTgt>
                                        </p:tgtEl>
                                        <p:attrNameLst>
                                          <p:attrName>style.visibility</p:attrName>
                                        </p:attrNameLst>
                                      </p:cBhvr>
                                      <p:to>
                                        <p:strVal val="visible"/>
                                      </p:to>
                                    </p:set>
                                    <p:animEffect transition="in" filter="checkerboard(across)">
                                      <p:cBhvr>
                                        <p:cTn id="12" dur="500"/>
                                        <p:tgtEl>
                                          <p:spTgt spid="147458">
                                            <p:txEl>
                                              <p:pRg st="1" end="1"/>
                                            </p:txEl>
                                          </p:spTgt>
                                        </p:tgtEl>
                                      </p:cBhvr>
                                    </p:animEffect>
                                  </p:childTnLst>
                                  <p:subTnLst>
                                    <p:animClr clrSpc="rgb" dir="cw">
                                      <p:cBhvr override="childStyle">
                                        <p:cTn dur="1" fill="hold" display="0" masterRel="nextClick" afterEffect="1"/>
                                        <p:tgtEl>
                                          <p:spTgt spid="147458">
                                            <p:txEl>
                                              <p:pRg st="1" end="1"/>
                                            </p:txEl>
                                          </p:spTgt>
                                        </p:tgtEl>
                                        <p:attrNameLst>
                                          <p:attrName>ppt_c</p:attrName>
                                        </p:attrNameLst>
                                      </p:cBhvr>
                                      <p:to>
                                        <a:srgbClr val="66FFC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7458">
                                            <p:txEl>
                                              <p:pRg st="2" end="2"/>
                                            </p:txEl>
                                          </p:spTgt>
                                        </p:tgtEl>
                                        <p:attrNameLst>
                                          <p:attrName>style.visibility</p:attrName>
                                        </p:attrNameLst>
                                      </p:cBhvr>
                                      <p:to>
                                        <p:strVal val="visible"/>
                                      </p:to>
                                    </p:set>
                                    <p:animEffect transition="in" filter="checkerboard(across)">
                                      <p:cBhvr>
                                        <p:cTn id="17" dur="500"/>
                                        <p:tgtEl>
                                          <p:spTgt spid="147458">
                                            <p:txEl>
                                              <p:pRg st="2" end="2"/>
                                            </p:txEl>
                                          </p:spTgt>
                                        </p:tgtEl>
                                      </p:cBhvr>
                                    </p:animEffect>
                                  </p:childTnLst>
                                  <p:subTnLst>
                                    <p:animClr clrSpc="rgb" dir="cw">
                                      <p:cBhvr override="childStyle">
                                        <p:cTn dur="1" fill="hold" display="0" masterRel="nextClick" afterEffect="1"/>
                                        <p:tgtEl>
                                          <p:spTgt spid="147458">
                                            <p:txEl>
                                              <p:pRg st="2" end="2"/>
                                            </p:txEl>
                                          </p:spTgt>
                                        </p:tgtEl>
                                        <p:attrNameLst>
                                          <p:attrName>ppt_c</p:attrName>
                                        </p:attrNameLst>
                                      </p:cBhvr>
                                      <p:to>
                                        <a:srgbClr val="66FFC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7458">
                                            <p:txEl>
                                              <p:pRg st="3" end="3"/>
                                            </p:txEl>
                                          </p:spTgt>
                                        </p:tgtEl>
                                        <p:attrNameLst>
                                          <p:attrName>style.visibility</p:attrName>
                                        </p:attrNameLst>
                                      </p:cBhvr>
                                      <p:to>
                                        <p:strVal val="visible"/>
                                      </p:to>
                                    </p:set>
                                    <p:animEffect transition="in" filter="checkerboard(across)">
                                      <p:cBhvr>
                                        <p:cTn id="22" dur="500"/>
                                        <p:tgtEl>
                                          <p:spTgt spid="147458">
                                            <p:txEl>
                                              <p:pRg st="3" end="3"/>
                                            </p:txEl>
                                          </p:spTgt>
                                        </p:tgtEl>
                                      </p:cBhvr>
                                    </p:animEffect>
                                  </p:childTnLst>
                                  <p:subTnLst>
                                    <p:animClr clrSpc="rgb" dir="cw">
                                      <p:cBhvr override="childStyle">
                                        <p:cTn dur="1" fill="hold" display="0" masterRel="nextClick" afterEffect="1"/>
                                        <p:tgtEl>
                                          <p:spTgt spid="147458">
                                            <p:txEl>
                                              <p:pRg st="3" end="3"/>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show="0">
  <p:cSld>
    <p:bg>
      <p:bgPr>
        <a:solidFill>
          <a:srgbClr val="000000"/>
        </a:solidFill>
        <a:effectLst/>
      </p:bgPr>
    </p:bg>
    <p:spTree>
      <p:nvGrpSpPr>
        <p:cNvPr id="1" name=""/>
        <p:cNvGrpSpPr/>
        <p:nvPr/>
      </p:nvGrpSpPr>
      <p:grpSpPr>
        <a:xfrm>
          <a:off x="0" y="0"/>
          <a:ext cx="0" cy="0"/>
          <a:chOff x="0" y="0"/>
          <a:chExt cx="0" cy="0"/>
        </a:xfrm>
      </p:grpSpPr>
      <p:pic>
        <p:nvPicPr>
          <p:cNvPr id="149513" name="Picture 9" descr="pdb1"/>
          <p:cNvPicPr>
            <a:picLocks noChangeAspect="1" noChangeArrowheads="1"/>
          </p:cNvPicPr>
          <p:nvPr/>
        </p:nvPicPr>
        <p:blipFill>
          <a:blip r:embed="rId3">
            <a:lum bright="-18000"/>
            <a:extLst>
              <a:ext uri="{28A0092B-C50C-407E-A947-70E740481C1C}">
                <a14:useLocalDpi xmlns:a14="http://schemas.microsoft.com/office/drawing/2010/main" val="0"/>
              </a:ext>
            </a:extLst>
          </a:blip>
          <a:srcRect b="2713"/>
          <a:stretch>
            <a:fillRect/>
          </a:stretch>
        </p:blipFill>
        <p:spPr bwMode="auto">
          <a:xfrm>
            <a:off x="1693863" y="1914525"/>
            <a:ext cx="5981700" cy="4554538"/>
          </a:xfrm>
          <a:prstGeom prst="rect">
            <a:avLst/>
          </a:prstGeom>
          <a:noFill/>
          <a:extLst>
            <a:ext uri="{909E8E84-426E-40DD-AFC4-6F175D3DCCD1}">
              <a14:hiddenFill xmlns:a14="http://schemas.microsoft.com/office/drawing/2010/main">
                <a:solidFill>
                  <a:srgbClr val="FFFFFF"/>
                </a:solidFill>
              </a14:hiddenFill>
            </a:ext>
          </a:extLst>
        </p:spPr>
      </p:pic>
      <p:sp>
        <p:nvSpPr>
          <p:cNvPr id="149506" name="Rectangle 2"/>
          <p:cNvSpPr>
            <a:spLocks noGrp="1" noChangeArrowheads="1"/>
          </p:cNvSpPr>
          <p:nvPr>
            <p:ph type="subTitle" idx="1"/>
          </p:nvPr>
        </p:nvSpPr>
        <p:spPr>
          <a:xfrm>
            <a:off x="771525" y="1746250"/>
            <a:ext cx="7620000" cy="1892300"/>
          </a:xfrm>
          <a:effectLst>
            <a:outerShdw dist="35921" dir="2700000" algn="ctr" rotWithShape="0">
              <a:schemeClr val="bg2"/>
            </a:outerShdw>
          </a:effectLst>
        </p:spPr>
        <p:txBody>
          <a:bodyPr/>
          <a:lstStyle/>
          <a:p>
            <a:pPr marL="571500" indent="-571500" algn="just">
              <a:lnSpc>
                <a:spcPct val="115000"/>
              </a:lnSpc>
              <a:spcBef>
                <a:spcPct val="0"/>
              </a:spcBef>
              <a:buClr>
                <a:schemeClr val="tx1"/>
              </a:buClr>
              <a:buFont typeface="Symbol" pitchFamily="18" charset="2"/>
              <a:buBlip>
                <a:blip r:embed="rId4"/>
              </a:buBlip>
            </a:pPr>
            <a:r>
              <a:rPr lang="zh-CN" altLang="en-US">
                <a:ea typeface="微软简中圆" pitchFamily="2" charset="-122"/>
              </a:rPr>
              <a:t>化学分支学科或与化学相关、交叉的领域，如舍弃物理化学的知识和工具，论文的学术水平难以提高</a:t>
            </a:r>
            <a:endParaRPr lang="zh-CN" altLang="en-US" sz="2800">
              <a:solidFill>
                <a:srgbClr val="FFFFFF"/>
              </a:solidFill>
              <a:ea typeface="微软简中圆" pitchFamily="2" charset="-122"/>
            </a:endParaRPr>
          </a:p>
        </p:txBody>
      </p:sp>
      <p:sp>
        <p:nvSpPr>
          <p:cNvPr id="149511" name="Rectangle 7"/>
          <p:cNvSpPr>
            <a:spLocks noGrp="1" noChangeArrowheads="1"/>
          </p:cNvSpPr>
          <p:nvPr>
            <p:ph type="ctrTitle"/>
          </p:nvPr>
        </p:nvSpPr>
        <p:spPr>
          <a:xfrm>
            <a:off x="838200" y="647700"/>
            <a:ext cx="7772400" cy="749300"/>
          </a:xfrm>
          <a:noFill/>
          <a:ln/>
        </p:spPr>
        <p:txBody>
          <a:bodyPr/>
          <a:lstStyle/>
          <a:p>
            <a:r>
              <a:rPr lang="zh-CN" altLang="en-US" sz="3600">
                <a:solidFill>
                  <a:srgbClr val="FFFFFF"/>
                </a:solidFill>
                <a:latin typeface="Arial" charset="0"/>
                <a:ea typeface="微软简中圆" pitchFamily="2" charset="-122"/>
              </a:rPr>
              <a:t>化学论文要提高物理化学的含量</a:t>
            </a:r>
            <a:endParaRPr lang="zh-CN" altLang="en-US">
              <a:solidFill>
                <a:schemeClr val="tx1"/>
              </a:solidFill>
              <a:latin typeface="Arial" charset="0"/>
              <a:ea typeface="微软简中圆" pitchFamily="2" charset="-122"/>
            </a:endParaRPr>
          </a:p>
        </p:txBody>
      </p:sp>
      <p:sp>
        <p:nvSpPr>
          <p:cNvPr id="149512" name="Rectangle 8"/>
          <p:cNvSpPr>
            <a:spLocks noChangeArrowheads="1"/>
          </p:cNvSpPr>
          <p:nvPr/>
        </p:nvSpPr>
        <p:spPr bwMode="auto">
          <a:xfrm>
            <a:off x="773113" y="3708400"/>
            <a:ext cx="7620000" cy="1866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71500" indent="-571500" algn="just" eaLnBrk="1" hangingPunct="1">
              <a:lnSpc>
                <a:spcPct val="115000"/>
              </a:lnSpc>
              <a:spcBef>
                <a:spcPct val="40000"/>
              </a:spcBef>
              <a:buClr>
                <a:schemeClr val="tx1"/>
              </a:buClr>
              <a:buFont typeface="Symbol" pitchFamily="18" charset="2"/>
              <a:buBlip>
                <a:blip r:embed="rId4"/>
              </a:buBlip>
            </a:pPr>
            <a:r>
              <a:rPr lang="zh-CN" altLang="en-US" sz="3200">
                <a:solidFill>
                  <a:schemeClr val="tx1"/>
                </a:solidFill>
                <a:latin typeface="Times New Roman" pitchFamily="18" charset="0"/>
              </a:rPr>
              <a:t>现代化学、生物学和材料科学的研究已进入分子水平。研究分子水平的问题，分子水平的语言和工具不可缺少</a:t>
            </a:r>
            <a:endParaRPr lang="zh-CN" altLang="en-US" sz="2800">
              <a:solidFill>
                <a:srgbClr val="FFFFFF"/>
              </a:solidFill>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wipe(left)">
                                      <p:cBhvr>
                                        <p:cTn id="7" dur="500"/>
                                        <p:tgtEl>
                                          <p:spTgt spid="149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9506">
                                            <p:txEl>
                                              <p:pRg st="0" end="0"/>
                                            </p:txEl>
                                          </p:spTgt>
                                        </p:tgtEl>
                                        <p:attrNameLst>
                                          <p:attrName>style.visibility</p:attrName>
                                        </p:attrNameLst>
                                      </p:cBhvr>
                                      <p:to>
                                        <p:strVal val="visible"/>
                                      </p:to>
                                    </p:set>
                                    <p:animEffect transition="in" filter="checkerboard(across)">
                                      <p:cBhvr>
                                        <p:cTn id="12" dur="500"/>
                                        <p:tgtEl>
                                          <p:spTgt spid="1495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9512"/>
                                        </p:tgtEl>
                                        <p:attrNameLst>
                                          <p:attrName>style.visibility</p:attrName>
                                        </p:attrNameLst>
                                      </p:cBhvr>
                                      <p:to>
                                        <p:strVal val="visible"/>
                                      </p:to>
                                    </p:set>
                                    <p:animEffect transition="in" filter="checkerboard(across)">
                                      <p:cBhvr>
                                        <p:cTn id="17" dur="500"/>
                                        <p:tgtEl>
                                          <p:spTgt spid="149512"/>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49513"/>
                                        </p:tgtEl>
                                        <p:attrNameLst>
                                          <p:attrName>style.visibility</p:attrName>
                                        </p:attrNameLst>
                                      </p:cBhvr>
                                      <p:to>
                                        <p:strVal val="visible"/>
                                      </p:to>
                                    </p:set>
                                    <p:animEffect transition="in" filter="dissolve">
                                      <p:cBhvr>
                                        <p:cTn id="21" dur="5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autoUpdateAnimBg="0"/>
      <p:bldP spid="149511" grpId="0" autoUpdateAnimBg="0"/>
      <p:bldP spid="14951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show="0">
  <p:cSld>
    <p:bg>
      <p:bgPr>
        <a:solidFill>
          <a:srgbClr val="000000"/>
        </a:solidFill>
        <a:effectLst/>
      </p:bgPr>
    </p:bg>
    <p:spTree>
      <p:nvGrpSpPr>
        <p:cNvPr id="1" name=""/>
        <p:cNvGrpSpPr/>
        <p:nvPr/>
      </p:nvGrpSpPr>
      <p:grpSpPr>
        <a:xfrm>
          <a:off x="0" y="0"/>
          <a:ext cx="0" cy="0"/>
          <a:chOff x="0" y="0"/>
          <a:chExt cx="0" cy="0"/>
        </a:xfrm>
      </p:grpSpPr>
      <p:pic>
        <p:nvPicPr>
          <p:cNvPr id="176141" name="Picture 13"/>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0" name="Rectangle 2"/>
          <p:cNvSpPr>
            <a:spLocks noGrp="1" noChangeArrowheads="1"/>
          </p:cNvSpPr>
          <p:nvPr>
            <p:ph type="subTitle" idx="1"/>
          </p:nvPr>
        </p:nvSpPr>
        <p:spPr>
          <a:xfrm>
            <a:off x="736600" y="723900"/>
            <a:ext cx="7632700" cy="1397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just">
              <a:lnSpc>
                <a:spcPct val="125000"/>
              </a:lnSpc>
              <a:spcBef>
                <a:spcPct val="0"/>
              </a:spcBef>
              <a:buClr>
                <a:srgbClr val="FF3300"/>
              </a:buClr>
              <a:buSzPct val="120000"/>
              <a:buFont typeface="Symbol" pitchFamily="18" charset="2"/>
              <a:buBlip>
                <a:blip r:embed="rId4"/>
              </a:buBlip>
            </a:pPr>
            <a:r>
              <a:rPr lang="zh-CN" altLang="en-US">
                <a:ea typeface="微软简中圆" pitchFamily="2" charset="-122"/>
              </a:rPr>
              <a:t>近两年，愈来愈多同学开始尝试使用计算量子化学工具，值得倡导</a:t>
            </a:r>
            <a:endParaRPr lang="zh-CN" altLang="en-US" sz="2800">
              <a:solidFill>
                <a:srgbClr val="FFFFFF"/>
              </a:solidFill>
              <a:ea typeface="微软简中圆" pitchFamily="2" charset="-122"/>
            </a:endParaRPr>
          </a:p>
        </p:txBody>
      </p:sp>
      <p:pic>
        <p:nvPicPr>
          <p:cNvPr id="176140" name="Picture 12" descr="aminac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4127500"/>
            <a:ext cx="3940175" cy="2311400"/>
          </a:xfrm>
          <a:prstGeom prst="rect">
            <a:avLst/>
          </a:prstGeom>
          <a:noFill/>
          <a:extLst>
            <a:ext uri="{909E8E84-426E-40DD-AFC4-6F175D3DCCD1}">
              <a14:hiddenFill xmlns:a14="http://schemas.microsoft.com/office/drawing/2010/main">
                <a:solidFill>
                  <a:srgbClr val="FFFFFF"/>
                </a:solidFill>
              </a14:hiddenFill>
            </a:ext>
          </a:extLst>
        </p:spPr>
      </p:pic>
      <p:sp>
        <p:nvSpPr>
          <p:cNvPr id="176142" name="Rectangle 14"/>
          <p:cNvSpPr>
            <a:spLocks noChangeArrowheads="1"/>
          </p:cNvSpPr>
          <p:nvPr/>
        </p:nvSpPr>
        <p:spPr bwMode="auto">
          <a:xfrm>
            <a:off x="736600" y="2324100"/>
            <a:ext cx="76327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just" eaLnBrk="1" hangingPunct="1">
              <a:lnSpc>
                <a:spcPct val="125000"/>
              </a:lnSpc>
              <a:spcBef>
                <a:spcPct val="40000"/>
              </a:spcBef>
              <a:buClr>
                <a:srgbClr val="FF3300"/>
              </a:buClr>
              <a:buSzPct val="120000"/>
              <a:buFont typeface="Symbol" pitchFamily="18" charset="2"/>
              <a:buBlip>
                <a:blip r:embed="rId4"/>
              </a:buBlip>
            </a:pPr>
            <a:r>
              <a:rPr lang="zh-CN" altLang="en-US" sz="3200">
                <a:solidFill>
                  <a:schemeClr val="tx1"/>
                </a:solidFill>
                <a:latin typeface="Times New Roman" pitchFamily="18" charset="0"/>
              </a:rPr>
              <a:t>运用理论工具的水平尚须逐步提高。不应局限于分子几何构型的简单计算。要学会运用计算提供的丰富微观信息</a:t>
            </a:r>
            <a:endParaRPr lang="zh-CN" altLang="en-US" sz="2800">
              <a:solidFill>
                <a:srgbClr val="FFFFFF"/>
              </a:solidFill>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checkerboard(across)">
                                      <p:cBhvr>
                                        <p:cTn id="7" dur="500"/>
                                        <p:tgtEl>
                                          <p:spTgt spid="176130">
                                            <p:txEl>
                                              <p:pRg st="0" end="0"/>
                                            </p:txEl>
                                          </p:spTgt>
                                        </p:tgtEl>
                                      </p:cBhvr>
                                    </p:animEffect>
                                  </p:childTnLst>
                                </p:cTn>
                              </p:par>
                            </p:childTnLst>
                          </p:cTn>
                        </p:par>
                        <p:par>
                          <p:cTn id="8" fill="hold" nodeType="afterGroup">
                            <p:stCondLst>
                              <p:cond delay="500"/>
                            </p:stCondLst>
                            <p:childTnLst>
                              <p:par>
                                <p:cTn id="9" presetID="23" presetClass="entr" presetSubtype="288" fill="hold" nodeType="afterEffect">
                                  <p:stCondLst>
                                    <p:cond delay="0"/>
                                  </p:stCondLst>
                                  <p:childTnLst>
                                    <p:set>
                                      <p:cBhvr>
                                        <p:cTn id="10" dur="1" fill="hold">
                                          <p:stCondLst>
                                            <p:cond delay="0"/>
                                          </p:stCondLst>
                                        </p:cTn>
                                        <p:tgtEl>
                                          <p:spTgt spid="176140"/>
                                        </p:tgtEl>
                                        <p:attrNameLst>
                                          <p:attrName>style.visibility</p:attrName>
                                        </p:attrNameLst>
                                      </p:cBhvr>
                                      <p:to>
                                        <p:strVal val="visible"/>
                                      </p:to>
                                    </p:set>
                                    <p:anim calcmode="lin" valueType="num">
                                      <p:cBhvr>
                                        <p:cTn id="11" dur="500" fill="hold"/>
                                        <p:tgtEl>
                                          <p:spTgt spid="176140"/>
                                        </p:tgtEl>
                                        <p:attrNameLst>
                                          <p:attrName>ppt_w</p:attrName>
                                        </p:attrNameLst>
                                      </p:cBhvr>
                                      <p:tavLst>
                                        <p:tav tm="0">
                                          <p:val>
                                            <p:strVal val="4/3*#ppt_w"/>
                                          </p:val>
                                        </p:tav>
                                        <p:tav tm="100000">
                                          <p:val>
                                            <p:strVal val="#ppt_w"/>
                                          </p:val>
                                        </p:tav>
                                      </p:tavLst>
                                    </p:anim>
                                    <p:anim calcmode="lin" valueType="num">
                                      <p:cBhvr>
                                        <p:cTn id="12" dur="500" fill="hold"/>
                                        <p:tgtEl>
                                          <p:spTgt spid="176140"/>
                                        </p:tgtEl>
                                        <p:attrNameLst>
                                          <p:attrName>ppt_h</p:attrName>
                                        </p:attrNameLst>
                                      </p:cBhvr>
                                      <p:tavLst>
                                        <p:tav tm="0">
                                          <p:val>
                                            <p:strVal val="4/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142"/>
                                        </p:tgtEl>
                                        <p:attrNameLst>
                                          <p:attrName>style.visibility</p:attrName>
                                        </p:attrNameLst>
                                      </p:cBhvr>
                                      <p:to>
                                        <p:strVal val="visible"/>
                                      </p:to>
                                    </p:set>
                                    <p:animEffect transition="in" filter="checkerboard(across)">
                                      <p:cBhvr>
                                        <p:cTn id="17" dur="500"/>
                                        <p:tgtEl>
                                          <p:spTgt spid="176142"/>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76141"/>
                                        </p:tgtEl>
                                        <p:attrNameLst>
                                          <p:attrName>style.visibility</p:attrName>
                                        </p:attrNameLst>
                                      </p:cBhvr>
                                      <p:to>
                                        <p:strVal val="visible"/>
                                      </p:to>
                                    </p:set>
                                    <p:animEffect transition="in" filter="dissolve">
                                      <p:cBhvr>
                                        <p:cTn id="21" dur="500"/>
                                        <p:tgtEl>
                                          <p:spTgt spid="176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autoUpdateAnimBg="0" advAuto="0"/>
      <p:bldP spid="1761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71513" y="533400"/>
            <a:ext cx="7772400" cy="685800"/>
          </a:xfrm>
          <a:extLs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pPr>
              <a:buClr>
                <a:schemeClr val="tx2"/>
              </a:buClr>
            </a:pPr>
            <a:r>
              <a:rPr lang="zh-CN" altLang="en-US" sz="4000">
                <a:solidFill>
                  <a:srgbClr val="00FFFF"/>
                </a:solidFill>
                <a:latin typeface="黑体" pitchFamily="2" charset="-122"/>
                <a:ea typeface="黑体" pitchFamily="2" charset="-122"/>
              </a:rPr>
              <a:t>文章必须让读者看懂</a:t>
            </a:r>
            <a:endParaRPr lang="zh-CN" altLang="en-US" sz="3600">
              <a:solidFill>
                <a:srgbClr val="00FFFF"/>
              </a:solidFill>
              <a:effectLst>
                <a:outerShdw blurRad="38100" dist="38100" dir="2700000" algn="tl">
                  <a:srgbClr val="000000"/>
                </a:outerShdw>
              </a:effectLst>
              <a:latin typeface="黑体" pitchFamily="2" charset="-122"/>
              <a:ea typeface="黑体" pitchFamily="2" charset="-122"/>
            </a:endParaRPr>
          </a:p>
        </p:txBody>
      </p:sp>
      <p:sp>
        <p:nvSpPr>
          <p:cNvPr id="37893" name="Text Box 5"/>
          <p:cNvSpPr txBox="1">
            <a:spLocks noChangeArrowheads="1"/>
          </p:cNvSpPr>
          <p:nvPr/>
        </p:nvSpPr>
        <p:spPr bwMode="auto">
          <a:xfrm>
            <a:off x="688975" y="1735138"/>
            <a:ext cx="77724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rgbClr val="0066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571500" algn="l">
              <a:defRPr kumimoji="1" sz="2400">
                <a:solidFill>
                  <a:schemeClr val="tx1"/>
                </a:solidFill>
                <a:latin typeface="Times New Roman" pitchFamily="18" charset="0"/>
                <a:ea typeface="宋体" pitchFamily="2" charset="-122"/>
              </a:defRPr>
            </a:lvl1pPr>
            <a:lvl2pPr marL="952500" algn="l">
              <a:defRPr kumimoji="1" sz="2400">
                <a:solidFill>
                  <a:schemeClr val="tx1"/>
                </a:solidFill>
                <a:latin typeface="Times New Roman" pitchFamily="18" charset="0"/>
                <a:ea typeface="宋体" pitchFamily="2" charset="-122"/>
              </a:defRPr>
            </a:lvl2pPr>
            <a:lvl3pPr marL="11430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nSpc>
                <a:spcPct val="135000"/>
              </a:lnSpc>
            </a:pPr>
            <a:r>
              <a:rPr lang="zh-CN" altLang="en-US" sz="3400">
                <a:solidFill>
                  <a:srgbClr val="FFFFFF"/>
                </a:solidFill>
                <a:ea typeface="微软简魏碑" pitchFamily="2" charset="-122"/>
              </a:rPr>
              <a:t>文章好不好，要问老妈子。老妈子看得懂，可以卖稿子；老妈子看不懂，只能当废纸。</a:t>
            </a:r>
            <a:endParaRPr lang="zh-CN" altLang="en-US" sz="3400">
              <a:solidFill>
                <a:srgbClr val="FFFFFF"/>
              </a:solidFill>
              <a:latin typeface="粗园体" pitchFamily="18" charset="-122"/>
              <a:ea typeface="粗园体" pitchFamily="18" charset="-122"/>
            </a:endParaRPr>
          </a:p>
          <a:p>
            <a:pPr>
              <a:spcAft>
                <a:spcPct val="25000"/>
              </a:spcAft>
            </a:pPr>
            <a:r>
              <a:rPr lang="zh-CN" altLang="en-US" sz="3200" b="1">
                <a:solidFill>
                  <a:schemeClr val="folHlink"/>
                </a:solidFill>
                <a:latin typeface="行楷体" pitchFamily="18" charset="-122"/>
                <a:ea typeface="行楷体" pitchFamily="18" charset="-122"/>
                <a:sym typeface="Symbol" pitchFamily="18" charset="2"/>
              </a:rPr>
              <a:t>                </a:t>
            </a:r>
            <a:r>
              <a:rPr lang="zh-CN" altLang="en-US" sz="4000" b="1">
                <a:solidFill>
                  <a:schemeClr val="folHlink"/>
                </a:solidFill>
                <a:latin typeface="微软简行楷" pitchFamily="2" charset="-122"/>
                <a:ea typeface="微软简行楷" pitchFamily="2" charset="-122"/>
                <a:sym typeface="Symbol" pitchFamily="18" charset="2"/>
              </a:rPr>
              <a:t></a:t>
            </a:r>
            <a:r>
              <a:rPr lang="zh-CN" altLang="en-US" sz="4000">
                <a:solidFill>
                  <a:schemeClr val="folHlink"/>
                </a:solidFill>
                <a:latin typeface="微软简行楷" pitchFamily="2" charset="-122"/>
                <a:ea typeface="微软简行楷" pitchFamily="2" charset="-122"/>
                <a:sym typeface="Symbol" pitchFamily="18" charset="2"/>
              </a:rPr>
              <a:t> </a:t>
            </a:r>
            <a:r>
              <a:rPr lang="zh-CN" altLang="en-US" sz="4000">
                <a:solidFill>
                  <a:srgbClr val="66FFFF"/>
                </a:solidFill>
                <a:latin typeface="微软简行楷" pitchFamily="2" charset="-122"/>
                <a:ea typeface="微软简行楷" pitchFamily="2" charset="-122"/>
                <a:sym typeface="Symbol" pitchFamily="18" charset="2"/>
              </a:rPr>
              <a:t>陶行知</a:t>
            </a:r>
            <a:r>
              <a:rPr lang="zh-CN" altLang="en-US" sz="4000">
                <a:solidFill>
                  <a:schemeClr val="folHlink"/>
                </a:solidFill>
                <a:latin typeface="微软简行楷" pitchFamily="2" charset="-122"/>
                <a:ea typeface="微软简行楷" pitchFamily="2" charset="-122"/>
                <a:sym typeface="Symbol" pitchFamily="18" charset="2"/>
              </a:rPr>
              <a:t> </a:t>
            </a:r>
            <a:r>
              <a:rPr lang="zh-CN" altLang="en-US" sz="4000" b="1">
                <a:solidFill>
                  <a:schemeClr val="folHlink"/>
                </a:solidFill>
                <a:latin typeface="微软简行楷" pitchFamily="2" charset="-122"/>
                <a:ea typeface="微软简行楷" pitchFamily="2" charset="-122"/>
                <a:sym typeface="Symbol" pitchFamily="18" charset="2"/>
              </a:rPr>
              <a:t></a:t>
            </a:r>
            <a:endParaRPr lang="zh-CN" altLang="en-US" sz="2000">
              <a:latin typeface="粗园体" pitchFamily="18" charset="-122"/>
              <a:ea typeface="粗园体" pitchFamily="18" charset="-122"/>
            </a:endParaRPr>
          </a:p>
        </p:txBody>
      </p:sp>
      <p:sp>
        <p:nvSpPr>
          <p:cNvPr id="37891" name="Rectangle 3"/>
          <p:cNvSpPr>
            <a:spLocks noGrp="1" noChangeArrowheads="1"/>
          </p:cNvSpPr>
          <p:nvPr>
            <p:ph type="body" sz="half" idx="4294967295"/>
          </p:nvPr>
        </p:nvSpPr>
        <p:spPr>
          <a:xfrm>
            <a:off x="671513" y="4968875"/>
            <a:ext cx="7772400" cy="1295400"/>
          </a:xfrm>
        </p:spPr>
        <p:txBody>
          <a:bodyPr/>
          <a:lstStyle/>
          <a:p>
            <a:pPr marL="536575" indent="-536575" algn="just">
              <a:lnSpc>
                <a:spcPct val="135000"/>
              </a:lnSpc>
              <a:spcBef>
                <a:spcPct val="60000"/>
              </a:spcBef>
              <a:buClr>
                <a:schemeClr val="tx2"/>
              </a:buClr>
              <a:buFontTx/>
              <a:buBlip>
                <a:blip r:embed="rId2"/>
              </a:buBlip>
            </a:pPr>
            <a:r>
              <a:rPr lang="zh-CN" altLang="en-US" sz="2600">
                <a:latin typeface="Arial" charset="0"/>
                <a:ea typeface="微软简中圆" pitchFamily="2" charset="-122"/>
              </a:rPr>
              <a:t>科技论文具有强的专业性，不同于一般通俗文章。但起码要使同行及交叉学科人员容易读懂</a:t>
            </a:r>
            <a:endParaRPr lang="zh-CN" altLang="en-US" sz="2600">
              <a:latin typeface="粗园体" pitchFamily="18" charset="-122"/>
              <a:ea typeface="粗园体" pitchFamily="18" charset="-122"/>
            </a:endParaRPr>
          </a:p>
        </p:txBody>
      </p:sp>
      <p:sp>
        <p:nvSpPr>
          <p:cNvPr id="37899" name="Rectangle 11"/>
          <p:cNvSpPr>
            <a:spLocks noChangeArrowheads="1"/>
          </p:cNvSpPr>
          <p:nvPr/>
        </p:nvSpPr>
        <p:spPr bwMode="auto">
          <a:xfrm>
            <a:off x="608013" y="1604963"/>
            <a:ext cx="7897812" cy="3125787"/>
          </a:xfrm>
          <a:prstGeom prst="rect">
            <a:avLst/>
          </a:prstGeom>
          <a:noFill/>
          <a:ln w="57150" cap="sq">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ppt_x</p:attrName>
                                        </p:attrNameLst>
                                      </p:cBhvr>
                                      <p:tavLst>
                                        <p:tav tm="0">
                                          <p:val>
                                            <p:fltVal val="0.5"/>
                                          </p:val>
                                        </p:tav>
                                        <p:tav tm="100000">
                                          <p:val>
                                            <p:strVal val="#ppt_x"/>
                                          </p:val>
                                        </p:tav>
                                      </p:tavLst>
                                    </p:anim>
                                    <p:anim calcmode="lin" valueType="num">
                                      <p:cBhvr>
                                        <p:cTn id="10" dur="500" fill="hold"/>
                                        <p:tgtEl>
                                          <p:spTgt spid="378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37893"/>
                                        </p:tgtEl>
                                        <p:attrNameLst>
                                          <p:attrName>style.visibility</p:attrName>
                                        </p:attrNameLst>
                                      </p:cBhvr>
                                      <p:to>
                                        <p:strVal val="visible"/>
                                      </p:to>
                                    </p:set>
                                    <p:animEffect transition="in" filter="wipe(up)">
                                      <p:cBhvr>
                                        <p:cTn id="15" dur="75"/>
                                        <p:tgtEl>
                                          <p:spTgt spid="37893"/>
                                        </p:tgtEl>
                                      </p:cBhvr>
                                    </p:animEffect>
                                  </p:childTnLst>
                                </p:cTn>
                              </p:par>
                            </p:childTnLst>
                          </p:cTn>
                        </p:par>
                        <p:par>
                          <p:cTn id="16" fill="hold" nodeType="afterGroup">
                            <p:stCondLst>
                              <p:cond delay="3225"/>
                            </p:stCondLst>
                            <p:childTnLst>
                              <p:par>
                                <p:cTn id="17" presetID="23" presetClass="entr" presetSubtype="288" fill="hold" grpId="0" nodeType="afterEffect">
                                  <p:stCondLst>
                                    <p:cond delay="0"/>
                                  </p:stCondLst>
                                  <p:childTnLst>
                                    <p:set>
                                      <p:cBhvr>
                                        <p:cTn id="18" dur="1" fill="hold">
                                          <p:stCondLst>
                                            <p:cond delay="0"/>
                                          </p:stCondLst>
                                        </p:cTn>
                                        <p:tgtEl>
                                          <p:spTgt spid="37899"/>
                                        </p:tgtEl>
                                        <p:attrNameLst>
                                          <p:attrName>style.visibility</p:attrName>
                                        </p:attrNameLst>
                                      </p:cBhvr>
                                      <p:to>
                                        <p:strVal val="visible"/>
                                      </p:to>
                                    </p:set>
                                    <p:anim calcmode="lin" valueType="num">
                                      <p:cBhvr>
                                        <p:cTn id="19" dur="500" fill="hold"/>
                                        <p:tgtEl>
                                          <p:spTgt spid="37899"/>
                                        </p:tgtEl>
                                        <p:attrNameLst>
                                          <p:attrName>ppt_w</p:attrName>
                                        </p:attrNameLst>
                                      </p:cBhvr>
                                      <p:tavLst>
                                        <p:tav tm="0">
                                          <p:val>
                                            <p:strVal val="4/3*#ppt_w"/>
                                          </p:val>
                                        </p:tav>
                                        <p:tav tm="100000">
                                          <p:val>
                                            <p:strVal val="#ppt_w"/>
                                          </p:val>
                                        </p:tav>
                                      </p:tavLst>
                                    </p:anim>
                                    <p:anim calcmode="lin" valueType="num">
                                      <p:cBhvr>
                                        <p:cTn id="20" dur="500" fill="hold"/>
                                        <p:tgtEl>
                                          <p:spTgt spid="37899"/>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7891"/>
                                        </p:tgtEl>
                                        <p:attrNameLst>
                                          <p:attrName>style.visibility</p:attrName>
                                        </p:attrNameLst>
                                      </p:cBhvr>
                                      <p:to>
                                        <p:strVal val="visible"/>
                                      </p:to>
                                    </p:set>
                                    <p:anim calcmode="lin" valueType="num">
                                      <p:cBhvr additive="base">
                                        <p:cTn id="25" dur="5000" fill="hold"/>
                                        <p:tgtEl>
                                          <p:spTgt spid="37891"/>
                                        </p:tgtEl>
                                        <p:attrNameLst>
                                          <p:attrName>ppt_x</p:attrName>
                                        </p:attrNameLst>
                                      </p:cBhvr>
                                      <p:tavLst>
                                        <p:tav tm="0">
                                          <p:val>
                                            <p:strVal val="#ppt_x"/>
                                          </p:val>
                                        </p:tav>
                                        <p:tav tm="100000">
                                          <p:val>
                                            <p:strVal val="#ppt_x"/>
                                          </p:val>
                                        </p:tav>
                                      </p:tavLst>
                                    </p:anim>
                                    <p:anim calcmode="lin" valueType="num">
                                      <p:cBhvr additive="base">
                                        <p:cTn id="26" dur="50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3" grpId="0" autoUpdateAnimBg="0"/>
      <p:bldP spid="37891" grpId="0" autoUpdateAnimBg="0"/>
      <p:bldP spid="3789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78" name="Rectangle 2050"/>
          <p:cNvSpPr>
            <a:spLocks noGrp="1" noChangeArrowheads="1"/>
          </p:cNvSpPr>
          <p:nvPr>
            <p:ph type="title"/>
          </p:nvPr>
        </p:nvSpPr>
        <p:spPr>
          <a:xfrm>
            <a:off x="700088" y="428625"/>
            <a:ext cx="7772400" cy="609600"/>
          </a:xfrm>
          <a:effectLst>
            <a:outerShdw dist="28398" dir="1593903" algn="ctr" rotWithShape="0">
              <a:srgbClr val="FFFFFF"/>
            </a:outerShdw>
          </a:effectLst>
        </p:spPr>
        <p:txBody>
          <a:bodyPr/>
          <a:lstStyle/>
          <a:p>
            <a:r>
              <a:rPr lang="en-US" altLang="zh-CN">
                <a:solidFill>
                  <a:srgbClr val="FA72E7"/>
                </a:solidFill>
                <a:latin typeface="Arial" charset="0"/>
                <a:ea typeface="微软简中圆" pitchFamily="2" charset="-122"/>
              </a:rPr>
              <a:t>8.  </a:t>
            </a:r>
            <a:r>
              <a:rPr lang="zh-CN" altLang="en-US">
                <a:solidFill>
                  <a:srgbClr val="FA72E7"/>
                </a:solidFill>
                <a:latin typeface="Arial" charset="0"/>
                <a:ea typeface="微软简中圆" pitchFamily="2" charset="-122"/>
              </a:rPr>
              <a:t>结  论</a:t>
            </a:r>
            <a:endParaRPr lang="zh-CN" altLang="en-US">
              <a:solidFill>
                <a:schemeClr val="tx1"/>
              </a:solidFill>
              <a:latin typeface="Arial" charset="0"/>
              <a:ea typeface="微软简中圆" pitchFamily="2" charset="-122"/>
            </a:endParaRPr>
          </a:p>
        </p:txBody>
      </p:sp>
      <p:sp>
        <p:nvSpPr>
          <p:cNvPr id="152580" name="Rectangle 2052"/>
          <p:cNvSpPr>
            <a:spLocks noChangeArrowheads="1"/>
          </p:cNvSpPr>
          <p:nvPr/>
        </p:nvSpPr>
        <p:spPr bwMode="auto">
          <a:xfrm>
            <a:off x="1028700" y="3409950"/>
            <a:ext cx="727710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82600" indent="-482600" algn="just" eaLnBrk="1" hangingPunct="1">
              <a:lnSpc>
                <a:spcPct val="115000"/>
              </a:lnSpc>
              <a:spcBef>
                <a:spcPct val="10000"/>
              </a:spcBef>
              <a:buFont typeface="粗园体" pitchFamily="18" charset="-122"/>
              <a:buChar char="①"/>
            </a:pPr>
            <a:r>
              <a:rPr lang="zh-CN" altLang="en-US" sz="3000">
                <a:solidFill>
                  <a:srgbClr val="FFFFFF"/>
                </a:solidFill>
              </a:rPr>
              <a:t>不要简单罗列成果，要突出论文创新性的结论及其在本领域中的地位和作用（不夸大其词，但也不必过分谦虚）</a:t>
            </a:r>
          </a:p>
          <a:p>
            <a:pPr marL="482600" indent="-482600" algn="just" eaLnBrk="1" hangingPunct="1">
              <a:lnSpc>
                <a:spcPct val="115000"/>
              </a:lnSpc>
              <a:spcBef>
                <a:spcPct val="40000"/>
              </a:spcBef>
            </a:pPr>
            <a:r>
              <a:rPr lang="zh-CN" altLang="en-US" sz="3000">
                <a:solidFill>
                  <a:srgbClr val="FFFFFF"/>
                </a:solidFill>
              </a:rPr>
              <a:t>②	要区分本人成果与他人</a:t>
            </a:r>
            <a:r>
              <a:rPr lang="en-US" altLang="zh-CN" sz="3000">
                <a:solidFill>
                  <a:srgbClr val="FFFFFF"/>
                </a:solidFill>
              </a:rPr>
              <a:t>(</a:t>
            </a:r>
            <a:r>
              <a:rPr lang="zh-CN" altLang="en-US" sz="3000">
                <a:solidFill>
                  <a:srgbClr val="FFFFFF"/>
                </a:solidFill>
              </a:rPr>
              <a:t>包括导师</a:t>
            </a:r>
            <a:r>
              <a:rPr lang="en-US" altLang="zh-CN" sz="3000">
                <a:solidFill>
                  <a:srgbClr val="FFFFFF"/>
                </a:solidFill>
              </a:rPr>
              <a:t>)</a:t>
            </a:r>
            <a:r>
              <a:rPr lang="zh-CN" altLang="en-US" sz="3000">
                <a:solidFill>
                  <a:srgbClr val="FFFFFF"/>
                </a:solidFill>
              </a:rPr>
              <a:t>成果的界限</a:t>
            </a:r>
            <a:endParaRPr lang="zh-CN" altLang="en-US" sz="2800">
              <a:solidFill>
                <a:srgbClr val="FFFFFF"/>
              </a:solidFill>
            </a:endParaRPr>
          </a:p>
        </p:txBody>
      </p:sp>
      <p:sp>
        <p:nvSpPr>
          <p:cNvPr id="152581" name="Rectangle 2053"/>
          <p:cNvSpPr>
            <a:spLocks noChangeArrowheads="1"/>
          </p:cNvSpPr>
          <p:nvPr/>
        </p:nvSpPr>
        <p:spPr bwMode="auto">
          <a:xfrm>
            <a:off x="876300" y="1274763"/>
            <a:ext cx="74676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71500" indent="-571500" algn="just" eaLnBrk="1" hangingPunct="1">
              <a:lnSpc>
                <a:spcPct val="115000"/>
              </a:lnSpc>
              <a:spcBef>
                <a:spcPct val="20000"/>
              </a:spcBef>
              <a:buClr>
                <a:srgbClr val="FF0066"/>
              </a:buClr>
              <a:buSzPct val="85000"/>
              <a:buFontTx/>
              <a:buBlip>
                <a:blip r:embed="rId2"/>
              </a:buBlip>
            </a:pPr>
            <a:r>
              <a:rPr lang="zh-CN" altLang="en-US" sz="3200">
                <a:solidFill>
                  <a:srgbClr val="FFFF99"/>
                </a:solidFill>
              </a:rPr>
              <a:t>有理论或应用价值的科学结论</a:t>
            </a:r>
            <a:r>
              <a:rPr lang="zh-CN" altLang="en-US" sz="1600">
                <a:solidFill>
                  <a:srgbClr val="FFFF99"/>
                </a:solidFill>
              </a:rPr>
              <a:t> </a:t>
            </a:r>
            <a:r>
              <a:rPr lang="en-US" altLang="zh-CN" sz="3600">
                <a:solidFill>
                  <a:srgbClr val="FFFF99"/>
                </a:solidFill>
                <a:sym typeface="Symbol" pitchFamily="18" charset="2"/>
              </a:rPr>
              <a:t>+</a:t>
            </a:r>
            <a:r>
              <a:rPr lang="en-US" altLang="zh-CN" sz="1600" b="1">
                <a:solidFill>
                  <a:srgbClr val="FFFF99"/>
                </a:solidFill>
                <a:sym typeface="Symbol" pitchFamily="18" charset="2"/>
              </a:rPr>
              <a:t> </a:t>
            </a:r>
            <a:r>
              <a:rPr lang="zh-CN" altLang="en-US" sz="3200">
                <a:solidFill>
                  <a:srgbClr val="FFFF99"/>
                </a:solidFill>
              </a:rPr>
              <a:t>恰如其分的自我评价</a:t>
            </a:r>
          </a:p>
          <a:p>
            <a:pPr marL="571500" indent="-571500" algn="just" eaLnBrk="1" hangingPunct="1">
              <a:lnSpc>
                <a:spcPct val="115000"/>
              </a:lnSpc>
              <a:spcBef>
                <a:spcPct val="30000"/>
              </a:spcBef>
              <a:buClr>
                <a:srgbClr val="FF0066"/>
              </a:buClr>
              <a:buSzPct val="85000"/>
              <a:buFontTx/>
              <a:buBlip>
                <a:blip r:embed="rId2"/>
              </a:buBlip>
            </a:pPr>
            <a:r>
              <a:rPr lang="zh-CN" altLang="en-US" sz="3200">
                <a:solidFill>
                  <a:schemeClr val="folHlink"/>
                </a:solidFill>
              </a:rPr>
              <a:t>要求：</a:t>
            </a:r>
            <a:r>
              <a:rPr lang="zh-CN" altLang="en-US" sz="3200">
                <a:solidFill>
                  <a:srgbClr val="FFFF99"/>
                </a:solidFill>
              </a:rPr>
              <a:t>精炼、准确、严谨</a:t>
            </a:r>
            <a:endParaRPr lang="zh-CN" altLang="en-US" sz="3000">
              <a:solidFill>
                <a:srgbClr val="FFFF99"/>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500" fill="hold"/>
                                        <p:tgtEl>
                                          <p:spTgt spid="152578"/>
                                        </p:tgtEl>
                                        <p:attrNameLst>
                                          <p:attrName>ppt_w</p:attrName>
                                        </p:attrNameLst>
                                      </p:cBhvr>
                                      <p:tavLst>
                                        <p:tav tm="0">
                                          <p:val>
                                            <p:fltVal val="0"/>
                                          </p:val>
                                        </p:tav>
                                        <p:tav tm="100000">
                                          <p:val>
                                            <p:strVal val="#ppt_w"/>
                                          </p:val>
                                        </p:tav>
                                      </p:tavLst>
                                    </p:anim>
                                    <p:anim calcmode="lin" valueType="num">
                                      <p:cBhvr>
                                        <p:cTn id="8" dur="500" fill="hold"/>
                                        <p:tgtEl>
                                          <p:spTgt spid="152578"/>
                                        </p:tgtEl>
                                        <p:attrNameLst>
                                          <p:attrName>ppt_h</p:attrName>
                                        </p:attrNameLst>
                                      </p:cBhvr>
                                      <p:tavLst>
                                        <p:tav tm="0">
                                          <p:val>
                                            <p:fltVal val="0"/>
                                          </p:val>
                                        </p:tav>
                                        <p:tav tm="100000">
                                          <p:val>
                                            <p:strVal val="#ppt_h"/>
                                          </p:val>
                                        </p:tav>
                                      </p:tavLst>
                                    </p:anim>
                                    <p:anim calcmode="lin" valueType="num">
                                      <p:cBhvr>
                                        <p:cTn id="9" dur="500" fill="hold"/>
                                        <p:tgtEl>
                                          <p:spTgt spid="152578"/>
                                        </p:tgtEl>
                                        <p:attrNameLst>
                                          <p:attrName>ppt_x</p:attrName>
                                        </p:attrNameLst>
                                      </p:cBhvr>
                                      <p:tavLst>
                                        <p:tav tm="0">
                                          <p:val>
                                            <p:fltVal val="0.5"/>
                                          </p:val>
                                        </p:tav>
                                        <p:tav tm="100000">
                                          <p:val>
                                            <p:strVal val="#ppt_x"/>
                                          </p:val>
                                        </p:tav>
                                      </p:tavLst>
                                    </p:anim>
                                    <p:anim calcmode="lin" valueType="num">
                                      <p:cBhvr>
                                        <p:cTn id="10" dur="500" fill="hold"/>
                                        <p:tgtEl>
                                          <p:spTgt spid="1525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2581">
                                            <p:txEl>
                                              <p:pRg st="0" end="0"/>
                                            </p:txEl>
                                          </p:spTgt>
                                        </p:tgtEl>
                                        <p:attrNameLst>
                                          <p:attrName>style.visibility</p:attrName>
                                        </p:attrNameLst>
                                      </p:cBhvr>
                                      <p:to>
                                        <p:strVal val="visible"/>
                                      </p:to>
                                    </p:set>
                                    <p:animEffect transition="in" filter="checkerboard(across)">
                                      <p:cBhvr>
                                        <p:cTn id="15" dur="500"/>
                                        <p:tgtEl>
                                          <p:spTgt spid="15258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2581">
                                            <p:txEl>
                                              <p:pRg st="1" end="1"/>
                                            </p:txEl>
                                          </p:spTgt>
                                        </p:tgtEl>
                                        <p:attrNameLst>
                                          <p:attrName>style.visibility</p:attrName>
                                        </p:attrNameLst>
                                      </p:cBhvr>
                                      <p:to>
                                        <p:strVal val="visible"/>
                                      </p:to>
                                    </p:set>
                                    <p:animEffect transition="in" filter="checkerboard(across)">
                                      <p:cBhvr>
                                        <p:cTn id="20" dur="500"/>
                                        <p:tgtEl>
                                          <p:spTgt spid="15258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2580">
                                            <p:txEl>
                                              <p:pRg st="0" end="0"/>
                                            </p:txEl>
                                          </p:spTgt>
                                        </p:tgtEl>
                                        <p:attrNameLst>
                                          <p:attrName>style.visibility</p:attrName>
                                        </p:attrNameLst>
                                      </p:cBhvr>
                                      <p:to>
                                        <p:strVal val="visible"/>
                                      </p:to>
                                    </p:set>
                                    <p:animEffect transition="in" filter="checkerboard(across)">
                                      <p:cBhvr>
                                        <p:cTn id="25" dur="500"/>
                                        <p:tgtEl>
                                          <p:spTgt spid="152580">
                                            <p:txEl>
                                              <p:pRg st="0" end="0"/>
                                            </p:txEl>
                                          </p:spTgt>
                                        </p:tgtEl>
                                      </p:cBhvr>
                                    </p:animEffect>
                                  </p:childTnLst>
                                  <p:subTnLst>
                                    <p:animClr clrSpc="rgb" dir="cw">
                                      <p:cBhvr override="childStyle">
                                        <p:cTn dur="1" fill="hold" display="0" masterRel="nextClick" afterEffect="1"/>
                                        <p:tgtEl>
                                          <p:spTgt spid="152580">
                                            <p:txEl>
                                              <p:pRg st="0" end="0"/>
                                            </p:txEl>
                                          </p:spTgt>
                                        </p:tgtEl>
                                        <p:attrNameLst>
                                          <p:attrName>ppt_c</p:attrName>
                                        </p:attrNameLst>
                                      </p:cBhvr>
                                      <p:to>
                                        <a:srgbClr val="00FFFF"/>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52580">
                                            <p:txEl>
                                              <p:pRg st="1" end="1"/>
                                            </p:txEl>
                                          </p:spTgt>
                                        </p:tgtEl>
                                        <p:attrNameLst>
                                          <p:attrName>style.visibility</p:attrName>
                                        </p:attrNameLst>
                                      </p:cBhvr>
                                      <p:to>
                                        <p:strVal val="visible"/>
                                      </p:to>
                                    </p:set>
                                    <p:animEffect transition="in" filter="checkerboard(across)">
                                      <p:cBhvr>
                                        <p:cTn id="30" dur="500"/>
                                        <p:tgtEl>
                                          <p:spTgt spid="152580">
                                            <p:txEl>
                                              <p:pRg st="1" end="1"/>
                                            </p:txEl>
                                          </p:spTgt>
                                        </p:tgtEl>
                                      </p:cBhvr>
                                    </p:animEffect>
                                  </p:childTnLst>
                                  <p:subTnLst>
                                    <p:animClr clrSpc="rgb" dir="cw">
                                      <p:cBhvr override="childStyle">
                                        <p:cTn dur="1" fill="hold" display="0" masterRel="nextClick" afterEffect="1"/>
                                        <p:tgtEl>
                                          <p:spTgt spid="152580">
                                            <p:txEl>
                                              <p:pRg st="1" end="1"/>
                                            </p:txEl>
                                          </p:spTgt>
                                        </p:tgtEl>
                                        <p:attrNameLst>
                                          <p:attrName>ppt_c</p:attrName>
                                        </p:attrNameLst>
                                      </p:cBhvr>
                                      <p:to>
                                        <a:srgbClr val="00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80" grpId="0" build="p" autoUpdateAnimBg="0"/>
      <p:bldP spid="15258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728663" y="614363"/>
            <a:ext cx="7772400" cy="570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82600" indent="-482600" algn="just" eaLnBrk="1" hangingPunct="1">
              <a:lnSpc>
                <a:spcPct val="125000"/>
              </a:lnSpc>
              <a:spcBef>
                <a:spcPct val="10000"/>
              </a:spcBef>
              <a:buFont typeface="粗园体" pitchFamily="18" charset="-122"/>
              <a:buChar char="③"/>
            </a:pPr>
            <a:r>
              <a:rPr lang="zh-CN" altLang="en-US" sz="3000">
                <a:solidFill>
                  <a:srgbClr val="FFFF99"/>
                </a:solidFill>
              </a:rPr>
              <a:t>未经充分证明的见解、设想、推测和假定不能列为结论</a:t>
            </a:r>
          </a:p>
          <a:p>
            <a:pPr marL="482600" indent="-482600" algn="just" eaLnBrk="1" hangingPunct="1">
              <a:lnSpc>
                <a:spcPct val="125000"/>
              </a:lnSpc>
              <a:spcBef>
                <a:spcPct val="10000"/>
              </a:spcBef>
              <a:buFont typeface="粗园体" pitchFamily="18" charset="-122"/>
              <a:buNone/>
            </a:pPr>
            <a:r>
              <a:rPr lang="zh-CN" altLang="en-US" sz="2800">
                <a:solidFill>
                  <a:srgbClr val="FFFF99"/>
                </a:solidFill>
              </a:rPr>
              <a:t>   </a:t>
            </a:r>
            <a:r>
              <a:rPr lang="zh-CN" altLang="en-US" sz="2800">
                <a:solidFill>
                  <a:srgbClr val="FFFF99"/>
                </a:solidFill>
                <a:ea typeface="黑体" pitchFamily="2" charset="-122"/>
              </a:rPr>
              <a:t>（“结论”中不应出现“</a:t>
            </a:r>
            <a:r>
              <a:rPr lang="zh-CN" altLang="en-US" sz="2800">
                <a:solidFill>
                  <a:srgbClr val="FF99FF"/>
                </a:solidFill>
                <a:ea typeface="黑体" pitchFamily="2" charset="-122"/>
              </a:rPr>
              <a:t>可能是</a:t>
            </a:r>
            <a:r>
              <a:rPr lang="zh-CN" altLang="en-US" sz="2800">
                <a:solidFill>
                  <a:srgbClr val="FFFF99"/>
                </a:solidFill>
                <a:ea typeface="黑体" pitchFamily="2" charset="-122"/>
              </a:rPr>
              <a:t>”、“</a:t>
            </a:r>
            <a:r>
              <a:rPr lang="zh-CN" altLang="en-US" sz="2800">
                <a:solidFill>
                  <a:srgbClr val="FF99FF"/>
                </a:solidFill>
                <a:ea typeface="黑体" pitchFamily="2" charset="-122"/>
              </a:rPr>
              <a:t>似乎是</a:t>
            </a:r>
            <a:r>
              <a:rPr lang="zh-CN" altLang="en-US" sz="2800">
                <a:solidFill>
                  <a:schemeClr val="tx1"/>
                </a:solidFill>
                <a:ea typeface="黑体" pitchFamily="2" charset="-122"/>
              </a:rPr>
              <a:t>”等字眼）</a:t>
            </a:r>
            <a:endParaRPr lang="zh-CN" altLang="en-US" sz="3000">
              <a:solidFill>
                <a:schemeClr val="tx1"/>
              </a:solidFill>
            </a:endParaRPr>
          </a:p>
          <a:p>
            <a:pPr marL="482600" indent="-482600" algn="just" eaLnBrk="1" hangingPunct="1">
              <a:lnSpc>
                <a:spcPct val="125000"/>
              </a:lnSpc>
              <a:spcBef>
                <a:spcPct val="40000"/>
              </a:spcBef>
              <a:buFont typeface="粗园体" pitchFamily="18" charset="-122"/>
              <a:buChar char="④"/>
            </a:pPr>
            <a:r>
              <a:rPr lang="zh-CN" altLang="en-US" sz="3000">
                <a:solidFill>
                  <a:srgbClr val="FFFF99"/>
                </a:solidFill>
              </a:rPr>
              <a:t>如无扎实的结论不要勉强杜撰凑数。但当心不要漏过一条真正的结论</a:t>
            </a:r>
            <a:r>
              <a:rPr lang="en-US" altLang="zh-CN" sz="3000">
                <a:solidFill>
                  <a:srgbClr val="FFFF99"/>
                </a:solidFill>
              </a:rPr>
              <a:t>!</a:t>
            </a:r>
          </a:p>
          <a:p>
            <a:pPr marL="482600" indent="-482600" algn="l" eaLnBrk="1" hangingPunct="1">
              <a:lnSpc>
                <a:spcPct val="125000"/>
              </a:lnSpc>
              <a:spcBef>
                <a:spcPct val="10000"/>
              </a:spcBef>
              <a:buFont typeface="粗园体" pitchFamily="18" charset="-122"/>
              <a:buNone/>
            </a:pPr>
            <a:r>
              <a:rPr lang="en-US" altLang="zh-CN" sz="2800">
                <a:solidFill>
                  <a:srgbClr val="FFFF99"/>
                </a:solidFill>
              </a:rPr>
              <a:t>   </a:t>
            </a:r>
            <a:r>
              <a:rPr lang="zh-CN" altLang="en-US" sz="2800">
                <a:solidFill>
                  <a:srgbClr val="FFFF99"/>
                </a:solidFill>
              </a:rPr>
              <a:t>（否定性的、负面的结论有时也是重要结论</a:t>
            </a:r>
            <a:r>
              <a:rPr lang="en-US" altLang="zh-CN" sz="2800">
                <a:solidFill>
                  <a:srgbClr val="FFFF99"/>
                </a:solidFill>
              </a:rPr>
              <a:t>!</a:t>
            </a:r>
            <a:r>
              <a:rPr lang="zh-CN" altLang="en-US" sz="2800">
                <a:solidFill>
                  <a:srgbClr val="FFFF99"/>
                </a:solidFill>
              </a:rPr>
              <a:t>）</a:t>
            </a:r>
            <a:endParaRPr lang="zh-CN" altLang="en-US" sz="3000">
              <a:solidFill>
                <a:srgbClr val="FFFF99"/>
              </a:solidFill>
            </a:endParaRPr>
          </a:p>
          <a:p>
            <a:pPr marL="482600" indent="-482600" algn="just" eaLnBrk="1" hangingPunct="1">
              <a:lnSpc>
                <a:spcPct val="125000"/>
              </a:lnSpc>
              <a:spcBef>
                <a:spcPct val="40000"/>
              </a:spcBef>
              <a:buFont typeface="粗园体" pitchFamily="18" charset="-122"/>
              <a:buChar char="⑤"/>
            </a:pPr>
            <a:r>
              <a:rPr lang="zh-CN" altLang="en-US" sz="3000">
                <a:solidFill>
                  <a:srgbClr val="FFFF99"/>
                </a:solidFill>
              </a:rPr>
              <a:t>如有重要大建议应一并阐述，并将本部分名称改为</a:t>
            </a:r>
            <a:r>
              <a:rPr lang="zh-CN" altLang="en-US" sz="3000">
                <a:solidFill>
                  <a:srgbClr val="FF99FF"/>
                </a:solidFill>
              </a:rPr>
              <a:t>“结论与建议”</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53604">
                                            <p:txEl>
                                              <p:pRg st="0" end="0"/>
                                            </p:txEl>
                                          </p:spTgt>
                                        </p:tgtEl>
                                        <p:attrNameLst>
                                          <p:attrName>style.visibility</p:attrName>
                                        </p:attrNameLst>
                                      </p:cBhvr>
                                      <p:to>
                                        <p:strVal val="visible"/>
                                      </p:to>
                                    </p:set>
                                    <p:animEffect transition="in" filter="wipe(up)">
                                      <p:cBhvr>
                                        <p:cTn id="7" dur="75"/>
                                        <p:tgtEl>
                                          <p:spTgt spid="153604">
                                            <p:txEl>
                                              <p:pRg st="0" end="0"/>
                                            </p:txEl>
                                          </p:spTgt>
                                        </p:tgtEl>
                                      </p:cBhvr>
                                    </p:animEffect>
                                  </p:childTnLst>
                                  <p:subTnLst>
                                    <p:animClr clrSpc="rgb" dir="cw">
                                      <p:cBhvr override="childStyle">
                                        <p:cTn dur="1" fill="hold" display="0" masterRel="nextClick" afterEffect="1"/>
                                        <p:tgtEl>
                                          <p:spTgt spid="153604">
                                            <p:txEl>
                                              <p:pRg st="0" end="0"/>
                                            </p:txEl>
                                          </p:spTgt>
                                        </p:tgtEl>
                                        <p:attrNameLst>
                                          <p:attrName>ppt_c</p:attrName>
                                        </p:attrNameLst>
                                      </p:cBhvr>
                                      <p:to>
                                        <a:srgbClr val="66FF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53604">
                                            <p:txEl>
                                              <p:pRg st="1" end="1"/>
                                            </p:txEl>
                                          </p:spTgt>
                                        </p:tgtEl>
                                        <p:attrNameLst>
                                          <p:attrName>style.visibility</p:attrName>
                                        </p:attrNameLst>
                                      </p:cBhvr>
                                      <p:to>
                                        <p:strVal val="visible"/>
                                      </p:to>
                                    </p:set>
                                    <p:animEffect transition="in" filter="wipe(up)">
                                      <p:cBhvr>
                                        <p:cTn id="12" dur="75"/>
                                        <p:tgtEl>
                                          <p:spTgt spid="153604">
                                            <p:txEl>
                                              <p:pRg st="1" end="1"/>
                                            </p:txEl>
                                          </p:spTgt>
                                        </p:tgtEl>
                                      </p:cBhvr>
                                    </p:animEffect>
                                  </p:childTnLst>
                                  <p:subTnLst>
                                    <p:animClr clrSpc="rgb" dir="cw">
                                      <p:cBhvr override="childStyle">
                                        <p:cTn dur="1" fill="hold" display="0" masterRel="nextClick" afterEffect="1"/>
                                        <p:tgtEl>
                                          <p:spTgt spid="153604">
                                            <p:txEl>
                                              <p:pRg st="1" end="1"/>
                                            </p:txEl>
                                          </p:spTgt>
                                        </p:tgtEl>
                                        <p:attrNameLst>
                                          <p:attrName>ppt_c</p:attrName>
                                        </p:attrNameLst>
                                      </p:cBhvr>
                                      <p:to>
                                        <a:srgbClr val="66FFC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53604">
                                            <p:txEl>
                                              <p:pRg st="2" end="2"/>
                                            </p:txEl>
                                          </p:spTgt>
                                        </p:tgtEl>
                                        <p:attrNameLst>
                                          <p:attrName>style.visibility</p:attrName>
                                        </p:attrNameLst>
                                      </p:cBhvr>
                                      <p:to>
                                        <p:strVal val="visible"/>
                                      </p:to>
                                    </p:set>
                                    <p:animEffect transition="in" filter="wipe(up)">
                                      <p:cBhvr>
                                        <p:cTn id="17" dur="75"/>
                                        <p:tgtEl>
                                          <p:spTgt spid="153604">
                                            <p:txEl>
                                              <p:pRg st="2" end="2"/>
                                            </p:txEl>
                                          </p:spTgt>
                                        </p:tgtEl>
                                      </p:cBhvr>
                                    </p:animEffect>
                                  </p:childTnLst>
                                  <p:subTnLst>
                                    <p:animClr clrSpc="rgb" dir="cw">
                                      <p:cBhvr override="childStyle">
                                        <p:cTn dur="1" fill="hold" display="0" masterRel="nextClick" afterEffect="1"/>
                                        <p:tgtEl>
                                          <p:spTgt spid="153604">
                                            <p:txEl>
                                              <p:pRg st="2" end="2"/>
                                            </p:txEl>
                                          </p:spTgt>
                                        </p:tgtEl>
                                        <p:attrNameLst>
                                          <p:attrName>ppt_c</p:attrName>
                                        </p:attrNameLst>
                                      </p:cBhvr>
                                      <p:to>
                                        <a:srgbClr val="66FFC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53604">
                                            <p:txEl>
                                              <p:pRg st="3" end="3"/>
                                            </p:txEl>
                                          </p:spTgt>
                                        </p:tgtEl>
                                        <p:attrNameLst>
                                          <p:attrName>style.visibility</p:attrName>
                                        </p:attrNameLst>
                                      </p:cBhvr>
                                      <p:to>
                                        <p:strVal val="visible"/>
                                      </p:to>
                                    </p:set>
                                    <p:animEffect transition="in" filter="wipe(up)">
                                      <p:cBhvr>
                                        <p:cTn id="22" dur="75"/>
                                        <p:tgtEl>
                                          <p:spTgt spid="153604">
                                            <p:txEl>
                                              <p:pRg st="3" end="3"/>
                                            </p:txEl>
                                          </p:spTgt>
                                        </p:tgtEl>
                                      </p:cBhvr>
                                    </p:animEffect>
                                  </p:childTnLst>
                                  <p:subTnLst>
                                    <p:animClr clrSpc="rgb" dir="cw">
                                      <p:cBhvr override="childStyle">
                                        <p:cTn dur="1" fill="hold" display="0" masterRel="nextClick" afterEffect="1"/>
                                        <p:tgtEl>
                                          <p:spTgt spid="153604">
                                            <p:txEl>
                                              <p:pRg st="3" end="3"/>
                                            </p:txEl>
                                          </p:spTgt>
                                        </p:tgtEl>
                                        <p:attrNameLst>
                                          <p:attrName>ppt_c</p:attrName>
                                        </p:attrNameLst>
                                      </p:cBhvr>
                                      <p:to>
                                        <a:srgbClr val="66FFCC"/>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53604">
                                            <p:txEl>
                                              <p:pRg st="4" end="4"/>
                                            </p:txEl>
                                          </p:spTgt>
                                        </p:tgtEl>
                                        <p:attrNameLst>
                                          <p:attrName>style.visibility</p:attrName>
                                        </p:attrNameLst>
                                      </p:cBhvr>
                                      <p:to>
                                        <p:strVal val="visible"/>
                                      </p:to>
                                    </p:set>
                                    <p:animEffect transition="in" filter="wipe(up)">
                                      <p:cBhvr>
                                        <p:cTn id="27" dur="75"/>
                                        <p:tgtEl>
                                          <p:spTgt spid="153604">
                                            <p:txEl>
                                              <p:pRg st="4" end="4"/>
                                            </p:txEl>
                                          </p:spTgt>
                                        </p:tgtEl>
                                      </p:cBhvr>
                                    </p:animEffect>
                                  </p:childTnLst>
                                  <p:subTnLst>
                                    <p:animClr clrSpc="rgb" dir="cw">
                                      <p:cBhvr override="childStyle">
                                        <p:cTn dur="1" fill="hold" display="0" masterRel="nextClick" afterEffect="1"/>
                                        <p:tgtEl>
                                          <p:spTgt spid="153604">
                                            <p:txEl>
                                              <p:pRg st="4" end="4"/>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723900" y="708025"/>
            <a:ext cx="7772400" cy="762000"/>
          </a:xfrm>
          <a:effectLst>
            <a:outerShdw dist="35921" dir="2700000" algn="ctr" rotWithShape="0">
              <a:srgbClr val="FFFFFF"/>
            </a:outerShdw>
          </a:effectLst>
        </p:spPr>
        <p:txBody>
          <a:bodyPr/>
          <a:lstStyle/>
          <a:p>
            <a:r>
              <a:rPr lang="en-US" altLang="zh-CN">
                <a:solidFill>
                  <a:srgbClr val="FA72E7"/>
                </a:solidFill>
                <a:latin typeface="Arial" charset="0"/>
                <a:ea typeface="微软简中圆" pitchFamily="2" charset="-122"/>
              </a:rPr>
              <a:t>9.   </a:t>
            </a:r>
            <a:r>
              <a:rPr lang="zh-CN" altLang="en-US">
                <a:solidFill>
                  <a:srgbClr val="FA72E7"/>
                </a:solidFill>
                <a:latin typeface="Arial" charset="0"/>
                <a:ea typeface="微软简中圆" pitchFamily="2" charset="-122"/>
              </a:rPr>
              <a:t>致  谢</a:t>
            </a:r>
          </a:p>
        </p:txBody>
      </p:sp>
      <p:sp>
        <p:nvSpPr>
          <p:cNvPr id="273413" name="Rectangle 5"/>
          <p:cNvSpPr>
            <a:spLocks noChangeArrowheads="1"/>
          </p:cNvSpPr>
          <p:nvPr/>
        </p:nvSpPr>
        <p:spPr bwMode="auto">
          <a:xfrm>
            <a:off x="809625" y="1793875"/>
            <a:ext cx="7620000" cy="371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71500" indent="-571500" algn="just" eaLnBrk="1" hangingPunct="1">
              <a:lnSpc>
                <a:spcPct val="115000"/>
              </a:lnSpc>
              <a:spcBef>
                <a:spcPct val="65000"/>
              </a:spcBef>
              <a:buClr>
                <a:schemeClr val="folHlink"/>
              </a:buClr>
              <a:buFontTx/>
              <a:buBlip>
                <a:blip r:embed="rId4"/>
              </a:buBlip>
            </a:pPr>
            <a:r>
              <a:rPr lang="zh-CN" altLang="en-US" sz="3200">
                <a:solidFill>
                  <a:srgbClr val="FFFFFF"/>
                </a:solidFill>
              </a:rPr>
              <a:t>致谢对象限于在学术上对论文的完成有较重要帮助的团体和人士。如无此类对象可不写，切忌罗列一大堆名单</a:t>
            </a:r>
          </a:p>
          <a:p>
            <a:pPr marL="571500" indent="-571500" algn="just" eaLnBrk="1" hangingPunct="1">
              <a:lnSpc>
                <a:spcPct val="115000"/>
              </a:lnSpc>
              <a:spcBef>
                <a:spcPct val="65000"/>
              </a:spcBef>
              <a:buClr>
                <a:schemeClr val="folHlink"/>
              </a:buClr>
              <a:buFontTx/>
              <a:buBlip>
                <a:blip r:embed="rId4"/>
              </a:buBlip>
            </a:pPr>
            <a:r>
              <a:rPr lang="zh-CN" altLang="en-US" sz="3200">
                <a:solidFill>
                  <a:srgbClr val="FFFFFF"/>
                </a:solidFill>
              </a:rPr>
              <a:t>用词应含蓄、恰当，严格限</a:t>
            </a:r>
            <a:r>
              <a:rPr lang="en-US" altLang="zh-CN" sz="3200">
                <a:solidFill>
                  <a:srgbClr val="FFFFFF"/>
                </a:solidFill>
              </a:rPr>
              <a:t>200</a:t>
            </a:r>
            <a:r>
              <a:rPr lang="zh-CN" altLang="en-US" sz="3200">
                <a:solidFill>
                  <a:srgbClr val="FFFFFF"/>
                </a:solidFill>
              </a:rPr>
              <a:t>字以内</a:t>
            </a:r>
          </a:p>
          <a:p>
            <a:pPr marL="571500" indent="-571500" algn="just" eaLnBrk="1" hangingPunct="1">
              <a:lnSpc>
                <a:spcPct val="115000"/>
              </a:lnSpc>
              <a:spcBef>
                <a:spcPct val="65000"/>
              </a:spcBef>
              <a:buClr>
                <a:schemeClr val="folHlink"/>
              </a:buClr>
              <a:buFontTx/>
              <a:buBlip>
                <a:blip r:embed="rId4"/>
              </a:buBlip>
            </a:pPr>
            <a:r>
              <a:rPr lang="zh-CN" altLang="en-US" sz="3200">
                <a:solidFill>
                  <a:srgbClr val="FFFFFF"/>
                </a:solidFill>
              </a:rPr>
              <a:t>不应为导师写赞美诗，避免庸俗化</a:t>
            </a: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p:cTn id="7" dur="500" fill="hold"/>
                                        <p:tgtEl>
                                          <p:spTgt spid="273410"/>
                                        </p:tgtEl>
                                        <p:attrNameLst>
                                          <p:attrName>ppt_w</p:attrName>
                                        </p:attrNameLst>
                                      </p:cBhvr>
                                      <p:tavLst>
                                        <p:tav tm="0">
                                          <p:val>
                                            <p:strVal val="2/3*#ppt_w"/>
                                          </p:val>
                                        </p:tav>
                                        <p:tav tm="100000">
                                          <p:val>
                                            <p:strVal val="#ppt_w"/>
                                          </p:val>
                                        </p:tav>
                                      </p:tavLst>
                                    </p:anim>
                                    <p:anim calcmode="lin" valueType="num">
                                      <p:cBhvr>
                                        <p:cTn id="8" dur="500" fill="hold"/>
                                        <p:tgtEl>
                                          <p:spTgt spid="27341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3413">
                                            <p:txEl>
                                              <p:pRg st="0" end="0"/>
                                            </p:txEl>
                                          </p:spTgt>
                                        </p:tgtEl>
                                        <p:attrNameLst>
                                          <p:attrName>style.visibility</p:attrName>
                                        </p:attrNameLst>
                                      </p:cBhvr>
                                      <p:to>
                                        <p:strVal val="visible"/>
                                      </p:to>
                                    </p:set>
                                    <p:animEffect transition="in" filter="checkerboard(across)">
                                      <p:cBhvr>
                                        <p:cTn id="13" dur="500"/>
                                        <p:tgtEl>
                                          <p:spTgt spid="27341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73413">
                                            <p:txEl>
                                              <p:pRg st="1" end="1"/>
                                            </p:txEl>
                                          </p:spTgt>
                                        </p:tgtEl>
                                        <p:attrNameLst>
                                          <p:attrName>style.visibility</p:attrName>
                                        </p:attrNameLst>
                                      </p:cBhvr>
                                      <p:to>
                                        <p:strVal val="visible"/>
                                      </p:to>
                                    </p:set>
                                    <p:animEffect transition="in" filter="checkerboard(across)">
                                      <p:cBhvr>
                                        <p:cTn id="18" dur="500"/>
                                        <p:tgtEl>
                                          <p:spTgt spid="27341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3413">
                                            <p:txEl>
                                              <p:pRg st="2" end="2"/>
                                            </p:txEl>
                                          </p:spTgt>
                                        </p:tgtEl>
                                        <p:attrNameLst>
                                          <p:attrName>style.visibility</p:attrName>
                                        </p:attrNameLst>
                                      </p:cBhvr>
                                      <p:to>
                                        <p:strVal val="visible"/>
                                      </p:to>
                                    </p:set>
                                    <p:animEffect transition="in" filter="checkerboard(across)">
                                      <p:cBhvr>
                                        <p:cTn id="23" dur="500"/>
                                        <p:tgtEl>
                                          <p:spTgt spid="273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utoUpdateAnimBg="0"/>
      <p:bldP spid="27341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606425" y="474663"/>
            <a:ext cx="7772400" cy="762000"/>
          </a:xfrm>
          <a:effectLst>
            <a:outerShdw dist="17961" dir="2700000" algn="ctr" rotWithShape="0">
              <a:srgbClr val="FFFFFF"/>
            </a:outerShdw>
          </a:effectLst>
        </p:spPr>
        <p:txBody>
          <a:bodyPr/>
          <a:lstStyle/>
          <a:p>
            <a:r>
              <a:rPr lang="en-US" altLang="zh-CN">
                <a:solidFill>
                  <a:srgbClr val="FA72E7"/>
                </a:solidFill>
                <a:latin typeface="Arial" charset="0"/>
                <a:ea typeface="微软简中圆" pitchFamily="2" charset="-122"/>
              </a:rPr>
              <a:t>9.   </a:t>
            </a:r>
            <a:r>
              <a:rPr lang="zh-CN" altLang="en-US">
                <a:solidFill>
                  <a:srgbClr val="FA72E7"/>
                </a:solidFill>
                <a:latin typeface="Arial" charset="0"/>
                <a:ea typeface="微软简中圆" pitchFamily="2" charset="-122"/>
              </a:rPr>
              <a:t>参考文献</a:t>
            </a:r>
          </a:p>
        </p:txBody>
      </p:sp>
      <p:sp>
        <p:nvSpPr>
          <p:cNvPr id="156675" name="Rectangle 3"/>
          <p:cNvSpPr>
            <a:spLocks noChangeArrowheads="1"/>
          </p:cNvSpPr>
          <p:nvPr>
            <p:ph type="subTitle" idx="1"/>
          </p:nvPr>
        </p:nvSpPr>
        <p:spPr>
          <a:xfrm>
            <a:off x="803275" y="1487488"/>
            <a:ext cx="7620000" cy="4800600"/>
          </a:xfrm>
        </p:spPr>
        <p:txBody>
          <a:bodyPr/>
          <a:lstStyle/>
          <a:p>
            <a:pPr marL="571500" indent="-571500" algn="just">
              <a:lnSpc>
                <a:spcPct val="115000"/>
              </a:lnSpc>
              <a:spcBef>
                <a:spcPct val="0"/>
              </a:spcBef>
              <a:buClr>
                <a:schemeClr val="folHlink"/>
              </a:buClr>
              <a:buFontTx/>
              <a:buBlip>
                <a:blip r:embed="rId4"/>
              </a:buBlip>
            </a:pPr>
            <a:r>
              <a:rPr lang="zh-CN" altLang="en-US">
                <a:solidFill>
                  <a:srgbClr val="FFFFFF"/>
                </a:solidFill>
                <a:latin typeface="Arial" charset="0"/>
                <a:ea typeface="微软简中圆" pitchFamily="2" charset="-122"/>
              </a:rPr>
              <a:t>可采用顺序编码制，或“著者－出版年”编码制</a:t>
            </a:r>
          </a:p>
          <a:p>
            <a:pPr marL="571500" indent="-571500" algn="just">
              <a:lnSpc>
                <a:spcPct val="115000"/>
              </a:lnSpc>
              <a:buClr>
                <a:schemeClr val="folHlink"/>
              </a:buClr>
              <a:buFontTx/>
              <a:buBlip>
                <a:blip r:embed="rId4"/>
              </a:buBlip>
            </a:pPr>
            <a:r>
              <a:rPr lang="zh-CN" altLang="en-US">
                <a:solidFill>
                  <a:srgbClr val="FFFFFF"/>
                </a:solidFill>
                <a:latin typeface="Arial" charset="0"/>
                <a:ea typeface="微软简中圆" pitchFamily="2" charset="-122"/>
              </a:rPr>
              <a:t>建议采用顺序编码制，即按正文引用顺序编码。格式按</a:t>
            </a:r>
            <a:r>
              <a:rPr lang="en-US" altLang="zh-CN">
                <a:solidFill>
                  <a:srgbClr val="FFFFFF"/>
                </a:solidFill>
                <a:latin typeface="Arial" charset="0"/>
                <a:ea typeface="微软简中圆" pitchFamily="2" charset="-122"/>
              </a:rPr>
              <a:t>《</a:t>
            </a:r>
            <a:r>
              <a:rPr lang="zh-CN" altLang="en-US">
                <a:solidFill>
                  <a:srgbClr val="FFFFFF"/>
                </a:solidFill>
                <a:latin typeface="Arial" charset="0"/>
                <a:ea typeface="微软简中圆" pitchFamily="2" charset="-122"/>
              </a:rPr>
              <a:t>中国高校自然科学学报编排规范</a:t>
            </a:r>
            <a:r>
              <a:rPr lang="en-US" altLang="zh-CN">
                <a:solidFill>
                  <a:srgbClr val="FFFFFF"/>
                </a:solidFill>
                <a:latin typeface="Arial" charset="0"/>
                <a:ea typeface="微软简中圆" pitchFamily="2" charset="-122"/>
              </a:rPr>
              <a:t>》</a:t>
            </a:r>
          </a:p>
          <a:p>
            <a:pPr marL="571500" indent="-571500" algn="just">
              <a:lnSpc>
                <a:spcPct val="115000"/>
              </a:lnSpc>
              <a:buClr>
                <a:schemeClr val="folHlink"/>
              </a:buClr>
              <a:buFontTx/>
              <a:buBlip>
                <a:blip r:embed="rId4"/>
              </a:buBlip>
            </a:pPr>
            <a:r>
              <a:rPr lang="zh-CN" altLang="en-US">
                <a:solidFill>
                  <a:srgbClr val="FFFFFF"/>
                </a:solidFill>
                <a:latin typeface="Arial" charset="0"/>
                <a:ea typeface="微软简中圆" pitchFamily="2" charset="-122"/>
              </a:rPr>
              <a:t>可按全文排列，亦可分章排列。但参考文献表必须集中置于“致谢”（或“结论”部分之后）</a:t>
            </a: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fill="hold"/>
                                        <p:tgtEl>
                                          <p:spTgt spid="156674"/>
                                        </p:tgtEl>
                                        <p:attrNameLst>
                                          <p:attrName>ppt_w</p:attrName>
                                        </p:attrNameLst>
                                      </p:cBhvr>
                                      <p:tavLst>
                                        <p:tav tm="0">
                                          <p:val>
                                            <p:fltVal val="0"/>
                                          </p:val>
                                        </p:tav>
                                        <p:tav tm="100000">
                                          <p:val>
                                            <p:strVal val="#ppt_w"/>
                                          </p:val>
                                        </p:tav>
                                      </p:tavLst>
                                    </p:anim>
                                    <p:anim calcmode="lin" valueType="num">
                                      <p:cBhvr>
                                        <p:cTn id="8" dur="500" fill="hold"/>
                                        <p:tgtEl>
                                          <p:spTgt spid="156674"/>
                                        </p:tgtEl>
                                        <p:attrNameLst>
                                          <p:attrName>ppt_h</p:attrName>
                                        </p:attrNameLst>
                                      </p:cBhvr>
                                      <p:tavLst>
                                        <p:tav tm="0">
                                          <p:val>
                                            <p:fltVal val="0"/>
                                          </p:val>
                                        </p:tav>
                                        <p:tav tm="100000">
                                          <p:val>
                                            <p:strVal val="#ppt_h"/>
                                          </p:val>
                                        </p:tav>
                                      </p:tavLst>
                                    </p:anim>
                                    <p:anim calcmode="lin" valueType="num">
                                      <p:cBhvr>
                                        <p:cTn id="9" dur="500" fill="hold"/>
                                        <p:tgtEl>
                                          <p:spTgt spid="156674"/>
                                        </p:tgtEl>
                                        <p:attrNameLst>
                                          <p:attrName>ppt_x</p:attrName>
                                        </p:attrNameLst>
                                      </p:cBhvr>
                                      <p:tavLst>
                                        <p:tav tm="0">
                                          <p:val>
                                            <p:fltVal val="0.5"/>
                                          </p:val>
                                        </p:tav>
                                        <p:tav tm="100000">
                                          <p:val>
                                            <p:strVal val="#ppt_x"/>
                                          </p:val>
                                        </p:tav>
                                      </p:tavLst>
                                    </p:anim>
                                    <p:anim calcmode="lin" valueType="num">
                                      <p:cBhvr>
                                        <p:cTn id="10" dur="500" fill="hold"/>
                                        <p:tgtEl>
                                          <p:spTgt spid="15667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56675">
                                            <p:txEl>
                                              <p:pRg st="0" end="0"/>
                                            </p:txEl>
                                          </p:spTgt>
                                        </p:tgtEl>
                                        <p:attrNameLst>
                                          <p:attrName>style.visibility</p:attrName>
                                        </p:attrNameLst>
                                      </p:cBhvr>
                                      <p:to>
                                        <p:strVal val="visible"/>
                                      </p:to>
                                    </p:set>
                                    <p:anim calcmode="lin" valueType="num">
                                      <p:cBhvr>
                                        <p:cTn id="15"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6675">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156675">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1566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56675">
                                            <p:txEl>
                                              <p:pRg st="0" end="0"/>
                                            </p:txEl>
                                          </p:spTgt>
                                        </p:tgtEl>
                                        <p:attrNameLst>
                                          <p:attrName>ppt_c</p:attrName>
                                        </p:attrNameLst>
                                      </p:cBhvr>
                                      <p:to>
                                        <a:srgbClr val="CCFFCC"/>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56675">
                                            <p:txEl>
                                              <p:pRg st="1" end="1"/>
                                            </p:txEl>
                                          </p:spTgt>
                                        </p:tgtEl>
                                        <p:attrNameLst>
                                          <p:attrName>style.visibility</p:attrName>
                                        </p:attrNameLst>
                                      </p:cBhvr>
                                      <p:to>
                                        <p:strVal val="visible"/>
                                      </p:to>
                                    </p:set>
                                    <p:anim calcmode="lin" valueType="num">
                                      <p:cBhvr>
                                        <p:cTn id="23"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56675">
                                            <p:txEl>
                                              <p:pRg st="1" end="1"/>
                                            </p:txEl>
                                          </p:spTgt>
                                        </p:tgtEl>
                                        <p:attrNameLst>
                                          <p:attrName>ppt_y</p:attrName>
                                        </p:attrNameLst>
                                      </p:cBhvr>
                                      <p:tavLst>
                                        <p:tav tm="0">
                                          <p:val>
                                            <p:strVal val="#ppt_y+#ppt_h/2"/>
                                          </p:val>
                                        </p:tav>
                                        <p:tav tm="100000">
                                          <p:val>
                                            <p:strVal val="#ppt_y"/>
                                          </p:val>
                                        </p:tav>
                                      </p:tavLst>
                                    </p:anim>
                                    <p:anim calcmode="lin" valueType="num">
                                      <p:cBhvr>
                                        <p:cTn id="25" dur="500" fill="hold"/>
                                        <p:tgtEl>
                                          <p:spTgt spid="156675">
                                            <p:txEl>
                                              <p:pRg st="1" end="1"/>
                                            </p:txEl>
                                          </p:spTgt>
                                        </p:tgtEl>
                                        <p:attrNameLst>
                                          <p:attrName>ppt_w</p:attrName>
                                        </p:attrNameLst>
                                      </p:cBhvr>
                                      <p:tavLst>
                                        <p:tav tm="0">
                                          <p:val>
                                            <p:strVal val="#ppt_w"/>
                                          </p:val>
                                        </p:tav>
                                        <p:tav tm="100000">
                                          <p:val>
                                            <p:strVal val="#ppt_w"/>
                                          </p:val>
                                        </p:tav>
                                      </p:tavLst>
                                    </p:anim>
                                    <p:anim calcmode="lin" valueType="num">
                                      <p:cBhvr>
                                        <p:cTn id="26" dur="500" fill="hold"/>
                                        <p:tgtEl>
                                          <p:spTgt spid="1566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56675">
                                            <p:txEl>
                                              <p:pRg st="1" end="1"/>
                                            </p:txEl>
                                          </p:spTgt>
                                        </p:tgtEl>
                                        <p:attrNameLst>
                                          <p:attrName>ppt_c</p:attrName>
                                        </p:attrNameLst>
                                      </p:cBhvr>
                                      <p:to>
                                        <a:srgbClr val="CCFFCC"/>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156675">
                                            <p:txEl>
                                              <p:pRg st="2" end="2"/>
                                            </p:txEl>
                                          </p:spTgt>
                                        </p:tgtEl>
                                        <p:attrNameLst>
                                          <p:attrName>style.visibility</p:attrName>
                                        </p:attrNameLst>
                                      </p:cBhvr>
                                      <p:to>
                                        <p:strVal val="visible"/>
                                      </p:to>
                                    </p:set>
                                    <p:anim calcmode="lin" valueType="num">
                                      <p:cBhvr>
                                        <p:cTn id="31"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56675">
                                            <p:txEl>
                                              <p:pRg st="2" end="2"/>
                                            </p:txEl>
                                          </p:spTgt>
                                        </p:tgtEl>
                                        <p:attrNameLst>
                                          <p:attrName>ppt_y</p:attrName>
                                        </p:attrNameLst>
                                      </p:cBhvr>
                                      <p:tavLst>
                                        <p:tav tm="0">
                                          <p:val>
                                            <p:strVal val="#ppt_y+#ppt_h/2"/>
                                          </p:val>
                                        </p:tav>
                                        <p:tav tm="100000">
                                          <p:val>
                                            <p:strVal val="#ppt_y"/>
                                          </p:val>
                                        </p:tav>
                                      </p:tavLst>
                                    </p:anim>
                                    <p:anim calcmode="lin" valueType="num">
                                      <p:cBhvr>
                                        <p:cTn id="33" dur="500" fill="hold"/>
                                        <p:tgtEl>
                                          <p:spTgt spid="156675">
                                            <p:txEl>
                                              <p:pRg st="2" end="2"/>
                                            </p:txEl>
                                          </p:spTgt>
                                        </p:tgtEl>
                                        <p:attrNameLst>
                                          <p:attrName>ppt_w</p:attrName>
                                        </p:attrNameLst>
                                      </p:cBhvr>
                                      <p:tavLst>
                                        <p:tav tm="0">
                                          <p:val>
                                            <p:strVal val="#ppt_w"/>
                                          </p:val>
                                        </p:tav>
                                        <p:tav tm="100000">
                                          <p:val>
                                            <p:strVal val="#ppt_w"/>
                                          </p:val>
                                        </p:tav>
                                      </p:tavLst>
                                    </p:anim>
                                    <p:anim calcmode="lin" valueType="num">
                                      <p:cBhvr>
                                        <p:cTn id="34" dur="500" fill="hold"/>
                                        <p:tgtEl>
                                          <p:spTgt spid="15667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56675">
                                            <p:txEl>
                                              <p:pRg st="2" end="2"/>
                                            </p:txEl>
                                          </p:spTgt>
                                        </p:tgtEl>
                                        <p:attrNameLst>
                                          <p:attrName>ppt_c</p:attrName>
                                        </p:attrNameLst>
                                      </p:cBhvr>
                                      <p:to>
                                        <a:srgbClr val="CC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P spid="15667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5" name="Rectangle 1029"/>
          <p:cNvSpPr>
            <a:spLocks noChangeArrowheads="1"/>
          </p:cNvSpPr>
          <p:nvPr/>
        </p:nvSpPr>
        <p:spPr bwMode="auto">
          <a:xfrm>
            <a:off x="830263" y="2120900"/>
            <a:ext cx="7620000" cy="40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71513" indent="-671513" algn="just" eaLnBrk="1" hangingPunct="1">
              <a:lnSpc>
                <a:spcPct val="125000"/>
              </a:lnSpc>
              <a:buClr>
                <a:schemeClr val="folHlink"/>
              </a:buClr>
              <a:buSzPct val="110000"/>
              <a:buFontTx/>
              <a:buBlip>
                <a:blip r:embed="rId4"/>
              </a:buBlip>
              <a:tabLst>
                <a:tab pos="1143000" algn="l"/>
              </a:tabLst>
            </a:pPr>
            <a:r>
              <a:rPr lang="zh-CN" altLang="en-US" sz="3200">
                <a:solidFill>
                  <a:srgbClr val="FFFFFF"/>
                </a:solidFill>
              </a:rPr>
              <a:t>要求详见</a:t>
            </a:r>
            <a:r>
              <a:rPr lang="en-US" altLang="zh-CN" sz="3200">
                <a:solidFill>
                  <a:srgbClr val="FFFFFF"/>
                </a:solidFill>
              </a:rPr>
              <a:t>《</a:t>
            </a:r>
            <a:r>
              <a:rPr lang="zh-CN" altLang="en-US" sz="3200">
                <a:solidFill>
                  <a:srgbClr val="FFFFFF"/>
                </a:solidFill>
              </a:rPr>
              <a:t>指南</a:t>
            </a:r>
            <a:r>
              <a:rPr lang="en-US" altLang="zh-CN" sz="3200">
                <a:solidFill>
                  <a:srgbClr val="FFFFFF"/>
                </a:solidFill>
              </a:rPr>
              <a:t>》</a:t>
            </a:r>
            <a:r>
              <a:rPr lang="zh-CN" altLang="en-US" sz="3200">
                <a:solidFill>
                  <a:srgbClr val="FFFFFF"/>
                </a:solidFill>
              </a:rPr>
              <a:t>和</a:t>
            </a:r>
            <a:r>
              <a:rPr lang="en-US" altLang="zh-CN" sz="3200">
                <a:solidFill>
                  <a:srgbClr val="FFFFFF"/>
                </a:solidFill>
              </a:rPr>
              <a:t>《</a:t>
            </a:r>
            <a:r>
              <a:rPr lang="zh-CN" altLang="en-US" sz="3200">
                <a:solidFill>
                  <a:srgbClr val="FFFFFF"/>
                </a:solidFill>
              </a:rPr>
              <a:t>手册</a:t>
            </a:r>
            <a:r>
              <a:rPr lang="en-US" altLang="zh-CN" sz="3200">
                <a:solidFill>
                  <a:srgbClr val="FFFFFF"/>
                </a:solidFill>
              </a:rPr>
              <a:t>》</a:t>
            </a:r>
          </a:p>
          <a:p>
            <a:pPr marL="671513" indent="-671513" algn="just" eaLnBrk="1" hangingPunct="1">
              <a:lnSpc>
                <a:spcPct val="120000"/>
              </a:lnSpc>
              <a:spcBef>
                <a:spcPct val="30000"/>
              </a:spcBef>
              <a:buClr>
                <a:schemeClr val="folHlink"/>
              </a:buClr>
              <a:buSzPct val="110000"/>
              <a:buFontTx/>
              <a:buBlip>
                <a:blip r:embed="rId4"/>
              </a:buBlip>
              <a:tabLst>
                <a:tab pos="1143000" algn="l"/>
              </a:tabLst>
            </a:pPr>
            <a:r>
              <a:rPr lang="zh-CN" altLang="en-US" sz="3200">
                <a:solidFill>
                  <a:srgbClr val="FFFFFF"/>
                </a:solidFill>
              </a:rPr>
              <a:t>学术论文仅列已正式发表和已有正式录用函的，并应分类列出：</a:t>
            </a:r>
          </a:p>
          <a:p>
            <a:pPr marL="671513" indent="-671513" algn="just" eaLnBrk="1" hangingPunct="1">
              <a:lnSpc>
                <a:spcPct val="120000"/>
              </a:lnSpc>
              <a:spcBef>
                <a:spcPct val="25000"/>
              </a:spcBef>
              <a:buClr>
                <a:schemeClr val="folHlink"/>
              </a:buClr>
              <a:buSzPct val="110000"/>
              <a:tabLst>
                <a:tab pos="1143000" algn="l"/>
              </a:tabLst>
            </a:pPr>
            <a:r>
              <a:rPr lang="zh-CN" altLang="en-US" sz="3200">
                <a:solidFill>
                  <a:srgbClr val="66FFCC"/>
                </a:solidFill>
              </a:rPr>
              <a:t>	</a:t>
            </a:r>
            <a:r>
              <a:rPr lang="zh-CN" altLang="en-US" sz="3000">
                <a:solidFill>
                  <a:srgbClr val="66FFCC"/>
                </a:solidFill>
                <a:latin typeface="Times New Roman" pitchFamily="18" charset="0"/>
                <a:ea typeface="楷体_GB2312" pitchFamily="49" charset="-122"/>
              </a:rPr>
              <a:t>⑴	已在学报上刊登的</a:t>
            </a:r>
          </a:p>
          <a:p>
            <a:pPr marL="671513" indent="-671513" algn="just" eaLnBrk="1" hangingPunct="1">
              <a:lnSpc>
                <a:spcPct val="120000"/>
              </a:lnSpc>
              <a:spcBef>
                <a:spcPct val="15000"/>
              </a:spcBef>
              <a:buClr>
                <a:schemeClr val="folHlink"/>
              </a:buClr>
              <a:buSzPct val="110000"/>
              <a:tabLst>
                <a:tab pos="1143000" algn="l"/>
              </a:tabLst>
            </a:pPr>
            <a:r>
              <a:rPr lang="zh-CN" altLang="en-US" sz="3000">
                <a:solidFill>
                  <a:srgbClr val="66FFCC"/>
                </a:solidFill>
                <a:latin typeface="Times New Roman" pitchFamily="18" charset="0"/>
                <a:ea typeface="楷体_GB2312" pitchFamily="49" charset="-122"/>
              </a:rPr>
              <a:t>	⑵	已被学报录用的</a:t>
            </a:r>
          </a:p>
          <a:p>
            <a:pPr marL="671513" indent="-671513" algn="just" eaLnBrk="1" hangingPunct="1">
              <a:lnSpc>
                <a:spcPct val="120000"/>
              </a:lnSpc>
              <a:spcBef>
                <a:spcPct val="15000"/>
              </a:spcBef>
              <a:buClr>
                <a:schemeClr val="folHlink"/>
              </a:buClr>
              <a:buSzPct val="110000"/>
              <a:tabLst>
                <a:tab pos="1143000" algn="l"/>
              </a:tabLst>
            </a:pPr>
            <a:r>
              <a:rPr lang="zh-CN" altLang="en-US" sz="3000">
                <a:solidFill>
                  <a:srgbClr val="66FFCC"/>
                </a:solidFill>
                <a:latin typeface="Times New Roman" pitchFamily="18" charset="0"/>
                <a:ea typeface="楷体_GB2312" pitchFamily="49" charset="-122"/>
              </a:rPr>
              <a:t>	⑶	已在国际或全国性学术会议上发表的</a:t>
            </a:r>
          </a:p>
        </p:txBody>
      </p:sp>
      <p:sp>
        <p:nvSpPr>
          <p:cNvPr id="271367" name="Rectangle 1031"/>
          <p:cNvSpPr>
            <a:spLocks noGrp="1" noChangeArrowheads="1"/>
          </p:cNvSpPr>
          <p:nvPr>
            <p:ph type="ctrTitle"/>
          </p:nvPr>
        </p:nvSpPr>
        <p:spPr>
          <a:xfrm>
            <a:off x="1042988" y="400050"/>
            <a:ext cx="7194550" cy="1487488"/>
          </a:xfrm>
          <a:effectLst>
            <a:outerShdw dist="17961" dir="2700000" algn="ctr" rotWithShape="0">
              <a:srgbClr val="FFFFFF"/>
            </a:outerShdw>
          </a:effectLst>
        </p:spPr>
        <p:txBody>
          <a:bodyPr/>
          <a:lstStyle/>
          <a:p>
            <a:pPr marL="862013" indent="-862013" algn="just">
              <a:lnSpc>
                <a:spcPct val="110000"/>
              </a:lnSpc>
            </a:pPr>
            <a:r>
              <a:rPr lang="en-US" altLang="zh-CN" sz="4000">
                <a:solidFill>
                  <a:srgbClr val="FA72E7"/>
                </a:solidFill>
                <a:latin typeface="Arial" charset="0"/>
                <a:ea typeface="微软简中圆" pitchFamily="2" charset="-122"/>
              </a:rPr>
              <a:t>10.	</a:t>
            </a:r>
            <a:r>
              <a:rPr lang="zh-CN" altLang="en-US" sz="4000">
                <a:solidFill>
                  <a:srgbClr val="FA72E7"/>
                </a:solidFill>
                <a:latin typeface="Arial" charset="0"/>
                <a:ea typeface="微软简中圆" pitchFamily="2" charset="-122"/>
              </a:rPr>
              <a:t>个人简历、在学期间的研究成果及发表的学术论文</a:t>
            </a: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animEffect transition="in" filter="wipe(up)">
                                      <p:cBhvr>
                                        <p:cTn id="7" dur="500"/>
                                        <p:tgtEl>
                                          <p:spTgt spid="271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1365">
                                            <p:txEl>
                                              <p:pRg st="1" end="1"/>
                                            </p:txEl>
                                          </p:spTgt>
                                        </p:tgtEl>
                                        <p:attrNameLst>
                                          <p:attrName>style.visibility</p:attrName>
                                        </p:attrNameLst>
                                      </p:cBhvr>
                                      <p:to>
                                        <p:strVal val="visible"/>
                                      </p:to>
                                    </p:set>
                                    <p:animEffect transition="in" filter="wipe(up)">
                                      <p:cBhvr>
                                        <p:cTn id="12" dur="500"/>
                                        <p:tgtEl>
                                          <p:spTgt spid="271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1365">
                                            <p:txEl>
                                              <p:pRg st="2" end="2"/>
                                            </p:txEl>
                                          </p:spTgt>
                                        </p:tgtEl>
                                        <p:attrNameLst>
                                          <p:attrName>style.visibility</p:attrName>
                                        </p:attrNameLst>
                                      </p:cBhvr>
                                      <p:to>
                                        <p:strVal val="visible"/>
                                      </p:to>
                                    </p:set>
                                    <p:animEffect transition="in" filter="wipe(up)">
                                      <p:cBhvr>
                                        <p:cTn id="17" dur="500"/>
                                        <p:tgtEl>
                                          <p:spTgt spid="2713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1365">
                                            <p:txEl>
                                              <p:pRg st="3" end="3"/>
                                            </p:txEl>
                                          </p:spTgt>
                                        </p:tgtEl>
                                        <p:attrNameLst>
                                          <p:attrName>style.visibility</p:attrName>
                                        </p:attrNameLst>
                                      </p:cBhvr>
                                      <p:to>
                                        <p:strVal val="visible"/>
                                      </p:to>
                                    </p:set>
                                    <p:animEffect transition="in" filter="wipe(up)">
                                      <p:cBhvr>
                                        <p:cTn id="22" dur="500"/>
                                        <p:tgtEl>
                                          <p:spTgt spid="27136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1365">
                                            <p:txEl>
                                              <p:pRg st="4" end="4"/>
                                            </p:txEl>
                                          </p:spTgt>
                                        </p:tgtEl>
                                        <p:attrNameLst>
                                          <p:attrName>style.visibility</p:attrName>
                                        </p:attrNameLst>
                                      </p:cBhvr>
                                      <p:to>
                                        <p:strVal val="visible"/>
                                      </p:to>
                                    </p:set>
                                    <p:animEffect transition="in" filter="wipe(up)">
                                      <p:cBhvr>
                                        <p:cTn id="27" dur="500"/>
                                        <p:tgtEl>
                                          <p:spTgt spid="271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735013" y="1187450"/>
            <a:ext cx="7772400" cy="762000"/>
          </a:xfrm>
          <a:effectLst>
            <a:outerShdw dist="35921" dir="2700000" algn="ctr" rotWithShape="0">
              <a:srgbClr val="FFFFFF"/>
            </a:outerShdw>
          </a:effectLst>
        </p:spPr>
        <p:txBody>
          <a:bodyPr/>
          <a:lstStyle/>
          <a:p>
            <a:r>
              <a:rPr lang="en-US" altLang="zh-CN">
                <a:solidFill>
                  <a:srgbClr val="FA72E7"/>
                </a:solidFill>
                <a:latin typeface="Arial" charset="0"/>
                <a:ea typeface="微软简中圆" pitchFamily="2" charset="-122"/>
              </a:rPr>
              <a:t>11.   </a:t>
            </a:r>
            <a:r>
              <a:rPr lang="zh-CN" altLang="en-US">
                <a:solidFill>
                  <a:srgbClr val="FA72E7"/>
                </a:solidFill>
                <a:latin typeface="Arial" charset="0"/>
                <a:ea typeface="微软简中圆" pitchFamily="2" charset="-122"/>
              </a:rPr>
              <a:t>附  录</a:t>
            </a:r>
          </a:p>
        </p:txBody>
      </p:sp>
      <p:sp>
        <p:nvSpPr>
          <p:cNvPr id="158723" name="Rectangle 3"/>
          <p:cNvSpPr>
            <a:spLocks noChangeArrowheads="1"/>
          </p:cNvSpPr>
          <p:nvPr>
            <p:ph type="subTitle" idx="1"/>
          </p:nvPr>
        </p:nvSpPr>
        <p:spPr>
          <a:xfrm>
            <a:off x="811213" y="2490788"/>
            <a:ext cx="7620000" cy="2838450"/>
          </a:xfrm>
        </p:spPr>
        <p:txBody>
          <a:bodyPr/>
          <a:lstStyle/>
          <a:p>
            <a:pPr algn="just">
              <a:lnSpc>
                <a:spcPct val="140000"/>
              </a:lnSpc>
              <a:spcBef>
                <a:spcPct val="0"/>
              </a:spcBef>
              <a:buClr>
                <a:schemeClr val="folHlink"/>
              </a:buClr>
              <a:buSzPct val="135000"/>
            </a:pPr>
            <a:r>
              <a:rPr lang="zh-CN" altLang="en-US">
                <a:solidFill>
                  <a:schemeClr val="folHlink"/>
                </a:solidFill>
                <a:latin typeface="Arial" charset="0"/>
                <a:ea typeface="黑体" pitchFamily="2" charset="-122"/>
              </a:rPr>
              <a:t>可包括：</a:t>
            </a:r>
            <a:r>
              <a:rPr lang="zh-CN" altLang="en-US">
                <a:solidFill>
                  <a:srgbClr val="FFFFFF"/>
                </a:solidFill>
                <a:latin typeface="Arial" charset="0"/>
                <a:ea typeface="微软简中圆" pitchFamily="2" charset="-122"/>
              </a:rPr>
              <a:t>不宜列入正文的冗长公式推导、辅助性数学工具、重复性图表、不能列入“主要符号表”的复杂有机化合物分子式、自编的计算机程序及说明等</a:t>
            </a:r>
            <a:endParaRPr lang="zh-CN" altLang="en-US">
              <a:solidFill>
                <a:srgbClr val="FFFFFF"/>
              </a:solidFill>
              <a:latin typeface="Arial" charset="0"/>
              <a:ea typeface="粗园体" pitchFamily="18" charset="-122"/>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500" fill="hold"/>
                                        <p:tgtEl>
                                          <p:spTgt spid="158722"/>
                                        </p:tgtEl>
                                        <p:attrNameLst>
                                          <p:attrName>ppt_w</p:attrName>
                                        </p:attrNameLst>
                                      </p:cBhvr>
                                      <p:tavLst>
                                        <p:tav tm="0">
                                          <p:val>
                                            <p:strVal val="2/3*#ppt_w"/>
                                          </p:val>
                                        </p:tav>
                                        <p:tav tm="100000">
                                          <p:val>
                                            <p:strVal val="#ppt_w"/>
                                          </p:val>
                                        </p:tav>
                                      </p:tavLst>
                                    </p:anim>
                                    <p:anim calcmode="lin" valueType="num">
                                      <p:cBhvr>
                                        <p:cTn id="8" dur="500" fill="hold"/>
                                        <p:tgtEl>
                                          <p:spTgt spid="15872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58723">
                                            <p:txEl>
                                              <p:pRg st="0" end="0"/>
                                            </p:txEl>
                                          </p:spTgt>
                                        </p:tgtEl>
                                        <p:attrNameLst>
                                          <p:attrName>style.visibility</p:attrName>
                                        </p:attrNameLst>
                                      </p:cBhvr>
                                      <p:to>
                                        <p:strVal val="visible"/>
                                      </p:to>
                                    </p:set>
                                    <p:animEffect transition="in" filter="wipe(up)">
                                      <p:cBhvr>
                                        <p:cTn id="13" dur="75"/>
                                        <p:tgtEl>
                                          <p:spTgt spid="158723">
                                            <p:txEl>
                                              <p:pRg st="0" end="0"/>
                                            </p:txEl>
                                          </p:spTgt>
                                        </p:tgtEl>
                                      </p:cBhvr>
                                    </p:animEffect>
                                  </p:childTnLst>
                                  <p:subTnLst>
                                    <p:animClr clrSpc="rgb" dir="cw">
                                      <p:cBhvr override="childStyle">
                                        <p:cTn dur="1" fill="hold" display="0" masterRel="nextClick" afterEffect="1"/>
                                        <p:tgtEl>
                                          <p:spTgt spid="158723">
                                            <p:txEl>
                                              <p:pRg st="0" end="0"/>
                                            </p:txEl>
                                          </p:spTgt>
                                        </p:tgtEl>
                                        <p:attrNameLst>
                                          <p:attrName>ppt_c</p:attrName>
                                        </p:attrNameLst>
                                      </p:cBhvr>
                                      <p:to>
                                        <a:srgbClr val="66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P spid="1587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60" name="Rectangle 2052"/>
          <p:cNvSpPr>
            <a:spLocks noGrp="1" noChangeArrowheads="1"/>
          </p:cNvSpPr>
          <p:nvPr>
            <p:ph type="ctrTitle"/>
          </p:nvPr>
        </p:nvSpPr>
        <p:spPr>
          <a:xfrm>
            <a:off x="715963" y="674688"/>
            <a:ext cx="7772400" cy="952500"/>
          </a:xfrm>
          <a:effectLst>
            <a:outerShdw dist="35921" dir="2700000" algn="ctr" rotWithShape="0">
              <a:srgbClr val="CC0000"/>
            </a:outerShdw>
          </a:effectLst>
        </p:spPr>
        <p:txBody>
          <a:bodyPr/>
          <a:lstStyle/>
          <a:p>
            <a:r>
              <a:rPr lang="en-US" altLang="zh-CN" sz="5000" b="1">
                <a:solidFill>
                  <a:schemeClr val="tx1"/>
                </a:solidFill>
                <a:latin typeface="黑体" pitchFamily="2" charset="-122"/>
                <a:ea typeface="黑体" pitchFamily="2" charset="-122"/>
              </a:rPr>
              <a:t>㈣</a:t>
            </a:r>
            <a:r>
              <a:rPr lang="en-US" altLang="zh-CN" sz="5000">
                <a:solidFill>
                  <a:schemeClr val="tx1"/>
                </a:solidFill>
                <a:latin typeface="黑体" pitchFamily="2" charset="-122"/>
                <a:ea typeface="黑体" pitchFamily="2" charset="-122"/>
              </a:rPr>
              <a:t> </a:t>
            </a:r>
            <a:r>
              <a:rPr lang="zh-CN" altLang="en-US" sz="5000">
                <a:solidFill>
                  <a:schemeClr val="tx1"/>
                </a:solidFill>
                <a:latin typeface="黑体" pitchFamily="2" charset="-122"/>
                <a:ea typeface="黑体" pitchFamily="2" charset="-122"/>
              </a:rPr>
              <a:t>学位论文常见毛病</a:t>
            </a:r>
            <a:endParaRPr lang="zh-CN" altLang="en-US"/>
          </a:p>
        </p:txBody>
      </p:sp>
      <p:sp>
        <p:nvSpPr>
          <p:cNvPr id="275464" name="Rectangle 2056"/>
          <p:cNvSpPr>
            <a:spLocks noChangeArrowheads="1"/>
          </p:cNvSpPr>
          <p:nvPr/>
        </p:nvSpPr>
        <p:spPr bwMode="auto">
          <a:xfrm>
            <a:off x="2295525" y="2147888"/>
            <a:ext cx="4648200" cy="4038600"/>
          </a:xfrm>
          <a:prstGeom prst="rect">
            <a:avLst/>
          </a:prstGeom>
          <a:solidFill>
            <a:srgbClr val="FFFFFF"/>
          </a:solidFill>
          <a:ln>
            <a:noFill/>
          </a:ln>
          <a:effectLst>
            <a:outerShdw dist="81320" dir="3080412" algn="ctr" rotWithShape="0">
              <a:srgbClr val="A5002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275466" name="Picture 2058" descr="man2-13"/>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621338" y="4281488"/>
            <a:ext cx="1169987"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75470" name="Picture 2062" descr="ARROWM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2346325"/>
            <a:ext cx="2746375" cy="366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75460"/>
                                        </p:tgtEl>
                                        <p:attrNameLst>
                                          <p:attrName>style.visibility</p:attrName>
                                        </p:attrNameLst>
                                      </p:cBhvr>
                                      <p:to>
                                        <p:strVal val="visible"/>
                                      </p:to>
                                    </p:set>
                                    <p:anim calcmode="lin" valueType="num">
                                      <p:cBhvr>
                                        <p:cTn id="7" dur="500" fill="hold"/>
                                        <p:tgtEl>
                                          <p:spTgt spid="275460"/>
                                        </p:tgtEl>
                                        <p:attrNameLst>
                                          <p:attrName>ppt_w</p:attrName>
                                        </p:attrNameLst>
                                      </p:cBhvr>
                                      <p:tavLst>
                                        <p:tav tm="0">
                                          <p:val>
                                            <p:strVal val="2/3*#ppt_w"/>
                                          </p:val>
                                        </p:tav>
                                        <p:tav tm="100000">
                                          <p:val>
                                            <p:strVal val="#ppt_w"/>
                                          </p:val>
                                        </p:tav>
                                      </p:tavLst>
                                    </p:anim>
                                    <p:anim calcmode="lin" valueType="num">
                                      <p:cBhvr>
                                        <p:cTn id="8" dur="500" fill="hold"/>
                                        <p:tgtEl>
                                          <p:spTgt spid="275460"/>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75464"/>
                                        </p:tgtEl>
                                        <p:attrNameLst>
                                          <p:attrName>style.visibility</p:attrName>
                                        </p:attrNameLst>
                                      </p:cBhvr>
                                      <p:to>
                                        <p:strVal val="visible"/>
                                      </p:to>
                                    </p:set>
                                    <p:anim calcmode="lin" valueType="num">
                                      <p:cBhvr>
                                        <p:cTn id="12" dur="500" fill="hold"/>
                                        <p:tgtEl>
                                          <p:spTgt spid="275464"/>
                                        </p:tgtEl>
                                        <p:attrNameLst>
                                          <p:attrName>ppt_w</p:attrName>
                                        </p:attrNameLst>
                                      </p:cBhvr>
                                      <p:tavLst>
                                        <p:tav tm="0">
                                          <p:val>
                                            <p:fltVal val="0"/>
                                          </p:val>
                                        </p:tav>
                                        <p:tav tm="100000">
                                          <p:val>
                                            <p:strVal val="#ppt_w"/>
                                          </p:val>
                                        </p:tav>
                                      </p:tavLst>
                                    </p:anim>
                                    <p:anim calcmode="lin" valueType="num">
                                      <p:cBhvr>
                                        <p:cTn id="13" dur="500" fill="hold"/>
                                        <p:tgtEl>
                                          <p:spTgt spid="27546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275470"/>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499"/>
                                          </p:stCondLst>
                                        </p:cTn>
                                        <p:tgtEl>
                                          <p:spTgt spid="275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autoUpdateAnimBg="0"/>
      <p:bldP spid="27546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subTitle" idx="1"/>
          </p:nvPr>
        </p:nvSpPr>
        <p:spPr>
          <a:xfrm>
            <a:off x="838200" y="482600"/>
            <a:ext cx="7620000" cy="2970213"/>
          </a:xfrm>
        </p:spPr>
        <p:txBody>
          <a:bodyPr/>
          <a:lstStyle/>
          <a:p>
            <a:pPr marL="573088" indent="-573088" algn="just">
              <a:lnSpc>
                <a:spcPct val="115000"/>
              </a:lnSpc>
              <a:spcBef>
                <a:spcPct val="0"/>
              </a:spcBef>
              <a:spcAft>
                <a:spcPct val="20000"/>
              </a:spcAft>
              <a:buClr>
                <a:srgbClr val="FF99FF"/>
              </a:buClr>
              <a:buSzPct val="105000"/>
              <a:buFont typeface="粗园体" pitchFamily="18" charset="-122"/>
              <a:buChar char="⑴"/>
            </a:pPr>
            <a:r>
              <a:rPr lang="zh-CN" altLang="en-US" sz="3000">
                <a:latin typeface="Arial" charset="0"/>
                <a:ea typeface="微软简中圆" pitchFamily="2" charset="-122"/>
              </a:rPr>
              <a:t>论文结构、格式不符合规范要求</a:t>
            </a:r>
            <a:endParaRPr lang="zh-CN" altLang="en-US" sz="3000">
              <a:solidFill>
                <a:srgbClr val="FFFFFF"/>
              </a:solidFill>
              <a:latin typeface="Arial" charset="0"/>
              <a:ea typeface="微软简中圆" pitchFamily="2" charset="-122"/>
            </a:endParaRPr>
          </a:p>
          <a:p>
            <a:pPr marL="573088" indent="-573088" algn="just">
              <a:lnSpc>
                <a:spcPct val="125000"/>
              </a:lnSpc>
              <a:buClr>
                <a:schemeClr val="folHlink"/>
              </a:buClr>
              <a:buSzPct val="85000"/>
              <a:buFont typeface="Symbol" pitchFamily="18" charset="2"/>
              <a:buBlip>
                <a:blip r:embed="rId3"/>
              </a:buBlip>
            </a:pPr>
            <a:r>
              <a:rPr lang="en-US" altLang="zh-CN" sz="2800">
                <a:solidFill>
                  <a:srgbClr val="FFFFFF"/>
                </a:solidFill>
                <a:latin typeface="Arial" charset="0"/>
                <a:ea typeface="微软简中圆" pitchFamily="2" charset="-122"/>
              </a:rPr>
              <a:t>14</a:t>
            </a:r>
            <a:r>
              <a:rPr lang="zh-CN" altLang="en-US" sz="2800">
                <a:solidFill>
                  <a:srgbClr val="FFFFFF"/>
                </a:solidFill>
                <a:latin typeface="Arial" charset="0"/>
                <a:ea typeface="微软简中圆" pitchFamily="2" charset="-122"/>
              </a:rPr>
              <a:t>个部分的名称、顺序、长短，版面、字体不严格遵守规定</a:t>
            </a:r>
          </a:p>
          <a:p>
            <a:pPr marL="573088" indent="-573088" algn="just">
              <a:lnSpc>
                <a:spcPct val="125000"/>
              </a:lnSpc>
              <a:buClr>
                <a:schemeClr val="folHlink"/>
              </a:buClr>
              <a:buSzPct val="85000"/>
              <a:buFont typeface="Symbol" pitchFamily="18" charset="2"/>
              <a:buBlip>
                <a:blip r:embed="rId3"/>
              </a:buBlip>
            </a:pPr>
            <a:r>
              <a:rPr lang="zh-CN" altLang="en-US" sz="2800">
                <a:solidFill>
                  <a:srgbClr val="FFFFFF"/>
                </a:solidFill>
                <a:latin typeface="Arial" charset="0"/>
                <a:ea typeface="微软简中圆" pitchFamily="2" charset="-122"/>
              </a:rPr>
              <a:t>科技名词、术语、计量单位、曲线、图表不符合中文论文的通用规范</a:t>
            </a:r>
            <a:endParaRPr lang="zh-CN" altLang="en-US" sz="3000">
              <a:solidFill>
                <a:srgbClr val="FFFFFF"/>
              </a:solidFill>
              <a:latin typeface="Arial" charset="0"/>
              <a:ea typeface="微软简中圆" pitchFamily="2" charset="-122"/>
            </a:endParaRPr>
          </a:p>
        </p:txBody>
      </p:sp>
      <p:sp>
        <p:nvSpPr>
          <p:cNvPr id="163847" name="Text Box 7"/>
          <p:cNvSpPr txBox="1">
            <a:spLocks noChangeArrowheads="1"/>
          </p:cNvSpPr>
          <p:nvPr/>
        </p:nvSpPr>
        <p:spPr bwMode="auto">
          <a:xfrm>
            <a:off x="1295400" y="3724275"/>
            <a:ext cx="69469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pPr>
            <a:r>
              <a:rPr lang="zh-CN" altLang="en-US" sz="2800">
                <a:solidFill>
                  <a:schemeClr val="tx1"/>
                </a:solidFill>
                <a:latin typeface="Times New Roman" pitchFamily="18" charset="0"/>
                <a:ea typeface="楷体_GB2312" pitchFamily="49" charset="-122"/>
              </a:rPr>
              <a:t>同一化合物的多种称谓混用；</a:t>
            </a:r>
          </a:p>
          <a:p>
            <a:pPr algn="l" eaLnBrk="1" hangingPunct="1">
              <a:spcBef>
                <a:spcPct val="35000"/>
              </a:spcBef>
            </a:pPr>
            <a:r>
              <a:rPr lang="zh-CN" altLang="en-US" sz="2800">
                <a:solidFill>
                  <a:schemeClr val="tx1"/>
                </a:solidFill>
                <a:latin typeface="Times New Roman" pitchFamily="18" charset="0"/>
                <a:ea typeface="楷体_GB2312" pitchFamily="49" charset="-122"/>
              </a:rPr>
              <a:t>不同单位制的计量单位混用、中英文混杂：</a:t>
            </a:r>
            <a:endParaRPr lang="zh-CN" altLang="en-US" sz="2800">
              <a:solidFill>
                <a:srgbClr val="00FFFF"/>
              </a:solidFill>
              <a:latin typeface="Times New Roman" pitchFamily="18" charset="0"/>
              <a:ea typeface="楷体_GB2312" pitchFamily="49" charset="-122"/>
            </a:endParaRPr>
          </a:p>
          <a:p>
            <a:pPr algn="l" eaLnBrk="1" hangingPunct="1">
              <a:spcBef>
                <a:spcPct val="35000"/>
              </a:spcBef>
            </a:pPr>
            <a:r>
              <a:rPr lang="zh-CN" altLang="en-US" sz="2600">
                <a:solidFill>
                  <a:srgbClr val="CCFFCC"/>
                </a:solidFill>
                <a:latin typeface="Times New Roman" pitchFamily="18" charset="0"/>
                <a:ea typeface="楷体_GB2312" pitchFamily="49" charset="-122"/>
              </a:rPr>
              <a:t>纳米，</a:t>
            </a:r>
            <a:r>
              <a:rPr lang="en-US" altLang="zh-CN" sz="2600">
                <a:solidFill>
                  <a:srgbClr val="CCFFCC"/>
                </a:solidFill>
                <a:latin typeface="Times New Roman" pitchFamily="18" charset="0"/>
                <a:ea typeface="楷体_GB2312" pitchFamily="49" charset="-122"/>
              </a:rPr>
              <a:t>nm</a:t>
            </a:r>
            <a:r>
              <a:rPr lang="zh-CN" altLang="en-US" sz="2600">
                <a:solidFill>
                  <a:srgbClr val="CCFFCC"/>
                </a:solidFill>
                <a:latin typeface="Times New Roman" pitchFamily="18" charset="0"/>
                <a:ea typeface="楷体_GB2312" pitchFamily="49" charset="-122"/>
              </a:rPr>
              <a:t>， </a:t>
            </a:r>
            <a:r>
              <a:rPr lang="en-US" altLang="zh-CN" sz="2600">
                <a:solidFill>
                  <a:srgbClr val="CCFFCC"/>
                </a:solidFill>
                <a:latin typeface="Times New Roman" pitchFamily="18" charset="0"/>
                <a:ea typeface="楷体_GB2312" pitchFamily="49" charset="-122"/>
              </a:rPr>
              <a:t>Å </a:t>
            </a:r>
            <a:r>
              <a:rPr lang="zh-CN" altLang="en-US" sz="2600">
                <a:solidFill>
                  <a:srgbClr val="CCFFCC"/>
                </a:solidFill>
                <a:latin typeface="Times New Roman" pitchFamily="18" charset="0"/>
                <a:ea typeface="楷体_GB2312" pitchFamily="49" charset="-122"/>
              </a:rPr>
              <a:t>；	摩尔，</a:t>
            </a:r>
            <a:r>
              <a:rPr lang="en-US" altLang="zh-CN" sz="2600">
                <a:solidFill>
                  <a:srgbClr val="CCFFCC"/>
                </a:solidFill>
                <a:latin typeface="Times New Roman" pitchFamily="18" charset="0"/>
                <a:ea typeface="楷体_GB2312" pitchFamily="49" charset="-122"/>
              </a:rPr>
              <a:t>mol</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Mol</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M</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N</a:t>
            </a:r>
            <a:r>
              <a:rPr lang="zh-CN" altLang="en-US" sz="2600">
                <a:solidFill>
                  <a:srgbClr val="CCFFCC"/>
                </a:solidFill>
                <a:latin typeface="Times New Roman" pitchFamily="18" charset="0"/>
                <a:ea typeface="楷体_GB2312" pitchFamily="49" charset="-122"/>
              </a:rPr>
              <a:t>；</a:t>
            </a:r>
          </a:p>
          <a:p>
            <a:pPr algn="l" eaLnBrk="1" hangingPunct="1">
              <a:spcBef>
                <a:spcPct val="35000"/>
              </a:spcBef>
            </a:pPr>
            <a:r>
              <a:rPr lang="en-US" altLang="zh-CN" sz="2600">
                <a:solidFill>
                  <a:srgbClr val="CCFFCC"/>
                </a:solidFill>
                <a:latin typeface="Times New Roman" pitchFamily="18" charset="0"/>
                <a:ea typeface="楷体_GB2312" pitchFamily="49" charset="-122"/>
              </a:rPr>
              <a:t>kJ</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KJ</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Kcal</a:t>
            </a:r>
            <a:r>
              <a:rPr lang="zh-CN" altLang="en-US" sz="2600">
                <a:solidFill>
                  <a:srgbClr val="CCFFCC"/>
                </a:solidFill>
                <a:latin typeface="Times New Roman" pitchFamily="18" charset="0"/>
                <a:ea typeface="楷体_GB2312" pitchFamily="49" charset="-122"/>
              </a:rPr>
              <a:t>；	帕斯卡，大气压，</a:t>
            </a:r>
            <a:r>
              <a:rPr lang="en-US" altLang="zh-CN" sz="2600">
                <a:solidFill>
                  <a:srgbClr val="CCFFCC"/>
                </a:solidFill>
                <a:latin typeface="Times New Roman" pitchFamily="18" charset="0"/>
                <a:ea typeface="楷体_GB2312" pitchFamily="49" charset="-122"/>
              </a:rPr>
              <a:t>mmHg;</a:t>
            </a:r>
          </a:p>
          <a:p>
            <a:pPr algn="l" eaLnBrk="1" hangingPunct="1">
              <a:spcBef>
                <a:spcPct val="35000"/>
              </a:spcBef>
            </a:pPr>
            <a:r>
              <a:rPr lang="zh-CN" altLang="en-US" sz="2600">
                <a:solidFill>
                  <a:srgbClr val="CCFFCC"/>
                </a:solidFill>
                <a:latin typeface="Times New Roman" pitchFamily="18" charset="0"/>
                <a:ea typeface="楷体_GB2312" pitchFamily="49" charset="-122"/>
              </a:rPr>
              <a:t>小时，</a:t>
            </a:r>
            <a:r>
              <a:rPr lang="en-US" altLang="zh-CN" sz="2600">
                <a:solidFill>
                  <a:srgbClr val="CCFFCC"/>
                </a:solidFill>
                <a:latin typeface="Times New Roman" pitchFamily="18" charset="0"/>
                <a:ea typeface="楷体_GB2312" pitchFamily="49" charset="-122"/>
              </a:rPr>
              <a:t>hr</a:t>
            </a:r>
            <a:r>
              <a:rPr lang="zh-CN" altLang="en-US" sz="2600">
                <a:solidFill>
                  <a:srgbClr val="CCFFCC"/>
                </a:solidFill>
                <a:latin typeface="Times New Roman" pitchFamily="18" charset="0"/>
                <a:ea typeface="楷体_GB2312" pitchFamily="49" charset="-122"/>
              </a:rPr>
              <a:t>，</a:t>
            </a:r>
            <a:r>
              <a:rPr lang="en-US" altLang="zh-CN" sz="2600">
                <a:solidFill>
                  <a:srgbClr val="CCFFCC"/>
                </a:solidFill>
                <a:latin typeface="Times New Roman" pitchFamily="18" charset="0"/>
                <a:ea typeface="楷体_GB2312" pitchFamily="49" charset="-122"/>
              </a:rPr>
              <a:t>hrs</a:t>
            </a:r>
            <a:r>
              <a:rPr lang="zh-CN" altLang="en-US" sz="2600">
                <a:solidFill>
                  <a:srgbClr val="CCFFCC"/>
                </a:solidFill>
                <a:latin typeface="Times New Roman" pitchFamily="18" charset="0"/>
                <a:ea typeface="楷体_GB2312" pitchFamily="49" charset="-122"/>
              </a:rPr>
              <a:t>；	</a:t>
            </a:r>
            <a:r>
              <a:rPr lang="en-US" altLang="zh-CN" sz="2600">
                <a:solidFill>
                  <a:srgbClr val="CCFFCC"/>
                </a:solidFill>
                <a:latin typeface="Times New Roman" pitchFamily="18" charset="0"/>
                <a:ea typeface="楷体_GB2312" pitchFamily="49" charset="-122"/>
              </a:rPr>
              <a:t>mg/</a:t>
            </a:r>
            <a:r>
              <a:rPr lang="zh-CN" altLang="en-US" sz="2600">
                <a:solidFill>
                  <a:srgbClr val="CCFFCC"/>
                </a:solidFill>
                <a:latin typeface="Times New Roman" pitchFamily="18" charset="0"/>
                <a:ea typeface="楷体_GB2312" pitchFamily="49" charset="-122"/>
              </a:rPr>
              <a:t>升，毫升</a:t>
            </a:r>
            <a:r>
              <a:rPr lang="en-US" altLang="zh-CN" sz="2600">
                <a:solidFill>
                  <a:srgbClr val="CCFFCC"/>
                </a:solidFill>
                <a:latin typeface="Times New Roman" pitchFamily="18" charset="0"/>
                <a:ea typeface="楷体_GB2312" pitchFamily="49" charset="-122"/>
              </a:rPr>
              <a:t>•sec</a:t>
            </a:r>
            <a:r>
              <a:rPr lang="en-US" altLang="zh-CN" sz="2600" baseline="30000">
                <a:solidFill>
                  <a:srgbClr val="CCFFCC"/>
                </a:solidFill>
                <a:latin typeface="Times New Roman" pitchFamily="18" charset="0"/>
                <a:ea typeface="楷体_GB2312" pitchFamily="49" charset="-122"/>
                <a:sym typeface="Symbol" pitchFamily="18" charset="2"/>
              </a:rPr>
              <a:t></a:t>
            </a:r>
            <a:r>
              <a:rPr lang="en-US" altLang="zh-CN" sz="2600" baseline="30000">
                <a:solidFill>
                  <a:srgbClr val="CCFFCC"/>
                </a:solidFill>
                <a:latin typeface="Times New Roman" pitchFamily="18" charset="0"/>
                <a:ea typeface="楷体_GB2312" pitchFamily="49" charset="-122"/>
              </a:rPr>
              <a:t>1</a:t>
            </a:r>
            <a:r>
              <a:rPr lang="zh-CN" altLang="en-US" sz="2600">
                <a:solidFill>
                  <a:srgbClr val="CCFFCC"/>
                </a:solidFill>
                <a:latin typeface="Times New Roman" pitchFamily="18" charset="0"/>
                <a:ea typeface="楷体_GB2312" pitchFamily="49" charset="-122"/>
              </a:rPr>
              <a:t>，滴</a:t>
            </a:r>
            <a:r>
              <a:rPr lang="en-US" altLang="zh-CN" sz="2600">
                <a:solidFill>
                  <a:srgbClr val="CCFFCC"/>
                </a:solidFill>
                <a:latin typeface="Times New Roman" pitchFamily="18" charset="0"/>
                <a:ea typeface="楷体_GB2312" pitchFamily="49" charset="-122"/>
              </a:rPr>
              <a:t>/min</a:t>
            </a:r>
            <a:endParaRPr lang="en-US" altLang="zh-CN" sz="2600">
              <a:solidFill>
                <a:srgbClr val="00FFFF"/>
              </a:solidFill>
              <a:latin typeface="Times New Roman" pitchFamily="18" charset="0"/>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checkerboard(across)">
                                      <p:cBhvr>
                                        <p:cTn id="7" dur="500"/>
                                        <p:tgtEl>
                                          <p:spTgt spid="163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2">
                                            <p:txEl>
                                              <p:pRg st="1" end="1"/>
                                            </p:txEl>
                                          </p:spTgt>
                                        </p:tgtEl>
                                        <p:attrNameLst>
                                          <p:attrName>style.visibility</p:attrName>
                                        </p:attrNameLst>
                                      </p:cBhvr>
                                      <p:to>
                                        <p:strVal val="visible"/>
                                      </p:to>
                                    </p:set>
                                    <p:animEffect transition="in" filter="checkerboard(across)">
                                      <p:cBhvr>
                                        <p:cTn id="12" dur="500"/>
                                        <p:tgtEl>
                                          <p:spTgt spid="163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42">
                                            <p:txEl>
                                              <p:pRg st="2" end="2"/>
                                            </p:txEl>
                                          </p:spTgt>
                                        </p:tgtEl>
                                        <p:attrNameLst>
                                          <p:attrName>style.visibility</p:attrName>
                                        </p:attrNameLst>
                                      </p:cBhvr>
                                      <p:to>
                                        <p:strVal val="visible"/>
                                      </p:to>
                                    </p:set>
                                    <p:animEffect transition="in" filter="checkerboard(across)">
                                      <p:cBhvr>
                                        <p:cTn id="17" dur="500"/>
                                        <p:tgtEl>
                                          <p:spTgt spid="1638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7">
                                            <p:txEl>
                                              <p:pRg st="0" end="0"/>
                                            </p:txEl>
                                          </p:spTgt>
                                        </p:tgtEl>
                                        <p:attrNameLst>
                                          <p:attrName>style.visibility</p:attrName>
                                        </p:attrNameLst>
                                      </p:cBhvr>
                                      <p:to>
                                        <p:strVal val="visible"/>
                                      </p:to>
                                    </p:set>
                                    <p:animEffect transition="in" filter="wipe(left)">
                                      <p:cBhvr>
                                        <p:cTn id="22" dur="500"/>
                                        <p:tgtEl>
                                          <p:spTgt spid="16384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47">
                                            <p:txEl>
                                              <p:pRg st="1" end="1"/>
                                            </p:txEl>
                                          </p:spTgt>
                                        </p:tgtEl>
                                        <p:attrNameLst>
                                          <p:attrName>style.visibility</p:attrName>
                                        </p:attrNameLst>
                                      </p:cBhvr>
                                      <p:to>
                                        <p:strVal val="visible"/>
                                      </p:to>
                                    </p:set>
                                    <p:animEffect transition="in" filter="wipe(left)">
                                      <p:cBhvr>
                                        <p:cTn id="27" dur="500"/>
                                        <p:tgtEl>
                                          <p:spTgt spid="16384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47">
                                            <p:txEl>
                                              <p:pRg st="2" end="2"/>
                                            </p:txEl>
                                          </p:spTgt>
                                        </p:tgtEl>
                                        <p:attrNameLst>
                                          <p:attrName>style.visibility</p:attrName>
                                        </p:attrNameLst>
                                      </p:cBhvr>
                                      <p:to>
                                        <p:strVal val="visible"/>
                                      </p:to>
                                    </p:set>
                                    <p:animEffect transition="in" filter="wipe(left)">
                                      <p:cBhvr>
                                        <p:cTn id="32" dur="500"/>
                                        <p:tgtEl>
                                          <p:spTgt spid="16384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47">
                                            <p:txEl>
                                              <p:pRg st="3" end="3"/>
                                            </p:txEl>
                                          </p:spTgt>
                                        </p:tgtEl>
                                        <p:attrNameLst>
                                          <p:attrName>style.visibility</p:attrName>
                                        </p:attrNameLst>
                                      </p:cBhvr>
                                      <p:to>
                                        <p:strVal val="visible"/>
                                      </p:to>
                                    </p:set>
                                    <p:animEffect transition="in" filter="wipe(left)">
                                      <p:cBhvr>
                                        <p:cTn id="37" dur="500"/>
                                        <p:tgtEl>
                                          <p:spTgt spid="16384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47">
                                            <p:txEl>
                                              <p:pRg st="4" end="4"/>
                                            </p:txEl>
                                          </p:spTgt>
                                        </p:tgtEl>
                                        <p:attrNameLst>
                                          <p:attrName>style.visibility</p:attrName>
                                        </p:attrNameLst>
                                      </p:cBhvr>
                                      <p:to>
                                        <p:strVal val="visible"/>
                                      </p:to>
                                    </p:set>
                                    <p:animEffect transition="in" filter="wipe(left)">
                                      <p:cBhvr>
                                        <p:cTn id="42" dur="500"/>
                                        <p:tgtEl>
                                          <p:spTgt spid="1638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autoUpdateAnimBg="0"/>
      <p:bldP spid="16384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91" name="Text Box 7"/>
          <p:cNvSpPr txBox="1">
            <a:spLocks noChangeArrowheads="1"/>
          </p:cNvSpPr>
          <p:nvPr/>
        </p:nvSpPr>
        <p:spPr bwMode="auto">
          <a:xfrm>
            <a:off x="1066800" y="314325"/>
            <a:ext cx="6946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82575" algn="l"/>
              </a:tabLst>
              <a:defRPr kumimoji="1" sz="2400">
                <a:solidFill>
                  <a:schemeClr val="tx1"/>
                </a:solidFill>
                <a:latin typeface="Times New Roman" pitchFamily="18" charset="0"/>
                <a:ea typeface="宋体" pitchFamily="2" charset="-122"/>
              </a:defRPr>
            </a:lvl1pPr>
            <a:lvl2pPr algn="l">
              <a:tabLst>
                <a:tab pos="282575" algn="l"/>
              </a:tabLst>
              <a:defRPr kumimoji="1" sz="2400">
                <a:solidFill>
                  <a:schemeClr val="tx1"/>
                </a:solidFill>
                <a:latin typeface="Times New Roman" pitchFamily="18" charset="0"/>
                <a:ea typeface="宋体" pitchFamily="2" charset="-122"/>
              </a:defRPr>
            </a:lvl2pPr>
            <a:lvl3pPr algn="l">
              <a:tabLst>
                <a:tab pos="282575" algn="l"/>
              </a:tabLst>
              <a:defRPr kumimoji="1" sz="2400">
                <a:solidFill>
                  <a:schemeClr val="tx1"/>
                </a:solidFill>
                <a:latin typeface="Times New Roman" pitchFamily="18" charset="0"/>
                <a:ea typeface="宋体" pitchFamily="2" charset="-122"/>
              </a:defRPr>
            </a:lvl3pPr>
            <a:lvl4pPr algn="l">
              <a:tabLst>
                <a:tab pos="282575" algn="l"/>
              </a:tabLst>
              <a:defRPr kumimoji="1" sz="2400">
                <a:solidFill>
                  <a:schemeClr val="tx1"/>
                </a:solidFill>
                <a:latin typeface="Times New Roman" pitchFamily="18" charset="0"/>
                <a:ea typeface="宋体" pitchFamily="2" charset="-122"/>
              </a:defRPr>
            </a:lvl4pPr>
            <a:lvl5pPr algn="l">
              <a:tabLst>
                <a:tab pos="282575" algn="l"/>
              </a:tabLst>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tabLst>
                <a:tab pos="282575" algn="l"/>
              </a:tabLs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tabLst>
                <a:tab pos="282575" algn="l"/>
              </a:tabLs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tabLst>
                <a:tab pos="282575" algn="l"/>
              </a:tabLs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tabLst>
                <a:tab pos="282575" algn="l"/>
              </a:tabLst>
              <a:defRPr kumimoji="1" sz="2400">
                <a:solidFill>
                  <a:schemeClr val="tx1"/>
                </a:solidFill>
                <a:latin typeface="Times New Roman" pitchFamily="18" charset="0"/>
                <a:ea typeface="宋体" pitchFamily="2" charset="-122"/>
              </a:defRPr>
            </a:lvl9pPr>
          </a:lstStyle>
          <a:p>
            <a:pPr eaLnBrk="1" hangingPunct="1">
              <a:spcBef>
                <a:spcPct val="20000"/>
              </a:spcBef>
              <a:buClr>
                <a:srgbClr val="FF3300"/>
              </a:buClr>
              <a:buSzPct val="150000"/>
            </a:pPr>
            <a:r>
              <a:rPr lang="zh-CN" altLang="en-US" sz="2800" b="1">
                <a:ea typeface="楷体_GB2312" pitchFamily="49" charset="-122"/>
              </a:rPr>
              <a:t>数据表、曲线、插图的格式请参照</a:t>
            </a:r>
            <a:endParaRPr lang="zh-CN" altLang="en-US" sz="2800">
              <a:ea typeface="楷体" pitchFamily="18" charset="-122"/>
            </a:endParaRPr>
          </a:p>
          <a:p>
            <a:pPr eaLnBrk="1" hangingPunct="1">
              <a:spcBef>
                <a:spcPct val="40000"/>
              </a:spcBef>
            </a:pPr>
            <a:r>
              <a:rPr lang="en-US" altLang="zh-CN" sz="2800">
                <a:solidFill>
                  <a:srgbClr val="FFFFFF"/>
                </a:solidFill>
                <a:ea typeface="黑体" pitchFamily="2" charset="-122"/>
              </a:rPr>
              <a:t>《</a:t>
            </a:r>
            <a:r>
              <a:rPr lang="zh-CN" altLang="en-US" sz="2800">
                <a:solidFill>
                  <a:srgbClr val="FFFFFF"/>
                </a:solidFill>
                <a:ea typeface="黑体" pitchFamily="2" charset="-122"/>
              </a:rPr>
              <a:t>中国科学</a:t>
            </a:r>
            <a:r>
              <a:rPr lang="en-US" altLang="zh-CN" sz="2800">
                <a:solidFill>
                  <a:srgbClr val="FFFFFF"/>
                </a:solidFill>
                <a:ea typeface="黑体" pitchFamily="2" charset="-122"/>
              </a:rPr>
              <a:t>》</a:t>
            </a:r>
            <a:r>
              <a:rPr lang="zh-CN" altLang="en-US" sz="2800">
                <a:solidFill>
                  <a:srgbClr val="FFFFFF"/>
                </a:solidFill>
                <a:ea typeface="黑体" pitchFamily="2" charset="-122"/>
              </a:rPr>
              <a:t>、</a:t>
            </a:r>
            <a:r>
              <a:rPr lang="en-US" altLang="zh-CN" sz="2800">
                <a:solidFill>
                  <a:srgbClr val="FFFFFF"/>
                </a:solidFill>
                <a:ea typeface="黑体" pitchFamily="2" charset="-122"/>
              </a:rPr>
              <a:t>《</a:t>
            </a:r>
            <a:r>
              <a:rPr lang="zh-CN" altLang="en-US" sz="2800">
                <a:solidFill>
                  <a:srgbClr val="FFFFFF"/>
                </a:solidFill>
                <a:ea typeface="黑体" pitchFamily="2" charset="-122"/>
              </a:rPr>
              <a:t>化学学报</a:t>
            </a:r>
            <a:r>
              <a:rPr lang="en-US" altLang="zh-CN" sz="2800">
                <a:solidFill>
                  <a:srgbClr val="FFFFFF"/>
                </a:solidFill>
                <a:ea typeface="黑体" pitchFamily="2" charset="-122"/>
              </a:rPr>
              <a:t>》</a:t>
            </a:r>
            <a:r>
              <a:rPr lang="zh-CN" altLang="en-US" sz="2800" b="1">
                <a:ea typeface="楷体_GB2312" pitchFamily="49" charset="-122"/>
              </a:rPr>
              <a:t>等核心刊物</a:t>
            </a:r>
            <a:endParaRPr lang="zh-CN" altLang="en-US" sz="2600">
              <a:solidFill>
                <a:srgbClr val="00FFFF"/>
              </a:solidFill>
            </a:endParaRPr>
          </a:p>
        </p:txBody>
      </p:sp>
      <p:grpSp>
        <p:nvGrpSpPr>
          <p:cNvPr id="170004" name="Group 20"/>
          <p:cNvGrpSpPr>
            <a:grpSpLocks/>
          </p:cNvGrpSpPr>
          <p:nvPr/>
        </p:nvGrpSpPr>
        <p:grpSpPr bwMode="auto">
          <a:xfrm>
            <a:off x="209550" y="1676400"/>
            <a:ext cx="8699500" cy="4991100"/>
            <a:chOff x="132" y="1056"/>
            <a:chExt cx="5480" cy="3144"/>
          </a:xfrm>
        </p:grpSpPr>
        <p:sp>
          <p:nvSpPr>
            <p:cNvPr id="169996" name="Rectangle 12"/>
            <p:cNvSpPr>
              <a:spLocks noChangeArrowheads="1"/>
            </p:cNvSpPr>
            <p:nvPr/>
          </p:nvSpPr>
          <p:spPr bwMode="auto">
            <a:xfrm>
              <a:off x="132" y="1056"/>
              <a:ext cx="5480" cy="3144"/>
            </a:xfrm>
            <a:prstGeom prst="rect">
              <a:avLst/>
            </a:prstGeom>
            <a:solidFill>
              <a:srgbClr val="FFFFFF"/>
            </a:solidFill>
            <a:ln w="12700" cap="sq">
              <a:solidFill>
                <a:srgbClr val="FFFFFF"/>
              </a:solidFill>
              <a:miter lim="800000"/>
              <a:headEnd type="none" w="sm" len="sm"/>
              <a:tailEnd type="none" w="sm" len="sm"/>
            </a:ln>
            <a:effectLst>
              <a:outerShdw dist="71842" dir="2700000" algn="ctr" rotWithShape="0">
                <a:srgbClr val="CC3300"/>
              </a:outerShdw>
            </a:effectLst>
          </p:spPr>
          <p:txBody>
            <a:bodyPr wrap="none" anchor="ctr"/>
            <a:lstStyle/>
            <a:p>
              <a:endParaRPr lang="zh-CN" altLang="en-US"/>
            </a:p>
          </p:txBody>
        </p:sp>
        <p:graphicFrame>
          <p:nvGraphicFramePr>
            <p:cNvPr id="169994" name="Object 10"/>
            <p:cNvGraphicFramePr>
              <a:graphicFrameLocks noChangeAspect="1"/>
            </p:cNvGraphicFramePr>
            <p:nvPr/>
          </p:nvGraphicFramePr>
          <p:xfrm>
            <a:off x="1091" y="1331"/>
            <a:ext cx="4296" cy="2771"/>
          </p:xfrm>
          <a:graphic>
            <a:graphicData uri="http://schemas.openxmlformats.org/presentationml/2006/ole">
              <mc:AlternateContent xmlns:mc="http://schemas.openxmlformats.org/markup-compatibility/2006">
                <mc:Choice xmlns:v="urn:schemas-microsoft-com:vml" Requires="v">
                  <p:oleObj spid="_x0000_s170005" name="文档" r:id="rId4" imgW="5009040" imgH="3421080" progId="Word.Document.8">
                    <p:embed/>
                  </p:oleObj>
                </mc:Choice>
                <mc:Fallback>
                  <p:oleObj name="文档" r:id="rId4" imgW="5009040" imgH="342108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 y="1331"/>
                          <a:ext cx="4296" cy="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56796" dir="1593903" algn="ctr" rotWithShape="0">
                                  <a:schemeClr val="bg2"/>
                                </a:outerShdw>
                              </a:effectLst>
                            </a14:hiddenEffects>
                          </a:ext>
                        </a:extLst>
                      </p:spPr>
                    </p:pic>
                  </p:oleObj>
                </mc:Fallback>
              </mc:AlternateContent>
            </a:graphicData>
          </a:graphic>
        </p:graphicFrame>
      </p:grpSp>
      <p:sp>
        <p:nvSpPr>
          <p:cNvPr id="169999" name="Text Box 15"/>
          <p:cNvSpPr txBox="1">
            <a:spLocks noChangeArrowheads="1"/>
          </p:cNvSpPr>
          <p:nvPr/>
        </p:nvSpPr>
        <p:spPr bwMode="auto">
          <a:xfrm>
            <a:off x="533400" y="2035175"/>
            <a:ext cx="1308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1" hangingPunct="1">
              <a:spcBef>
                <a:spcPct val="50000"/>
              </a:spcBef>
            </a:pPr>
            <a:r>
              <a:rPr lang="zh-CN" altLang="en-US" sz="2400">
                <a:solidFill>
                  <a:srgbClr val="333399"/>
                </a:solidFill>
                <a:latin typeface="Times New Roman" pitchFamily="18" charset="0"/>
              </a:rPr>
              <a:t>不规范</a:t>
            </a:r>
            <a:r>
              <a:rPr lang="zh-CN" altLang="en-US" sz="2400" b="1">
                <a:solidFill>
                  <a:srgbClr val="333399"/>
                </a:solidFill>
                <a:latin typeface="Times New Roman" pitchFamily="18" charset="0"/>
                <a:sym typeface="Symbol" pitchFamily="18" charset="2"/>
              </a:rPr>
              <a:t></a:t>
            </a:r>
            <a:endParaRPr lang="zh-CN" altLang="en-US" sz="2800">
              <a:solidFill>
                <a:srgbClr val="333399"/>
              </a:solidFill>
              <a:latin typeface="Times New Roman" pitchFamily="18" charset="0"/>
              <a:ea typeface="宋体" pitchFamily="2" charset="-122"/>
            </a:endParaRPr>
          </a:p>
        </p:txBody>
      </p:sp>
      <p:sp>
        <p:nvSpPr>
          <p:cNvPr id="170000" name="Text Box 16"/>
          <p:cNvSpPr txBox="1">
            <a:spLocks noChangeArrowheads="1"/>
          </p:cNvSpPr>
          <p:nvPr/>
        </p:nvSpPr>
        <p:spPr bwMode="auto">
          <a:xfrm>
            <a:off x="533400" y="4237038"/>
            <a:ext cx="11049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1" hangingPunct="1">
              <a:spcBef>
                <a:spcPct val="50000"/>
              </a:spcBef>
            </a:pPr>
            <a:r>
              <a:rPr lang="zh-CN" altLang="en-US" sz="2400">
                <a:solidFill>
                  <a:srgbClr val="FF3300"/>
                </a:solidFill>
                <a:latin typeface="Times New Roman" pitchFamily="18" charset="0"/>
              </a:rPr>
              <a:t>规 范</a:t>
            </a:r>
            <a:r>
              <a:rPr lang="zh-CN" altLang="en-US" sz="2400" b="1">
                <a:solidFill>
                  <a:srgbClr val="FF3300"/>
                </a:solidFill>
                <a:latin typeface="Times New Roman" pitchFamily="18" charset="0"/>
                <a:sym typeface="Symbol" pitchFamily="18" charset="2"/>
              </a:rPr>
              <a:t></a:t>
            </a:r>
            <a:endParaRPr lang="zh-CN" altLang="en-US" sz="2800">
              <a:solidFill>
                <a:srgbClr val="333399"/>
              </a:solidFill>
              <a:latin typeface="Times New Roman" pitchFamily="18"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69991"/>
                                        </p:tgtEl>
                                        <p:attrNameLst>
                                          <p:attrName>style.visibility</p:attrName>
                                        </p:attrNameLst>
                                      </p:cBhvr>
                                      <p:to>
                                        <p:strVal val="visible"/>
                                      </p:to>
                                    </p:set>
                                    <p:animEffect transition="in" filter="wipe(up)">
                                      <p:cBhvr>
                                        <p:cTn id="7" dur="75"/>
                                        <p:tgtEl>
                                          <p:spTgt spid="169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70004"/>
                                        </p:tgtEl>
                                        <p:attrNameLst>
                                          <p:attrName>style.visibility</p:attrName>
                                        </p:attrNameLst>
                                      </p:cBhvr>
                                      <p:to>
                                        <p:strVal val="visible"/>
                                      </p:to>
                                    </p:set>
                                    <p:anim calcmode="lin" valueType="num">
                                      <p:cBhvr>
                                        <p:cTn id="12" dur="500" fill="hold"/>
                                        <p:tgtEl>
                                          <p:spTgt spid="170004"/>
                                        </p:tgtEl>
                                        <p:attrNameLst>
                                          <p:attrName>ppt_w</p:attrName>
                                        </p:attrNameLst>
                                      </p:cBhvr>
                                      <p:tavLst>
                                        <p:tav tm="0">
                                          <p:val>
                                            <p:fltVal val="0"/>
                                          </p:val>
                                        </p:tav>
                                        <p:tav tm="100000">
                                          <p:val>
                                            <p:strVal val="#ppt_w"/>
                                          </p:val>
                                        </p:tav>
                                      </p:tavLst>
                                    </p:anim>
                                    <p:anim calcmode="lin" valueType="num">
                                      <p:cBhvr>
                                        <p:cTn id="13" dur="500" fill="hold"/>
                                        <p:tgtEl>
                                          <p:spTgt spid="17000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19" presetClass="entr" presetSubtype="10" fill="hold" grpId="0" nodeType="afterEffect">
                                  <p:stCondLst>
                                    <p:cond delay="0"/>
                                  </p:stCondLst>
                                  <p:childTnLst>
                                    <p:set>
                                      <p:cBhvr>
                                        <p:cTn id="16" dur="1" fill="hold">
                                          <p:stCondLst>
                                            <p:cond delay="0"/>
                                          </p:stCondLst>
                                        </p:cTn>
                                        <p:tgtEl>
                                          <p:spTgt spid="169999"/>
                                        </p:tgtEl>
                                        <p:attrNameLst>
                                          <p:attrName>style.visibility</p:attrName>
                                        </p:attrNameLst>
                                      </p:cBhvr>
                                      <p:to>
                                        <p:strVal val="visible"/>
                                      </p:to>
                                    </p:set>
                                    <p:anim calcmode="lin" valueType="num">
                                      <p:cBhvr>
                                        <p:cTn id="17" dur="5000" fill="hold"/>
                                        <p:tgtEl>
                                          <p:spTgt spid="169999"/>
                                        </p:tgtEl>
                                        <p:attrNameLst>
                                          <p:attrName>ppt_w</p:attrName>
                                        </p:attrNameLst>
                                      </p:cBhvr>
                                      <p:tavLst>
                                        <p:tav tm="0" fmla="#ppt_w*sin(2.5*pi*$)">
                                          <p:val>
                                            <p:fltVal val="0"/>
                                          </p:val>
                                        </p:tav>
                                        <p:tav tm="100000">
                                          <p:val>
                                            <p:fltVal val="1"/>
                                          </p:val>
                                        </p:tav>
                                      </p:tavLst>
                                    </p:anim>
                                    <p:anim calcmode="lin" valueType="num">
                                      <p:cBhvr>
                                        <p:cTn id="18" dur="5000" fill="hold"/>
                                        <p:tgtEl>
                                          <p:spTgt spid="16999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500"/>
                            </p:stCondLst>
                            <p:childTnLst>
                              <p:par>
                                <p:cTn id="20" presetID="19" presetClass="entr" presetSubtype="10" fill="hold" grpId="0" nodeType="afterEffect">
                                  <p:stCondLst>
                                    <p:cond delay="0"/>
                                  </p:stCondLst>
                                  <p:childTnLst>
                                    <p:set>
                                      <p:cBhvr>
                                        <p:cTn id="21" dur="1" fill="hold">
                                          <p:stCondLst>
                                            <p:cond delay="0"/>
                                          </p:stCondLst>
                                        </p:cTn>
                                        <p:tgtEl>
                                          <p:spTgt spid="170000"/>
                                        </p:tgtEl>
                                        <p:attrNameLst>
                                          <p:attrName>style.visibility</p:attrName>
                                        </p:attrNameLst>
                                      </p:cBhvr>
                                      <p:to>
                                        <p:strVal val="visible"/>
                                      </p:to>
                                    </p:set>
                                    <p:anim calcmode="lin" valueType="num">
                                      <p:cBhvr>
                                        <p:cTn id="22" dur="5000" fill="hold"/>
                                        <p:tgtEl>
                                          <p:spTgt spid="170000"/>
                                        </p:tgtEl>
                                        <p:attrNameLst>
                                          <p:attrName>ppt_w</p:attrName>
                                        </p:attrNameLst>
                                      </p:cBhvr>
                                      <p:tavLst>
                                        <p:tav tm="0" fmla="#ppt_w*sin(2.5*pi*$)">
                                          <p:val>
                                            <p:fltVal val="0"/>
                                          </p:val>
                                        </p:tav>
                                        <p:tav tm="100000">
                                          <p:val>
                                            <p:fltVal val="1"/>
                                          </p:val>
                                        </p:tav>
                                      </p:tavLst>
                                    </p:anim>
                                    <p:anim calcmode="lin" valueType="num">
                                      <p:cBhvr>
                                        <p:cTn id="23" dur="5000" fill="hold"/>
                                        <p:tgtEl>
                                          <p:spTgt spid="1700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autoUpdateAnimBg="0"/>
      <p:bldP spid="169999" grpId="0" autoUpdateAnimBg="0"/>
      <p:bldP spid="17000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1" name="Group 21"/>
          <p:cNvGrpSpPr>
            <a:grpSpLocks/>
          </p:cNvGrpSpPr>
          <p:nvPr/>
        </p:nvGrpSpPr>
        <p:grpSpPr bwMode="auto">
          <a:xfrm>
            <a:off x="204788" y="1428750"/>
            <a:ext cx="8764587" cy="4646613"/>
            <a:chOff x="129" y="900"/>
            <a:chExt cx="5521" cy="2927"/>
          </a:xfrm>
        </p:grpSpPr>
        <p:sp>
          <p:nvSpPr>
            <p:cNvPr id="174088" name="Rectangle 8"/>
            <p:cNvSpPr>
              <a:spLocks noChangeArrowheads="1"/>
            </p:cNvSpPr>
            <p:nvPr/>
          </p:nvSpPr>
          <p:spPr bwMode="auto">
            <a:xfrm>
              <a:off x="129" y="900"/>
              <a:ext cx="5521" cy="2927"/>
            </a:xfrm>
            <a:prstGeom prst="rect">
              <a:avLst/>
            </a:prstGeom>
            <a:solidFill>
              <a:srgbClr val="FFFFFF"/>
            </a:solidFill>
            <a:ln w="12700" cap="sq">
              <a:solidFill>
                <a:srgbClr val="FFFFFF"/>
              </a:solidFill>
              <a:miter lim="800000"/>
              <a:headEnd type="none" w="sm" len="sm"/>
              <a:tailEnd type="none" w="sm" len="sm"/>
            </a:ln>
            <a:effectLst>
              <a:outerShdw dist="63500" dir="3187806" algn="ctr" rotWithShape="0">
                <a:srgbClr val="CC3300"/>
              </a:outerShdw>
            </a:effectLst>
          </p:spPr>
          <p:txBody>
            <a:bodyPr wrap="none" anchor="ctr"/>
            <a:lstStyle/>
            <a:p>
              <a:endParaRPr lang="zh-CN" altLang="en-US"/>
            </a:p>
          </p:txBody>
        </p:sp>
        <p:graphicFrame>
          <p:nvGraphicFramePr>
            <p:cNvPr id="174094" name="Object 14"/>
            <p:cNvGraphicFramePr>
              <a:graphicFrameLocks noChangeAspect="1"/>
            </p:cNvGraphicFramePr>
            <p:nvPr/>
          </p:nvGraphicFramePr>
          <p:xfrm>
            <a:off x="266" y="1563"/>
            <a:ext cx="5257" cy="2061"/>
          </p:xfrm>
          <a:graphic>
            <a:graphicData uri="http://schemas.openxmlformats.org/presentationml/2006/ole">
              <mc:AlternateContent xmlns:mc="http://schemas.openxmlformats.org/markup-compatibility/2006">
                <mc:Choice xmlns:v="urn:schemas-microsoft-com:vml" Requires="v">
                  <p:oleObj spid="_x0000_s285696" name="图片" r:id="rId4" imgW="10125360" imgH="3971520" progId="Word.Picture.8">
                    <p:embed/>
                  </p:oleObj>
                </mc:Choice>
                <mc:Fallback>
                  <p:oleObj name="图片" r:id="rId4" imgW="10125360" imgH="3971520" progId="Word.Picture.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 y="1563"/>
                          <a:ext cx="5257" cy="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4086" name="Text Box 6"/>
          <p:cNvSpPr txBox="1">
            <a:spLocks noChangeArrowheads="1"/>
          </p:cNvSpPr>
          <p:nvPr/>
        </p:nvSpPr>
        <p:spPr bwMode="auto">
          <a:xfrm>
            <a:off x="876300" y="515938"/>
            <a:ext cx="6946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pPr>
            <a:r>
              <a:rPr lang="zh-CN" altLang="en-US" sz="3200" b="1">
                <a:solidFill>
                  <a:schemeClr val="tx1"/>
                </a:solidFill>
                <a:latin typeface="Times New Roman" pitchFamily="18" charset="0"/>
                <a:ea typeface="楷体_GB2312" pitchFamily="49" charset="-122"/>
              </a:rPr>
              <a:t>曲线图纵横坐标的标注欠规范</a:t>
            </a:r>
            <a:endParaRPr lang="zh-CN" altLang="en-US" sz="2600">
              <a:solidFill>
                <a:srgbClr val="00FFFF"/>
              </a:solidFill>
              <a:latin typeface="Times New Roman" pitchFamily="18" charset="0"/>
              <a:ea typeface="楷体_GB2312" pitchFamily="49" charset="-122"/>
            </a:endParaRPr>
          </a:p>
        </p:txBody>
      </p:sp>
      <p:sp>
        <p:nvSpPr>
          <p:cNvPr id="174091" name="Text Box 11"/>
          <p:cNvSpPr txBox="1">
            <a:spLocks noChangeArrowheads="1"/>
          </p:cNvSpPr>
          <p:nvPr/>
        </p:nvSpPr>
        <p:spPr bwMode="auto">
          <a:xfrm>
            <a:off x="6743700" y="1778000"/>
            <a:ext cx="6858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zh-CN" altLang="en-US" sz="2400">
                <a:solidFill>
                  <a:srgbClr val="FF3300"/>
                </a:solidFill>
                <a:latin typeface="Times New Roman" pitchFamily="18" charset="0"/>
              </a:rPr>
              <a:t>规 范</a:t>
            </a:r>
            <a:r>
              <a:rPr lang="zh-CN" altLang="en-US" sz="2400" b="1">
                <a:solidFill>
                  <a:srgbClr val="FF3300"/>
                </a:solidFill>
                <a:latin typeface="Times New Roman" pitchFamily="18" charset="0"/>
                <a:sym typeface="Symbol" pitchFamily="18" charset="2"/>
              </a:rPr>
              <a:t></a:t>
            </a:r>
            <a:endParaRPr lang="zh-CN" altLang="en-US" sz="2800">
              <a:solidFill>
                <a:srgbClr val="333399"/>
              </a:solidFill>
              <a:latin typeface="Times New Roman" pitchFamily="18" charset="0"/>
            </a:endParaRPr>
          </a:p>
        </p:txBody>
      </p:sp>
      <p:sp>
        <p:nvSpPr>
          <p:cNvPr id="174090" name="Text Box 10"/>
          <p:cNvSpPr txBox="1">
            <a:spLocks noChangeArrowheads="1"/>
          </p:cNvSpPr>
          <p:nvPr/>
        </p:nvSpPr>
        <p:spPr bwMode="auto">
          <a:xfrm>
            <a:off x="2222500" y="1778000"/>
            <a:ext cx="1016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zh-CN" altLang="en-US" sz="2400">
                <a:solidFill>
                  <a:srgbClr val="333399"/>
                </a:solidFill>
                <a:latin typeface="Times New Roman" pitchFamily="18" charset="0"/>
              </a:rPr>
              <a:t>不规范</a:t>
            </a:r>
            <a:r>
              <a:rPr lang="zh-CN" altLang="en-US" sz="2400" b="1">
                <a:solidFill>
                  <a:srgbClr val="333399"/>
                </a:solidFill>
                <a:latin typeface="Times New Roman" pitchFamily="18" charset="0"/>
                <a:sym typeface="Symbol" pitchFamily="18" charset="2"/>
              </a:rPr>
              <a:t></a:t>
            </a:r>
            <a:endParaRPr lang="zh-CN" altLang="en-US" sz="2800">
              <a:solidFill>
                <a:srgbClr val="333399"/>
              </a:solidFill>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74086"/>
                                        </p:tgtEl>
                                        <p:attrNameLst>
                                          <p:attrName>style.visibility</p:attrName>
                                        </p:attrNameLst>
                                      </p:cBhvr>
                                      <p:to>
                                        <p:strVal val="visible"/>
                                      </p:to>
                                    </p:set>
                                    <p:animEffect transition="in" filter="wipe(up)">
                                      <p:cBhvr>
                                        <p:cTn id="7" dur="75"/>
                                        <p:tgtEl>
                                          <p:spTgt spid="174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01"/>
                                        </p:tgtEl>
                                        <p:attrNameLst>
                                          <p:attrName>style.visibility</p:attrName>
                                        </p:attrNameLst>
                                      </p:cBhvr>
                                      <p:to>
                                        <p:strVal val="visible"/>
                                      </p:to>
                                    </p:set>
                                    <p:animEffect transition="in" filter="dissolve">
                                      <p:cBhvr>
                                        <p:cTn id="12" dur="500"/>
                                        <p:tgtEl>
                                          <p:spTgt spid="174101"/>
                                        </p:tgtEl>
                                      </p:cBhvr>
                                    </p:animEffect>
                                  </p:childTnLst>
                                </p:cTn>
                              </p:par>
                            </p:childTnLst>
                          </p:cTn>
                        </p:par>
                        <p:par>
                          <p:cTn id="13" fill="hold" nodeType="afterGroup">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174090"/>
                                        </p:tgtEl>
                                        <p:attrNameLst>
                                          <p:attrName>style.visibility</p:attrName>
                                        </p:attrNameLst>
                                      </p:cBhvr>
                                      <p:to>
                                        <p:strVal val="visible"/>
                                      </p:to>
                                    </p:set>
                                    <p:anim calcmode="lin" valueType="num">
                                      <p:cBhvr>
                                        <p:cTn id="16" dur="5000" fill="hold"/>
                                        <p:tgtEl>
                                          <p:spTgt spid="174090"/>
                                        </p:tgtEl>
                                        <p:attrNameLst>
                                          <p:attrName>ppt_w</p:attrName>
                                        </p:attrNameLst>
                                      </p:cBhvr>
                                      <p:tavLst>
                                        <p:tav tm="0" fmla="#ppt_w*sin(2.5*pi*$)">
                                          <p:val>
                                            <p:fltVal val="0"/>
                                          </p:val>
                                        </p:tav>
                                        <p:tav tm="100000">
                                          <p:val>
                                            <p:fltVal val="1"/>
                                          </p:val>
                                        </p:tav>
                                      </p:tavLst>
                                    </p:anim>
                                    <p:anim calcmode="lin" valueType="num">
                                      <p:cBhvr>
                                        <p:cTn id="17" dur="5000" fill="hold"/>
                                        <p:tgtEl>
                                          <p:spTgt spid="17409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5500"/>
                            </p:stCondLst>
                            <p:childTnLst>
                              <p:par>
                                <p:cTn id="19" presetID="19" presetClass="entr" presetSubtype="10" fill="hold" grpId="0" nodeType="afterEffect">
                                  <p:stCondLst>
                                    <p:cond delay="0"/>
                                  </p:stCondLst>
                                  <p:childTnLst>
                                    <p:set>
                                      <p:cBhvr>
                                        <p:cTn id="20" dur="1" fill="hold">
                                          <p:stCondLst>
                                            <p:cond delay="0"/>
                                          </p:stCondLst>
                                        </p:cTn>
                                        <p:tgtEl>
                                          <p:spTgt spid="174091"/>
                                        </p:tgtEl>
                                        <p:attrNameLst>
                                          <p:attrName>style.visibility</p:attrName>
                                        </p:attrNameLst>
                                      </p:cBhvr>
                                      <p:to>
                                        <p:strVal val="visible"/>
                                      </p:to>
                                    </p:set>
                                    <p:anim calcmode="lin" valueType="num">
                                      <p:cBhvr>
                                        <p:cTn id="21" dur="5000" fill="hold"/>
                                        <p:tgtEl>
                                          <p:spTgt spid="174091"/>
                                        </p:tgtEl>
                                        <p:attrNameLst>
                                          <p:attrName>ppt_w</p:attrName>
                                        </p:attrNameLst>
                                      </p:cBhvr>
                                      <p:tavLst>
                                        <p:tav tm="0" fmla="#ppt_w*sin(2.5*pi*$)">
                                          <p:val>
                                            <p:fltVal val="0"/>
                                          </p:val>
                                        </p:tav>
                                        <p:tav tm="100000">
                                          <p:val>
                                            <p:fltVal val="1"/>
                                          </p:val>
                                        </p:tav>
                                      </p:tavLst>
                                    </p:anim>
                                    <p:anim calcmode="lin" valueType="num">
                                      <p:cBhvr>
                                        <p:cTn id="22" dur="5000" fill="hold"/>
                                        <p:tgtEl>
                                          <p:spTgt spid="174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utoUpdateAnimBg="0"/>
      <p:bldP spid="174091" grpId="0" autoUpdateAnimBg="0"/>
      <p:bldP spid="1740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CC"/>
            </a:gs>
            <a:gs pos="100000">
              <a:srgbClr val="0000CC">
                <a:gamma/>
                <a:shade val="0"/>
                <a:invGamma/>
              </a:srgbClr>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4538" y="2028825"/>
            <a:ext cx="7772400" cy="11430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r>
              <a:rPr lang="en-US" altLang="zh-CN">
                <a:solidFill>
                  <a:schemeClr val="tx1"/>
                </a:solidFill>
                <a:ea typeface="黑体" pitchFamily="2" charset="-122"/>
              </a:rPr>
              <a:t> </a:t>
            </a:r>
            <a:r>
              <a:rPr lang="en-US" altLang="zh-CN" sz="5400" b="1">
                <a:solidFill>
                  <a:schemeClr val="tx1"/>
                </a:solidFill>
                <a:ea typeface="黑体" pitchFamily="2" charset="-122"/>
              </a:rPr>
              <a:t>㈠ </a:t>
            </a:r>
            <a:r>
              <a:rPr lang="zh-CN" altLang="en-US" sz="5400">
                <a:solidFill>
                  <a:schemeClr val="tx1"/>
                </a:solidFill>
                <a:ea typeface="黑体" pitchFamily="2" charset="-122"/>
              </a:rPr>
              <a:t>论文写作基本要领</a:t>
            </a:r>
            <a:endParaRPr lang="zh-CN" altLang="en-US">
              <a:solidFill>
                <a:schemeClr val="tx1"/>
              </a:solidFill>
              <a:ea typeface="黑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8180" name="Object 4"/>
          <p:cNvGraphicFramePr>
            <a:graphicFrameLocks noChangeAspect="1"/>
          </p:cNvGraphicFramePr>
          <p:nvPr/>
        </p:nvGraphicFramePr>
        <p:xfrm>
          <a:off x="1109663" y="1141413"/>
          <a:ext cx="6786562" cy="5454650"/>
        </p:xfrm>
        <a:graphic>
          <a:graphicData uri="http://schemas.openxmlformats.org/presentationml/2006/ole">
            <mc:AlternateContent xmlns:mc="http://schemas.openxmlformats.org/markup-compatibility/2006">
              <mc:Choice xmlns:v="urn:schemas-microsoft-com:vml" Requires="v">
                <p:oleObj spid="_x0000_s286720" name="图片" r:id="rId4" imgW="4762440" imgH="3829680" progId="Word.Picture.8">
                  <p:embed/>
                </p:oleObj>
              </mc:Choice>
              <mc:Fallback>
                <p:oleObj name="图片" r:id="rId4" imgW="4762440" imgH="382968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663" y="1141413"/>
                        <a:ext cx="6786562"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5" name="Text Box 9"/>
          <p:cNvSpPr txBox="1">
            <a:spLocks noChangeArrowheads="1"/>
          </p:cNvSpPr>
          <p:nvPr/>
        </p:nvSpPr>
        <p:spPr bwMode="auto">
          <a:xfrm>
            <a:off x="1325563" y="333375"/>
            <a:ext cx="7124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folHlink"/>
                  </a:outerShdw>
                </a:effectLst>
              </a14:hiddenEffects>
            </a:ext>
          </a:extLst>
        </p:spPr>
        <p:txBody>
          <a:bodyPr>
            <a:spAutoFit/>
          </a:bodyPr>
          <a:lstStyle/>
          <a:p>
            <a:pPr eaLnBrk="1" hangingPunct="1">
              <a:spcBef>
                <a:spcPct val="20000"/>
              </a:spcBef>
            </a:pPr>
            <a:r>
              <a:rPr lang="zh-CN" altLang="en-US" sz="3200" b="1">
                <a:solidFill>
                  <a:srgbClr val="66FFCC"/>
                </a:solidFill>
                <a:latin typeface="Times New Roman" pitchFamily="18" charset="0"/>
                <a:ea typeface="楷体_GB2312" pitchFamily="49" charset="-122"/>
              </a:rPr>
              <a:t>曲线坐标的规范标注</a:t>
            </a:r>
            <a:r>
              <a:rPr lang="zh-CN" altLang="en-US" sz="2800" b="1">
                <a:solidFill>
                  <a:srgbClr val="66FFCC"/>
                </a:solidFill>
                <a:latin typeface="Times New Roman" pitchFamily="18" charset="0"/>
                <a:ea typeface="宋体" pitchFamily="2" charset="-122"/>
              </a:rPr>
              <a:t>（放大）</a:t>
            </a:r>
            <a:endParaRPr lang="zh-CN" altLang="en-US" sz="2800" b="1">
              <a:solidFill>
                <a:srgbClr val="66FFCC"/>
              </a:solidFill>
              <a:latin typeface="Times New Roman" pitchFamily="18" charset="0"/>
              <a:ea typeface="楷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wipe(left)">
                                      <p:cBhvr>
                                        <p:cTn id="7" dur="500"/>
                                        <p:tgtEl>
                                          <p:spTgt spid="17818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8180"/>
                                        </p:tgtEl>
                                        <p:attrNameLst>
                                          <p:attrName>style.visibility</p:attrName>
                                        </p:attrNameLst>
                                      </p:cBhvr>
                                      <p:to>
                                        <p:strVal val="visible"/>
                                      </p:to>
                                    </p:set>
                                    <p:anim calcmode="lin" valueType="num">
                                      <p:cBhvr>
                                        <p:cTn id="11" dur="500" fill="hold"/>
                                        <p:tgtEl>
                                          <p:spTgt spid="178180"/>
                                        </p:tgtEl>
                                        <p:attrNameLst>
                                          <p:attrName>ppt_w</p:attrName>
                                        </p:attrNameLst>
                                      </p:cBhvr>
                                      <p:tavLst>
                                        <p:tav tm="0">
                                          <p:val>
                                            <p:fltVal val="0"/>
                                          </p:val>
                                        </p:tav>
                                        <p:tav tm="100000">
                                          <p:val>
                                            <p:strVal val="#ppt_w"/>
                                          </p:val>
                                        </p:tav>
                                      </p:tavLst>
                                    </p:anim>
                                    <p:anim calcmode="lin" valueType="num">
                                      <p:cBhvr>
                                        <p:cTn id="12" dur="500" fill="hold"/>
                                        <p:tgtEl>
                                          <p:spTgt spid="178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subTitle" idx="1"/>
          </p:nvPr>
        </p:nvSpPr>
        <p:spPr>
          <a:xfrm>
            <a:off x="800100" y="558800"/>
            <a:ext cx="7620000" cy="698500"/>
          </a:xfrm>
        </p:spPr>
        <p:txBody>
          <a:bodyPr/>
          <a:lstStyle/>
          <a:p>
            <a:pPr marL="482600" indent="-482600" algn="just">
              <a:lnSpc>
                <a:spcPct val="115000"/>
              </a:lnSpc>
              <a:spcBef>
                <a:spcPct val="0"/>
              </a:spcBef>
              <a:buClr>
                <a:srgbClr val="FF99FF"/>
              </a:buClr>
              <a:buSzPct val="105000"/>
              <a:buFont typeface="粗园体" pitchFamily="18" charset="-122"/>
              <a:buChar char="⑵"/>
            </a:pPr>
            <a:r>
              <a:rPr lang="en-US" altLang="zh-CN">
                <a:latin typeface="微软简中圆" pitchFamily="2" charset="-122"/>
                <a:ea typeface="微软简中圆" pitchFamily="2" charset="-122"/>
              </a:rPr>
              <a:t> </a:t>
            </a:r>
            <a:r>
              <a:rPr lang="en-US" altLang="zh-CN">
                <a:latin typeface="Times New Roman"/>
                <a:ea typeface="微软简中圆" pitchFamily="2" charset="-122"/>
              </a:rPr>
              <a:t>“</a:t>
            </a:r>
            <a:r>
              <a:rPr lang="zh-CN" altLang="en-US">
                <a:latin typeface="微软简中圆" pitchFamily="2" charset="-122"/>
                <a:ea typeface="微软简中圆" pitchFamily="2" charset="-122"/>
              </a:rPr>
              <a:t>引言</a:t>
            </a:r>
            <a:r>
              <a:rPr lang="zh-CN" altLang="en-US">
                <a:latin typeface="Times New Roman"/>
                <a:ea typeface="微软简中圆" pitchFamily="2" charset="-122"/>
              </a:rPr>
              <a:t>”</a:t>
            </a:r>
            <a:r>
              <a:rPr lang="zh-CN" altLang="en-US">
                <a:latin typeface="微软简中圆" pitchFamily="2" charset="-122"/>
                <a:ea typeface="微软简中圆" pitchFamily="2" charset="-122"/>
              </a:rPr>
              <a:t>写作的各种问题</a:t>
            </a:r>
          </a:p>
        </p:txBody>
      </p:sp>
      <p:sp>
        <p:nvSpPr>
          <p:cNvPr id="172040" name="Text Box 8"/>
          <p:cNvSpPr txBox="1">
            <a:spLocks noChangeArrowheads="1"/>
          </p:cNvSpPr>
          <p:nvPr/>
        </p:nvSpPr>
        <p:spPr bwMode="auto">
          <a:xfrm>
            <a:off x="1028700" y="1350963"/>
            <a:ext cx="7277100" cy="493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1013" indent="-481013" algn="l">
              <a:defRPr kumimoji="1" sz="2400">
                <a:solidFill>
                  <a:schemeClr val="tx1"/>
                </a:solidFill>
                <a:latin typeface="Times New Roman" pitchFamily="18" charset="0"/>
                <a:ea typeface="宋体" pitchFamily="2" charset="-122"/>
              </a:defRPr>
            </a:lvl1pPr>
            <a:lvl2pPr marL="671513"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a:lnSpc>
                <a:spcPct val="115000"/>
              </a:lnSpc>
              <a:buClr>
                <a:schemeClr val="folHlink"/>
              </a:buClr>
              <a:buFont typeface="Symbol" pitchFamily="18" charset="2"/>
              <a:buBlip>
                <a:blip r:embed="rId3"/>
              </a:buBlip>
            </a:pPr>
            <a:r>
              <a:rPr lang="zh-CN" altLang="en-US" sz="2800">
                <a:solidFill>
                  <a:srgbClr val="FFFFFF"/>
                </a:solidFill>
                <a:ea typeface="楷体_GB2312" pitchFamily="49" charset="-122"/>
              </a:rPr>
              <a:t>课题的背景、意义交代不清</a:t>
            </a:r>
          </a:p>
          <a:p>
            <a:pPr algn="just">
              <a:lnSpc>
                <a:spcPct val="115000"/>
              </a:lnSpc>
              <a:spcBef>
                <a:spcPct val="25000"/>
              </a:spcBef>
              <a:buClr>
                <a:schemeClr val="folHlink"/>
              </a:buClr>
              <a:buFont typeface="Symbol" pitchFamily="18" charset="2"/>
              <a:buBlip>
                <a:blip r:embed="rId3"/>
              </a:buBlip>
            </a:pPr>
            <a:r>
              <a:rPr lang="zh-CN" altLang="en-US" sz="2800">
                <a:solidFill>
                  <a:srgbClr val="FFFFFF"/>
                </a:solidFill>
                <a:ea typeface="楷体_GB2312" pitchFamily="49" charset="-122"/>
              </a:rPr>
              <a:t>文献评述未紧扣被研究的问题 </a:t>
            </a:r>
            <a:r>
              <a:rPr lang="en-US" altLang="zh-CN" sz="2800">
                <a:solidFill>
                  <a:srgbClr val="FFFFFF"/>
                </a:solidFill>
                <a:ea typeface="楷体_GB2312" pitchFamily="49" charset="-122"/>
              </a:rPr>
              <a:t>— “</a:t>
            </a:r>
            <a:r>
              <a:rPr lang="zh-CN" altLang="en-US" sz="2800">
                <a:solidFill>
                  <a:srgbClr val="FFFFFF"/>
                </a:solidFill>
                <a:ea typeface="楷体_GB2312" pitchFamily="49" charset="-122"/>
              </a:rPr>
              <a:t>从猿到人”；重点不突出</a:t>
            </a:r>
          </a:p>
          <a:p>
            <a:pPr algn="just">
              <a:lnSpc>
                <a:spcPct val="115000"/>
              </a:lnSpc>
              <a:spcBef>
                <a:spcPct val="25000"/>
              </a:spcBef>
              <a:buClr>
                <a:schemeClr val="folHlink"/>
              </a:buClr>
              <a:buFont typeface="Symbol" pitchFamily="18" charset="2"/>
              <a:buBlip>
                <a:blip r:embed="rId3"/>
              </a:buBlip>
            </a:pPr>
            <a:r>
              <a:rPr lang="zh-CN" altLang="en-US" sz="2800">
                <a:solidFill>
                  <a:srgbClr val="FFFFFF"/>
                </a:solidFill>
                <a:ea typeface="楷体_GB2312" pitchFamily="49" charset="-122"/>
              </a:rPr>
              <a:t>新八股文</a:t>
            </a:r>
            <a:r>
              <a:rPr lang="en-US" altLang="zh-CN" sz="2800">
                <a:solidFill>
                  <a:srgbClr val="FFFFFF"/>
                </a:solidFill>
                <a:ea typeface="楷体_GB2312" pitchFamily="49" charset="-122"/>
              </a:rPr>
              <a:t>—</a:t>
            </a:r>
            <a:r>
              <a:rPr lang="zh-CN" altLang="en-US" sz="2800">
                <a:ea typeface="楷体_GB2312" pitchFamily="49" charset="-122"/>
              </a:rPr>
              <a:t>师弟师妹抄师兄师姐</a:t>
            </a:r>
            <a:r>
              <a:rPr lang="zh-CN" altLang="en-US" sz="2800">
                <a:solidFill>
                  <a:srgbClr val="FFFFFF"/>
                </a:solidFill>
                <a:ea typeface="楷体_GB2312" pitchFamily="49" charset="-122"/>
              </a:rPr>
              <a:t>，内容、格式全无新意；</a:t>
            </a:r>
            <a:r>
              <a:rPr lang="zh-CN" altLang="en-US" sz="2800">
                <a:ea typeface="楷体_GB2312" pitchFamily="49" charset="-122"/>
              </a:rPr>
              <a:t>不论对错，一律照抄</a:t>
            </a:r>
            <a:r>
              <a:rPr lang="zh-CN" altLang="en-US" sz="2800">
                <a:solidFill>
                  <a:srgbClr val="FFFFFF"/>
                </a:solidFill>
                <a:ea typeface="楷体_GB2312" pitchFamily="49" charset="-122"/>
              </a:rPr>
              <a:t>；名人高见，不查原文，越传越走样</a:t>
            </a:r>
          </a:p>
          <a:p>
            <a:pPr algn="just">
              <a:lnSpc>
                <a:spcPct val="115000"/>
              </a:lnSpc>
              <a:spcBef>
                <a:spcPct val="25000"/>
              </a:spcBef>
              <a:buClr>
                <a:schemeClr val="folHlink"/>
              </a:buClr>
              <a:buFont typeface="Symbol" pitchFamily="18" charset="2"/>
              <a:buBlip>
                <a:blip r:embed="rId3"/>
              </a:buBlip>
            </a:pPr>
            <a:r>
              <a:rPr lang="zh-CN" altLang="en-US" sz="2800">
                <a:solidFill>
                  <a:srgbClr val="FFFFFF"/>
                </a:solidFill>
                <a:ea typeface="楷体_GB2312" pitchFamily="49" charset="-122"/>
              </a:rPr>
              <a:t>随意给出口气大、 “没商量” 的论断，却无令人信服的论据</a:t>
            </a:r>
          </a:p>
          <a:p>
            <a:pPr algn="just">
              <a:lnSpc>
                <a:spcPct val="115000"/>
              </a:lnSpc>
              <a:spcBef>
                <a:spcPct val="25000"/>
              </a:spcBef>
              <a:buClr>
                <a:schemeClr val="folHlink"/>
              </a:buClr>
              <a:buFont typeface="Symbol" pitchFamily="18" charset="2"/>
              <a:buBlip>
                <a:blip r:embed="rId3"/>
              </a:buBlip>
            </a:pPr>
            <a:r>
              <a:rPr lang="zh-CN" altLang="en-US" sz="2800">
                <a:solidFill>
                  <a:srgbClr val="FFFFFF"/>
                </a:solidFill>
                <a:ea typeface="楷体_GB2312" pitchFamily="49" charset="-122"/>
              </a:rPr>
              <a:t>不严谨、不严密、概念错误时有出现</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Effect transition="in" filter="wipe(left)">
                                      <p:cBhvr>
                                        <p:cTn id="7" dur="500"/>
                                        <p:tgtEl>
                                          <p:spTgt spid="172034">
                                            <p:txEl>
                                              <p:pRg st="0" end="0"/>
                                            </p:txEl>
                                          </p:spTgt>
                                        </p:tgtEl>
                                      </p:cBhvr>
                                    </p:animEffect>
                                  </p:childTnLst>
                                  <p:subTnLst>
                                    <p:animClr clrSpc="rgb" dir="cw">
                                      <p:cBhvr override="childStyle">
                                        <p:cTn dur="1" fill="hold" display="0" masterRel="nextClick" afterEffect="1"/>
                                        <p:tgtEl>
                                          <p:spTgt spid="172034">
                                            <p:txEl>
                                              <p:pRg st="0" end="0"/>
                                            </p:txEl>
                                          </p:spTgt>
                                        </p:tgtEl>
                                        <p:attrNameLst>
                                          <p:attrName>ppt_c</p:attrName>
                                        </p:attrNameLst>
                                      </p:cBhvr>
                                      <p:to>
                                        <a:srgbClr val="CCFF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72040">
                                            <p:txEl>
                                              <p:pRg st="0" end="0"/>
                                            </p:txEl>
                                          </p:spTgt>
                                        </p:tgtEl>
                                        <p:attrNameLst>
                                          <p:attrName>style.visibility</p:attrName>
                                        </p:attrNameLst>
                                      </p:cBhvr>
                                      <p:to>
                                        <p:strVal val="visible"/>
                                      </p:to>
                                    </p:set>
                                    <p:animEffect transition="in" filter="wipe(up)">
                                      <p:cBhvr>
                                        <p:cTn id="12" dur="75"/>
                                        <p:tgtEl>
                                          <p:spTgt spid="172040">
                                            <p:txEl>
                                              <p:pRg st="0" end="0"/>
                                            </p:txEl>
                                          </p:spTgt>
                                        </p:tgtEl>
                                      </p:cBhvr>
                                    </p:animEffect>
                                  </p:childTnLst>
                                  <p:subTnLst>
                                    <p:animClr clrSpc="rgb" dir="cw">
                                      <p:cBhvr override="childStyle">
                                        <p:cTn dur="1" fill="hold" display="0" masterRel="nextClick" afterEffect="1"/>
                                        <p:tgtEl>
                                          <p:spTgt spid="172040">
                                            <p:txEl>
                                              <p:pRg st="0" end="0"/>
                                            </p:txEl>
                                          </p:spTgt>
                                        </p:tgtEl>
                                        <p:attrNameLst>
                                          <p:attrName>ppt_c</p:attrName>
                                        </p:attrNameLst>
                                      </p:cBhvr>
                                      <p:to>
                                        <a:srgbClr val="FF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72040">
                                            <p:txEl>
                                              <p:pRg st="1" end="1"/>
                                            </p:txEl>
                                          </p:spTgt>
                                        </p:tgtEl>
                                        <p:attrNameLst>
                                          <p:attrName>style.visibility</p:attrName>
                                        </p:attrNameLst>
                                      </p:cBhvr>
                                      <p:to>
                                        <p:strVal val="visible"/>
                                      </p:to>
                                    </p:set>
                                    <p:animEffect transition="in" filter="wipe(up)">
                                      <p:cBhvr>
                                        <p:cTn id="17" dur="75"/>
                                        <p:tgtEl>
                                          <p:spTgt spid="172040">
                                            <p:txEl>
                                              <p:pRg st="1" end="1"/>
                                            </p:txEl>
                                          </p:spTgt>
                                        </p:tgtEl>
                                      </p:cBhvr>
                                    </p:animEffect>
                                  </p:childTnLst>
                                  <p:subTnLst>
                                    <p:animClr clrSpc="rgb" dir="cw">
                                      <p:cBhvr override="childStyle">
                                        <p:cTn dur="1" fill="hold" display="0" masterRel="nextClick" afterEffect="1"/>
                                        <p:tgtEl>
                                          <p:spTgt spid="172040">
                                            <p:txEl>
                                              <p:pRg st="1" end="1"/>
                                            </p:txEl>
                                          </p:spTgt>
                                        </p:tgtEl>
                                        <p:attrNameLst>
                                          <p:attrName>ppt_c</p:attrName>
                                        </p:attrNameLst>
                                      </p:cBhvr>
                                      <p:to>
                                        <a:srgbClr val="FF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72040">
                                            <p:txEl>
                                              <p:pRg st="2" end="2"/>
                                            </p:txEl>
                                          </p:spTgt>
                                        </p:tgtEl>
                                        <p:attrNameLst>
                                          <p:attrName>style.visibility</p:attrName>
                                        </p:attrNameLst>
                                      </p:cBhvr>
                                      <p:to>
                                        <p:strVal val="visible"/>
                                      </p:to>
                                    </p:set>
                                    <p:animEffect transition="in" filter="wipe(up)">
                                      <p:cBhvr>
                                        <p:cTn id="22" dur="75"/>
                                        <p:tgtEl>
                                          <p:spTgt spid="172040">
                                            <p:txEl>
                                              <p:pRg st="2" end="2"/>
                                            </p:txEl>
                                          </p:spTgt>
                                        </p:tgtEl>
                                      </p:cBhvr>
                                    </p:animEffect>
                                  </p:childTnLst>
                                  <p:subTnLst>
                                    <p:animClr clrSpc="rgb" dir="cw">
                                      <p:cBhvr override="childStyle">
                                        <p:cTn dur="1" fill="hold" display="0" masterRel="nextClick" afterEffect="1"/>
                                        <p:tgtEl>
                                          <p:spTgt spid="172040">
                                            <p:txEl>
                                              <p:pRg st="2" end="2"/>
                                            </p:txEl>
                                          </p:spTgt>
                                        </p:tgtEl>
                                        <p:attrNameLst>
                                          <p:attrName>ppt_c</p:attrName>
                                        </p:attrNameLst>
                                      </p:cBhvr>
                                      <p:to>
                                        <a:srgbClr val="FFCC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72040">
                                            <p:txEl>
                                              <p:pRg st="3" end="3"/>
                                            </p:txEl>
                                          </p:spTgt>
                                        </p:tgtEl>
                                        <p:attrNameLst>
                                          <p:attrName>style.visibility</p:attrName>
                                        </p:attrNameLst>
                                      </p:cBhvr>
                                      <p:to>
                                        <p:strVal val="visible"/>
                                      </p:to>
                                    </p:set>
                                    <p:animEffect transition="in" filter="wipe(up)">
                                      <p:cBhvr>
                                        <p:cTn id="27" dur="75"/>
                                        <p:tgtEl>
                                          <p:spTgt spid="172040">
                                            <p:txEl>
                                              <p:pRg st="3" end="3"/>
                                            </p:txEl>
                                          </p:spTgt>
                                        </p:tgtEl>
                                      </p:cBhvr>
                                    </p:animEffect>
                                  </p:childTnLst>
                                  <p:subTnLst>
                                    <p:animClr clrSpc="rgb" dir="cw">
                                      <p:cBhvr override="childStyle">
                                        <p:cTn dur="1" fill="hold" display="0" masterRel="nextClick" afterEffect="1"/>
                                        <p:tgtEl>
                                          <p:spTgt spid="172040">
                                            <p:txEl>
                                              <p:pRg st="3" end="3"/>
                                            </p:txEl>
                                          </p:spTgt>
                                        </p:tgtEl>
                                        <p:attrNameLst>
                                          <p:attrName>ppt_c</p:attrName>
                                        </p:attrNameLst>
                                      </p:cBhvr>
                                      <p:to>
                                        <a:srgbClr val="FFCCFF"/>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172040">
                                            <p:txEl>
                                              <p:pRg st="4" end="4"/>
                                            </p:txEl>
                                          </p:spTgt>
                                        </p:tgtEl>
                                        <p:attrNameLst>
                                          <p:attrName>style.visibility</p:attrName>
                                        </p:attrNameLst>
                                      </p:cBhvr>
                                      <p:to>
                                        <p:strVal val="visible"/>
                                      </p:to>
                                    </p:set>
                                    <p:animEffect transition="in" filter="wipe(up)">
                                      <p:cBhvr>
                                        <p:cTn id="32" dur="75"/>
                                        <p:tgtEl>
                                          <p:spTgt spid="172040">
                                            <p:txEl>
                                              <p:pRg st="4" end="4"/>
                                            </p:txEl>
                                          </p:spTgt>
                                        </p:tgtEl>
                                      </p:cBhvr>
                                    </p:animEffect>
                                  </p:childTnLst>
                                  <p:subTnLst>
                                    <p:animClr clrSpc="rgb" dir="cw">
                                      <p:cBhvr override="childStyle">
                                        <p:cTn dur="1" fill="hold" display="0" masterRel="nextClick" afterEffect="1"/>
                                        <p:tgtEl>
                                          <p:spTgt spid="172040">
                                            <p:txEl>
                                              <p:pRg st="4" end="4"/>
                                            </p:txEl>
                                          </p:spTgt>
                                        </p:tgtEl>
                                        <p:attrNameLst>
                                          <p:attrName>ppt_c</p:attrName>
                                        </p:attrNameLst>
                                      </p:cBhvr>
                                      <p:to>
                                        <a:srgbClr val="FF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autoUpdateAnimBg="0" advAuto="0"/>
      <p:bldP spid="17204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66"/>
            </a:gs>
            <a:gs pos="100000">
              <a:srgbClr val="000066">
                <a:gamma/>
                <a:shade val="0"/>
                <a:invGamma/>
              </a:srgbClr>
            </a:gs>
          </a:gsLst>
          <a:lin ang="5400000" scaled="1"/>
        </a:gra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zh-CN" altLang="en-US" sz="6000">
                <a:solidFill>
                  <a:srgbClr val="66FFCC"/>
                </a:solidFill>
                <a:ea typeface="黑体" pitchFamily="2" charset="-122"/>
              </a:rPr>
              <a:t>一 些 实 例</a:t>
            </a:r>
          </a:p>
        </p:txBody>
      </p:sp>
      <p:pic>
        <p:nvPicPr>
          <p:cNvPr id="280580" name="Picture 4" descr="FISTSLAM"/>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2209800"/>
            <a:ext cx="28575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280578"/>
                                        </p:tgtEl>
                                        <p:attrNameLst>
                                          <p:attrName>style.visibility</p:attrName>
                                        </p:attrNameLst>
                                      </p:cBhvr>
                                      <p:to>
                                        <p:strVal val="visible"/>
                                      </p:to>
                                    </p:set>
                                    <p:animEffect transition="in" filter="wipe(up)">
                                      <p:cBhvr>
                                        <p:cTn id="7" dur="75"/>
                                        <p:tgtEl>
                                          <p:spTgt spid="280578"/>
                                        </p:tgtEl>
                                      </p:cBhvr>
                                    </p:animEffect>
                                  </p:childTnLst>
                                </p:cTn>
                              </p:par>
                            </p:childTnLst>
                          </p:cTn>
                        </p:par>
                        <p:par>
                          <p:cTn id="8" fill="hold" nodeType="afterGroup">
                            <p:stCondLst>
                              <p:cond delay="300"/>
                            </p:stCondLst>
                            <p:childTnLst>
                              <p:par>
                                <p:cTn id="9" presetID="1" presetClass="entr" presetSubtype="0" fill="hold" nodeType="afterEffect">
                                  <p:stCondLst>
                                    <p:cond delay="0"/>
                                  </p:stCondLst>
                                  <p:childTnLst>
                                    <p:set>
                                      <p:cBhvr>
                                        <p:cTn id="10" dur="1" fill="hold">
                                          <p:stCondLst>
                                            <p:cond delay="499"/>
                                          </p:stCondLst>
                                        </p:cTn>
                                        <p:tgtEl>
                                          <p:spTgt spid="280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subTitle" idx="1"/>
          </p:nvPr>
        </p:nvSpPr>
        <p:spPr>
          <a:xfrm>
            <a:off x="749300" y="406400"/>
            <a:ext cx="7620000" cy="698500"/>
          </a:xfrm>
        </p:spPr>
        <p:txBody>
          <a:bodyPr/>
          <a:lstStyle/>
          <a:p>
            <a:pPr marL="571500" indent="-571500" algn="just">
              <a:lnSpc>
                <a:spcPct val="115000"/>
              </a:lnSpc>
              <a:spcBef>
                <a:spcPct val="0"/>
              </a:spcBef>
              <a:buClr>
                <a:srgbClr val="FF3300"/>
              </a:buClr>
              <a:buFontTx/>
              <a:buBlip>
                <a:blip r:embed="rId3"/>
              </a:buBlip>
            </a:pPr>
            <a:r>
              <a:rPr lang="en-US" altLang="zh-CN">
                <a:solidFill>
                  <a:srgbClr val="FFFF99"/>
                </a:solidFill>
                <a:latin typeface="Arial" charset="0"/>
                <a:ea typeface="微软简中圆" pitchFamily="2" charset="-122"/>
              </a:rPr>
              <a:t>“</a:t>
            </a:r>
            <a:r>
              <a:rPr lang="zh-CN" altLang="en-US">
                <a:solidFill>
                  <a:srgbClr val="FFFF99"/>
                </a:solidFill>
                <a:latin typeface="Arial" charset="0"/>
                <a:ea typeface="微软简中圆" pitchFamily="2" charset="-122"/>
              </a:rPr>
              <a:t>引言” 问题若干实例：</a:t>
            </a:r>
          </a:p>
        </p:txBody>
      </p:sp>
      <p:sp>
        <p:nvSpPr>
          <p:cNvPr id="182280" name="Text Box 8"/>
          <p:cNvSpPr txBox="1">
            <a:spLocks noChangeArrowheads="1"/>
          </p:cNvSpPr>
          <p:nvPr/>
        </p:nvSpPr>
        <p:spPr bwMode="auto">
          <a:xfrm>
            <a:off x="762000" y="1155700"/>
            <a:ext cx="7632700" cy="762000"/>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eaLnBrk="1" hangingPunct="1"/>
            <a:r>
              <a:rPr lang="zh-CN" altLang="en-US" b="1">
                <a:solidFill>
                  <a:srgbClr val="000000"/>
                </a:solidFill>
              </a:rPr>
              <a:t>蛋白质是构成生命的重要原料，</a:t>
            </a:r>
            <a:r>
              <a:rPr lang="en-US" altLang="zh-CN" b="1">
                <a:solidFill>
                  <a:srgbClr val="000000"/>
                </a:solidFill>
              </a:rPr>
              <a:t>…</a:t>
            </a:r>
            <a:endParaRPr lang="en-US" altLang="zh-CN">
              <a:solidFill>
                <a:srgbClr val="000000"/>
              </a:solidFill>
            </a:endParaRPr>
          </a:p>
          <a:p>
            <a:pPr eaLnBrk="1" hangingPunct="1"/>
            <a:r>
              <a:rPr lang="en-US" altLang="zh-CN" sz="1000">
                <a:solidFill>
                  <a:srgbClr val="000000"/>
                </a:solidFill>
              </a:rPr>
              <a:t> </a:t>
            </a:r>
          </a:p>
        </p:txBody>
      </p:sp>
      <p:sp>
        <p:nvSpPr>
          <p:cNvPr id="182281" name="Text Box 9"/>
          <p:cNvSpPr txBox="1">
            <a:spLocks noChangeArrowheads="1"/>
          </p:cNvSpPr>
          <p:nvPr/>
        </p:nvSpPr>
        <p:spPr bwMode="auto">
          <a:xfrm>
            <a:off x="711200" y="1993900"/>
            <a:ext cx="80137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0" indent="-1714500" algn="l">
              <a:tabLst>
                <a:tab pos="1714500" algn="l"/>
              </a:tabLst>
              <a:defRPr kumimoji="1" sz="2400">
                <a:solidFill>
                  <a:schemeClr val="tx1"/>
                </a:solidFill>
                <a:latin typeface="Times New Roman" pitchFamily="18" charset="0"/>
                <a:ea typeface="宋体" pitchFamily="2" charset="-122"/>
              </a:defRPr>
            </a:lvl1pPr>
            <a:lvl2pPr marL="1905000" algn="l">
              <a:tabLst>
                <a:tab pos="1714500" algn="l"/>
              </a:tabLst>
              <a:defRPr kumimoji="1" sz="2400">
                <a:solidFill>
                  <a:schemeClr val="tx1"/>
                </a:solidFill>
                <a:latin typeface="Times New Roman" pitchFamily="18" charset="0"/>
                <a:ea typeface="宋体" pitchFamily="2" charset="-122"/>
              </a:defRPr>
            </a:lvl2pPr>
            <a:lvl3pPr marL="2095500" algn="l">
              <a:tabLst>
                <a:tab pos="1714500" algn="l"/>
              </a:tabLst>
              <a:defRPr kumimoji="1" sz="2400">
                <a:solidFill>
                  <a:schemeClr val="tx1"/>
                </a:solidFill>
                <a:latin typeface="Times New Roman" pitchFamily="18" charset="0"/>
                <a:ea typeface="宋体" pitchFamily="2" charset="-122"/>
              </a:defRPr>
            </a:lvl3pPr>
            <a:lvl4pPr marL="2286000" algn="l">
              <a:tabLst>
                <a:tab pos="1714500" algn="l"/>
              </a:tabLst>
              <a:defRPr kumimoji="1" sz="2400">
                <a:solidFill>
                  <a:schemeClr val="tx1"/>
                </a:solidFill>
                <a:latin typeface="Times New Roman" pitchFamily="18" charset="0"/>
                <a:ea typeface="宋体" pitchFamily="2" charset="-122"/>
              </a:defRPr>
            </a:lvl4pPr>
            <a:lvl5pPr marL="2476500" algn="l">
              <a:tabLst>
                <a:tab pos="1714500" algn="l"/>
              </a:tabLst>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tabLst>
                <a:tab pos="1714500" algn="l"/>
              </a:tabLs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tabLst>
                <a:tab pos="1714500" algn="l"/>
              </a:tabLs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tabLst>
                <a:tab pos="1714500" algn="l"/>
              </a:tabLs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tabLst>
                <a:tab pos="1714500" algn="l"/>
              </a:tabLst>
              <a:defRPr kumimoji="1" sz="2400">
                <a:solidFill>
                  <a:schemeClr val="tx1"/>
                </a:solidFill>
                <a:latin typeface="Times New Roman" pitchFamily="18" charset="0"/>
                <a:ea typeface="宋体" pitchFamily="2" charset="-122"/>
              </a:defRPr>
            </a:lvl9pPr>
          </a:lstStyle>
          <a:p>
            <a:pPr algn="just" eaLnBrk="1" hangingPunct="1">
              <a:lnSpc>
                <a:spcPct val="130000"/>
              </a:lnSpc>
            </a:pPr>
            <a:r>
              <a:rPr lang="zh-CN" altLang="en-US" b="1">
                <a:solidFill>
                  <a:schemeClr val="folHlink"/>
                </a:solidFill>
              </a:rPr>
              <a:t>批注：</a:t>
            </a:r>
            <a:r>
              <a:rPr lang="zh-CN" altLang="en-US" b="1">
                <a:solidFill>
                  <a:srgbClr val="FFFFFF"/>
                </a:solidFill>
              </a:rPr>
              <a:t>英文中</a:t>
            </a:r>
            <a:r>
              <a:rPr lang="en-US" altLang="zh-CN" b="1">
                <a:solidFill>
                  <a:srgbClr val="FFFFFF"/>
                </a:solidFill>
              </a:rPr>
              <a:t>life</a:t>
            </a:r>
            <a:r>
              <a:rPr lang="zh-CN" altLang="en-US" b="1">
                <a:solidFill>
                  <a:srgbClr val="FFFFFF"/>
                </a:solidFill>
              </a:rPr>
              <a:t>与</a:t>
            </a:r>
            <a:r>
              <a:rPr lang="en-US" altLang="zh-CN" b="1">
                <a:solidFill>
                  <a:srgbClr val="FFFFFF"/>
                </a:solidFill>
              </a:rPr>
              <a:t>material</a:t>
            </a:r>
            <a:r>
              <a:rPr lang="zh-CN" altLang="en-US" b="1">
                <a:solidFill>
                  <a:srgbClr val="FFFFFF"/>
                </a:solidFill>
              </a:rPr>
              <a:t>都是多意词</a:t>
            </a:r>
          </a:p>
          <a:p>
            <a:pPr eaLnBrk="1" hangingPunct="1">
              <a:lnSpc>
                <a:spcPct val="130000"/>
              </a:lnSpc>
            </a:pPr>
            <a:r>
              <a:rPr lang="zh-CN" altLang="en-US" b="1">
                <a:solidFill>
                  <a:srgbClr val="CCFF33"/>
                </a:solidFill>
              </a:rPr>
              <a:t>  </a:t>
            </a:r>
            <a:r>
              <a:rPr lang="en-US" altLang="zh-CN" b="1">
                <a:solidFill>
                  <a:srgbClr val="CCFF33"/>
                </a:solidFill>
              </a:rPr>
              <a:t>life</a:t>
            </a:r>
            <a:r>
              <a:rPr lang="en-US" altLang="zh-CN" b="1">
                <a:solidFill>
                  <a:srgbClr val="FFFFFF"/>
                </a:solidFill>
              </a:rPr>
              <a:t> </a:t>
            </a:r>
            <a:r>
              <a:rPr lang="en-US" altLang="zh-CN" b="1">
                <a:solidFill>
                  <a:srgbClr val="FFFFFF"/>
                </a:solidFill>
                <a:sym typeface="Symbol" pitchFamily="18" charset="2"/>
              </a:rPr>
              <a:t>		</a:t>
            </a:r>
            <a:r>
              <a:rPr lang="en-US" altLang="zh-CN" b="1">
                <a:solidFill>
                  <a:srgbClr val="FFFFFF"/>
                </a:solidFill>
                <a:ea typeface="楷体" pitchFamily="18" charset="-122"/>
                <a:sym typeface="Symbol" pitchFamily="18" charset="2"/>
              </a:rPr>
              <a:t>⑴</a:t>
            </a:r>
            <a:r>
              <a:rPr lang="zh-CN" altLang="en-US" b="1">
                <a:solidFill>
                  <a:srgbClr val="FFFFFF"/>
                </a:solidFill>
                <a:ea typeface="楷体" pitchFamily="18" charset="-122"/>
                <a:sym typeface="Symbol" pitchFamily="18" charset="2"/>
              </a:rPr>
              <a:t>生命，性命；⑵</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总称</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生物；⑶寿命；</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；⑹ 生活；</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；⑾无期徒刑</a:t>
            </a:r>
            <a:endParaRPr lang="zh-CN" altLang="en-US" b="1">
              <a:solidFill>
                <a:srgbClr val="FFFFFF"/>
              </a:solidFill>
              <a:sym typeface="Symbol" pitchFamily="18" charset="2"/>
            </a:endParaRPr>
          </a:p>
          <a:p>
            <a:pPr eaLnBrk="1" hangingPunct="1">
              <a:lnSpc>
                <a:spcPct val="130000"/>
              </a:lnSpc>
            </a:pPr>
            <a:r>
              <a:rPr lang="zh-CN" altLang="en-US" b="1">
                <a:solidFill>
                  <a:srgbClr val="CCFF33"/>
                </a:solidFill>
              </a:rPr>
              <a:t>  </a:t>
            </a:r>
            <a:r>
              <a:rPr lang="en-US" altLang="zh-CN" b="1">
                <a:solidFill>
                  <a:srgbClr val="CCFF33"/>
                </a:solidFill>
              </a:rPr>
              <a:t>material</a:t>
            </a:r>
            <a:r>
              <a:rPr lang="en-US" altLang="zh-CN" b="1">
                <a:solidFill>
                  <a:srgbClr val="FFFFFF"/>
                </a:solidFill>
              </a:rPr>
              <a:t> </a:t>
            </a:r>
            <a:r>
              <a:rPr lang="en-US" altLang="zh-CN" b="1">
                <a:solidFill>
                  <a:srgbClr val="FFFFFF"/>
                </a:solidFill>
                <a:sym typeface="Symbol" pitchFamily="18" charset="2"/>
              </a:rPr>
              <a:t></a:t>
            </a:r>
            <a:r>
              <a:rPr lang="en-US" altLang="zh-CN" b="1">
                <a:solidFill>
                  <a:srgbClr val="FFFFFF"/>
                </a:solidFill>
                <a:ea typeface="楷体" pitchFamily="18" charset="-122"/>
                <a:sym typeface="Symbol" pitchFamily="18" charset="2"/>
              </a:rPr>
              <a:t>⑴</a:t>
            </a:r>
            <a:r>
              <a:rPr lang="zh-CN" altLang="en-US" b="1">
                <a:solidFill>
                  <a:srgbClr val="FFFFFF"/>
                </a:solidFill>
                <a:ea typeface="楷体" pitchFamily="18" charset="-122"/>
                <a:sym typeface="Symbol" pitchFamily="18" charset="2"/>
              </a:rPr>
              <a:t>（材、原、物）料，物质；⑵部件，设备；⑶内容，素材；</a:t>
            </a:r>
            <a:r>
              <a:rPr lang="zh-CN" altLang="en-US" b="1">
                <a:solidFill>
                  <a:srgbClr val="FFFFFF"/>
                </a:solidFill>
                <a:sym typeface="Symbol" pitchFamily="18" charset="2"/>
              </a:rPr>
              <a:t>⑷</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技术</a:t>
            </a:r>
            <a:r>
              <a:rPr lang="en-US" altLang="zh-CN" b="1">
                <a:solidFill>
                  <a:srgbClr val="FFFFFF"/>
                </a:solidFill>
                <a:ea typeface="楷体" pitchFamily="18" charset="-122"/>
                <a:sym typeface="Symbol" pitchFamily="18" charset="2"/>
              </a:rPr>
              <a:t>)</a:t>
            </a:r>
            <a:r>
              <a:rPr lang="zh-CN" altLang="en-US" b="1">
                <a:solidFill>
                  <a:srgbClr val="FFFFFF"/>
                </a:solidFill>
                <a:ea typeface="楷体" pitchFamily="18" charset="-122"/>
                <a:sym typeface="Symbol" pitchFamily="18" charset="2"/>
              </a:rPr>
              <a:t>资料</a:t>
            </a:r>
          </a:p>
        </p:txBody>
      </p:sp>
      <p:sp>
        <p:nvSpPr>
          <p:cNvPr id="182282" name="Text Box 10"/>
          <p:cNvSpPr txBox="1">
            <a:spLocks noChangeArrowheads="1"/>
          </p:cNvSpPr>
          <p:nvPr/>
        </p:nvSpPr>
        <p:spPr bwMode="auto">
          <a:xfrm>
            <a:off x="723900" y="4672013"/>
            <a:ext cx="7632700" cy="762000"/>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eaLnBrk="1" hangingPunct="1"/>
            <a:r>
              <a:rPr lang="en-US" altLang="zh-CN" b="1">
                <a:solidFill>
                  <a:srgbClr val="000000"/>
                </a:solidFill>
              </a:rPr>
              <a:t>…</a:t>
            </a:r>
            <a:r>
              <a:rPr lang="zh-CN" altLang="en-US" b="1">
                <a:solidFill>
                  <a:srgbClr val="000000"/>
                </a:solidFill>
              </a:rPr>
              <a:t>提出了多种结构模型来解释煤的分子结构， </a:t>
            </a:r>
            <a:r>
              <a:rPr lang="en-US" altLang="zh-CN" b="1">
                <a:solidFill>
                  <a:srgbClr val="000000"/>
                </a:solidFill>
              </a:rPr>
              <a:t>…</a:t>
            </a:r>
            <a:endParaRPr lang="en-US" altLang="zh-CN">
              <a:solidFill>
                <a:srgbClr val="000000"/>
              </a:solidFill>
            </a:endParaRPr>
          </a:p>
          <a:p>
            <a:pPr eaLnBrk="1" hangingPunct="1"/>
            <a:r>
              <a:rPr lang="en-US" altLang="zh-CN" sz="1000">
                <a:solidFill>
                  <a:srgbClr val="000000"/>
                </a:solidFill>
              </a:rPr>
              <a:t> </a:t>
            </a:r>
          </a:p>
        </p:txBody>
      </p:sp>
      <p:sp>
        <p:nvSpPr>
          <p:cNvPr id="182283" name="Text Box 11"/>
          <p:cNvSpPr txBox="1">
            <a:spLocks noChangeArrowheads="1"/>
          </p:cNvSpPr>
          <p:nvPr/>
        </p:nvSpPr>
        <p:spPr bwMode="auto">
          <a:xfrm>
            <a:off x="736600" y="5630863"/>
            <a:ext cx="80137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0" indent="-1714500" algn="l">
              <a:defRPr kumimoji="1" sz="2400">
                <a:solidFill>
                  <a:schemeClr val="tx1"/>
                </a:solidFill>
                <a:latin typeface="Times New Roman" pitchFamily="18" charset="0"/>
                <a:ea typeface="宋体" pitchFamily="2" charset="-122"/>
              </a:defRPr>
            </a:lvl1pPr>
            <a:lvl2pPr marL="1905000" algn="l">
              <a:defRPr kumimoji="1" sz="2400">
                <a:solidFill>
                  <a:schemeClr val="tx1"/>
                </a:solidFill>
                <a:latin typeface="Times New Roman" pitchFamily="18" charset="0"/>
                <a:ea typeface="宋体" pitchFamily="2" charset="-122"/>
              </a:defRPr>
            </a:lvl2pPr>
            <a:lvl3pPr marL="2095500" algn="l">
              <a:defRPr kumimoji="1" sz="2400">
                <a:solidFill>
                  <a:schemeClr val="tx1"/>
                </a:solidFill>
                <a:latin typeface="Times New Roman" pitchFamily="18" charset="0"/>
                <a:ea typeface="宋体" pitchFamily="2" charset="-122"/>
              </a:defRPr>
            </a:lvl3pPr>
            <a:lvl4pPr marL="2286000" algn="l">
              <a:defRPr kumimoji="1" sz="2400">
                <a:solidFill>
                  <a:schemeClr val="tx1"/>
                </a:solidFill>
                <a:latin typeface="Times New Roman" pitchFamily="18" charset="0"/>
                <a:ea typeface="宋体" pitchFamily="2" charset="-122"/>
              </a:defRPr>
            </a:lvl4pPr>
            <a:lvl5pPr marL="2476500" algn="l">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zh-CN" altLang="en-US" b="1">
                <a:solidFill>
                  <a:schemeClr val="folHlink"/>
                </a:solidFill>
              </a:rPr>
              <a:t>批注：</a:t>
            </a:r>
            <a:r>
              <a:rPr lang="zh-CN" altLang="en-US" b="1">
                <a:solidFill>
                  <a:srgbClr val="FFFFFF"/>
                </a:solidFill>
              </a:rPr>
              <a:t>何来“煤分子”</a:t>
            </a:r>
            <a:r>
              <a:rPr lang="zh-CN" altLang="en-US" b="1">
                <a:solidFill>
                  <a:srgbClr val="CCFF33"/>
                </a:solidFill>
              </a:rPr>
              <a:t> </a:t>
            </a:r>
            <a:r>
              <a:rPr lang="zh-CN" altLang="en-US" b="1">
                <a:solidFill>
                  <a:srgbClr val="FFFFFF"/>
                </a:solidFill>
              </a:rPr>
              <a:t>？</a:t>
            </a:r>
            <a:endParaRPr lang="zh-CN" altLang="en-US" b="1">
              <a:solidFill>
                <a:srgbClr val="FFFFFF"/>
              </a:solidFill>
              <a:sym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274">
                                            <p:txEl>
                                              <p:pRg st="0" end="0"/>
                                            </p:txEl>
                                          </p:spTgt>
                                        </p:tgtEl>
                                        <p:attrNameLst>
                                          <p:attrName>style.visibility</p:attrName>
                                        </p:attrNameLst>
                                      </p:cBhvr>
                                      <p:to>
                                        <p:strVal val="visible"/>
                                      </p:to>
                                    </p:set>
                                    <p:animEffect transition="in" filter="wipe(left)">
                                      <p:cBhvr>
                                        <p:cTn id="7" dur="500"/>
                                        <p:tgtEl>
                                          <p:spTgt spid="182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182280"/>
                                        </p:tgtEl>
                                        <p:attrNameLst>
                                          <p:attrName>style.visibility</p:attrName>
                                        </p:attrNameLst>
                                      </p:cBhvr>
                                      <p:to>
                                        <p:strVal val="visible"/>
                                      </p:to>
                                    </p:set>
                                    <p:anim calcmode="lin" valueType="num">
                                      <p:cBhvr>
                                        <p:cTn id="12" dur="500" fill="hold"/>
                                        <p:tgtEl>
                                          <p:spTgt spid="182280"/>
                                        </p:tgtEl>
                                        <p:attrNameLst>
                                          <p:attrName>ppt_w</p:attrName>
                                        </p:attrNameLst>
                                      </p:cBhvr>
                                      <p:tavLst>
                                        <p:tav tm="0">
                                          <p:val>
                                            <p:strVal val="4/3*#ppt_w"/>
                                          </p:val>
                                        </p:tav>
                                        <p:tav tm="100000">
                                          <p:val>
                                            <p:strVal val="#ppt_w"/>
                                          </p:val>
                                        </p:tav>
                                      </p:tavLst>
                                    </p:anim>
                                    <p:anim calcmode="lin" valueType="num">
                                      <p:cBhvr>
                                        <p:cTn id="13" dur="500" fill="hold"/>
                                        <p:tgtEl>
                                          <p:spTgt spid="182280"/>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2281">
                                            <p:txEl>
                                              <p:pRg st="0" end="0"/>
                                            </p:txEl>
                                          </p:spTgt>
                                        </p:tgtEl>
                                        <p:attrNameLst>
                                          <p:attrName>style.visibility</p:attrName>
                                        </p:attrNameLst>
                                      </p:cBhvr>
                                      <p:to>
                                        <p:strVal val="visible"/>
                                      </p:to>
                                    </p:set>
                                    <p:animEffect transition="in" filter="wipe(left)">
                                      <p:cBhvr>
                                        <p:cTn id="18" dur="500"/>
                                        <p:tgtEl>
                                          <p:spTgt spid="182281">
                                            <p:txEl>
                                              <p:pRg st="0" end="0"/>
                                            </p:txEl>
                                          </p:spTgt>
                                        </p:tgtEl>
                                      </p:cBhvr>
                                    </p:animEffect>
                                  </p:childTnLst>
                                  <p:subTnLst>
                                    <p:animClr clrSpc="rgb" dir="cw">
                                      <p:cBhvr override="childStyle">
                                        <p:cTn dur="1" fill="hold" display="0" masterRel="nextClick" afterEffect="1"/>
                                        <p:tgtEl>
                                          <p:spTgt spid="182281">
                                            <p:txEl>
                                              <p:pRg st="0" end="0"/>
                                            </p:txEl>
                                          </p:spTgt>
                                        </p:tgtEl>
                                        <p:attrNameLst>
                                          <p:attrName>ppt_c</p:attrName>
                                        </p:attrNameLst>
                                      </p:cBhvr>
                                      <p:to>
                                        <a:srgbClr val="66FFCC"/>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2281">
                                            <p:txEl>
                                              <p:pRg st="1" end="1"/>
                                            </p:txEl>
                                          </p:spTgt>
                                        </p:tgtEl>
                                        <p:attrNameLst>
                                          <p:attrName>style.visibility</p:attrName>
                                        </p:attrNameLst>
                                      </p:cBhvr>
                                      <p:to>
                                        <p:strVal val="visible"/>
                                      </p:to>
                                    </p:set>
                                    <p:animEffect transition="in" filter="wipe(left)">
                                      <p:cBhvr>
                                        <p:cTn id="23" dur="500"/>
                                        <p:tgtEl>
                                          <p:spTgt spid="182281">
                                            <p:txEl>
                                              <p:pRg st="1" end="1"/>
                                            </p:txEl>
                                          </p:spTgt>
                                        </p:tgtEl>
                                      </p:cBhvr>
                                    </p:animEffect>
                                  </p:childTnLst>
                                  <p:subTnLst>
                                    <p:animClr clrSpc="rgb" dir="cw">
                                      <p:cBhvr override="childStyle">
                                        <p:cTn dur="1" fill="hold" display="0" masterRel="nextClick" afterEffect="1"/>
                                        <p:tgtEl>
                                          <p:spTgt spid="182281">
                                            <p:txEl>
                                              <p:pRg st="1" end="1"/>
                                            </p:txEl>
                                          </p:spTgt>
                                        </p:tgtEl>
                                        <p:attrNameLst>
                                          <p:attrName>ppt_c</p:attrName>
                                        </p:attrNameLst>
                                      </p:cBhvr>
                                      <p:to>
                                        <a:srgbClr val="66FFCC"/>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2281">
                                            <p:txEl>
                                              <p:pRg st="2" end="2"/>
                                            </p:txEl>
                                          </p:spTgt>
                                        </p:tgtEl>
                                        <p:attrNameLst>
                                          <p:attrName>style.visibility</p:attrName>
                                        </p:attrNameLst>
                                      </p:cBhvr>
                                      <p:to>
                                        <p:strVal val="visible"/>
                                      </p:to>
                                    </p:set>
                                    <p:animEffect transition="in" filter="wipe(left)">
                                      <p:cBhvr>
                                        <p:cTn id="28" dur="500"/>
                                        <p:tgtEl>
                                          <p:spTgt spid="182281">
                                            <p:txEl>
                                              <p:pRg st="2" end="2"/>
                                            </p:txEl>
                                          </p:spTgt>
                                        </p:tgtEl>
                                      </p:cBhvr>
                                    </p:animEffect>
                                  </p:childTnLst>
                                  <p:subTnLst>
                                    <p:animClr clrSpc="rgb" dir="cw">
                                      <p:cBhvr override="childStyle">
                                        <p:cTn dur="1" fill="hold" display="0" masterRel="nextClick" afterEffect="1"/>
                                        <p:tgtEl>
                                          <p:spTgt spid="182281">
                                            <p:txEl>
                                              <p:pRg st="2" end="2"/>
                                            </p:txEl>
                                          </p:spTgt>
                                        </p:tgtEl>
                                        <p:attrNameLst>
                                          <p:attrName>ppt_c</p:attrName>
                                        </p:attrNameLst>
                                      </p:cBhvr>
                                      <p:to>
                                        <a:srgbClr val="66FFCC"/>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182282"/>
                                        </p:tgtEl>
                                        <p:attrNameLst>
                                          <p:attrName>style.visibility</p:attrName>
                                        </p:attrNameLst>
                                      </p:cBhvr>
                                      <p:to>
                                        <p:strVal val="visible"/>
                                      </p:to>
                                    </p:set>
                                    <p:anim calcmode="lin" valueType="num">
                                      <p:cBhvr>
                                        <p:cTn id="33" dur="500" fill="hold"/>
                                        <p:tgtEl>
                                          <p:spTgt spid="182282"/>
                                        </p:tgtEl>
                                        <p:attrNameLst>
                                          <p:attrName>ppt_w</p:attrName>
                                        </p:attrNameLst>
                                      </p:cBhvr>
                                      <p:tavLst>
                                        <p:tav tm="0">
                                          <p:val>
                                            <p:strVal val="4/3*#ppt_w"/>
                                          </p:val>
                                        </p:tav>
                                        <p:tav tm="100000">
                                          <p:val>
                                            <p:strVal val="#ppt_w"/>
                                          </p:val>
                                        </p:tav>
                                      </p:tavLst>
                                    </p:anim>
                                    <p:anim calcmode="lin" valueType="num">
                                      <p:cBhvr>
                                        <p:cTn id="34" dur="500" fill="hold"/>
                                        <p:tgtEl>
                                          <p:spTgt spid="182282"/>
                                        </p:tgtEl>
                                        <p:attrNameLst>
                                          <p:attrName>ppt_h</p:attrName>
                                        </p:attrNameLst>
                                      </p:cBhvr>
                                      <p:tavLst>
                                        <p:tav tm="0">
                                          <p:val>
                                            <p:strVal val="4/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2283"/>
                                        </p:tgtEl>
                                        <p:attrNameLst>
                                          <p:attrName>style.visibility</p:attrName>
                                        </p:attrNameLst>
                                      </p:cBhvr>
                                      <p:to>
                                        <p:strVal val="visible"/>
                                      </p:to>
                                    </p:set>
                                    <p:animEffect transition="in" filter="wipe(left)">
                                      <p:cBhvr>
                                        <p:cTn id="39" dur="500"/>
                                        <p:tgtEl>
                                          <p:spTgt spid="18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build="p" autoUpdateAnimBg="0" advAuto="0"/>
      <p:bldP spid="182280" grpId="0" animBg="1" autoUpdateAnimBg="0"/>
      <p:bldP spid="182281" grpId="0" build="p" autoUpdateAnimBg="0"/>
      <p:bldP spid="182282" grpId="0" animBg="1" autoUpdateAnimBg="0"/>
      <p:bldP spid="18228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7" name="Text Box 7"/>
          <p:cNvSpPr txBox="1">
            <a:spLocks noChangeArrowheads="1"/>
          </p:cNvSpPr>
          <p:nvPr/>
        </p:nvSpPr>
        <p:spPr bwMode="auto">
          <a:xfrm>
            <a:off x="800100" y="361950"/>
            <a:ext cx="7632700" cy="1200150"/>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eaLnBrk="1" hangingPunct="1">
              <a:lnSpc>
                <a:spcPct val="110000"/>
              </a:lnSpc>
            </a:pPr>
            <a:r>
              <a:rPr lang="zh-CN" altLang="en-US" b="1">
                <a:solidFill>
                  <a:srgbClr val="000000"/>
                </a:solidFill>
              </a:rPr>
              <a:t>哈佛大学教授</a:t>
            </a:r>
            <a:r>
              <a:rPr lang="en-US" altLang="zh-CN" b="1">
                <a:solidFill>
                  <a:srgbClr val="000000"/>
                </a:solidFill>
              </a:rPr>
              <a:t>Westheimer</a:t>
            </a:r>
            <a:r>
              <a:rPr lang="zh-CN" altLang="en-US" b="1">
                <a:solidFill>
                  <a:srgbClr val="000000"/>
                </a:solidFill>
              </a:rPr>
              <a:t>从物理有机化学的角度阐述了大自然为什么为生命选择了磷</a:t>
            </a:r>
            <a:r>
              <a:rPr lang="en-US" altLang="zh-CN" b="1" baseline="30000">
                <a:solidFill>
                  <a:srgbClr val="000000"/>
                </a:solidFill>
              </a:rPr>
              <a:t>[1]</a:t>
            </a:r>
            <a:r>
              <a:rPr lang="en-US" altLang="zh-CN" b="1">
                <a:solidFill>
                  <a:srgbClr val="000000"/>
                </a:solidFill>
              </a:rPr>
              <a:t> </a:t>
            </a:r>
            <a:r>
              <a:rPr lang="zh-CN" altLang="en-US" b="1">
                <a:solidFill>
                  <a:srgbClr val="000000"/>
                </a:solidFill>
              </a:rPr>
              <a:t>， </a:t>
            </a:r>
            <a:r>
              <a:rPr lang="en-US" altLang="zh-CN" b="1">
                <a:solidFill>
                  <a:srgbClr val="000000"/>
                </a:solidFill>
              </a:rPr>
              <a:t>…</a:t>
            </a:r>
            <a:endParaRPr lang="en-US" altLang="zh-CN">
              <a:solidFill>
                <a:srgbClr val="000000"/>
              </a:solidFill>
            </a:endParaRPr>
          </a:p>
          <a:p>
            <a:pPr eaLnBrk="1" hangingPunct="1"/>
            <a:r>
              <a:rPr lang="en-US" altLang="zh-CN" sz="1000">
                <a:solidFill>
                  <a:srgbClr val="000000"/>
                </a:solidFill>
              </a:rPr>
              <a:t> </a:t>
            </a:r>
          </a:p>
        </p:txBody>
      </p:sp>
      <p:sp>
        <p:nvSpPr>
          <p:cNvPr id="184328" name="Text Box 8"/>
          <p:cNvSpPr txBox="1">
            <a:spLocks noChangeArrowheads="1"/>
          </p:cNvSpPr>
          <p:nvPr/>
        </p:nvSpPr>
        <p:spPr bwMode="auto">
          <a:xfrm>
            <a:off x="711200" y="1733550"/>
            <a:ext cx="7848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lgn="l">
              <a:defRPr kumimoji="1" sz="2400">
                <a:solidFill>
                  <a:schemeClr val="tx1"/>
                </a:solidFill>
                <a:latin typeface="Times New Roman" pitchFamily="18" charset="0"/>
                <a:ea typeface="宋体" pitchFamily="2" charset="-122"/>
              </a:defRPr>
            </a:lvl1pPr>
            <a:lvl2pPr marL="1905000" algn="l">
              <a:defRPr kumimoji="1" sz="2400">
                <a:solidFill>
                  <a:schemeClr val="tx1"/>
                </a:solidFill>
                <a:latin typeface="Times New Roman" pitchFamily="18" charset="0"/>
                <a:ea typeface="宋体" pitchFamily="2" charset="-122"/>
              </a:defRPr>
            </a:lvl2pPr>
            <a:lvl3pPr marL="2095500" algn="l">
              <a:defRPr kumimoji="1" sz="2400">
                <a:solidFill>
                  <a:schemeClr val="tx1"/>
                </a:solidFill>
                <a:latin typeface="Times New Roman" pitchFamily="18" charset="0"/>
                <a:ea typeface="宋体" pitchFamily="2" charset="-122"/>
              </a:defRPr>
            </a:lvl3pPr>
            <a:lvl4pPr marL="2286000" algn="l">
              <a:defRPr kumimoji="1" sz="2400">
                <a:solidFill>
                  <a:schemeClr val="tx1"/>
                </a:solidFill>
                <a:latin typeface="Times New Roman" pitchFamily="18" charset="0"/>
                <a:ea typeface="宋体" pitchFamily="2" charset="-122"/>
              </a:defRPr>
            </a:lvl4pPr>
            <a:lvl5pPr marL="2476500" algn="l">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30000"/>
              </a:lnSpc>
            </a:pPr>
            <a:r>
              <a:rPr lang="zh-CN" altLang="en-US" b="1">
                <a:solidFill>
                  <a:schemeClr val="folHlink"/>
                </a:solidFill>
              </a:rPr>
              <a:t>批注：</a:t>
            </a:r>
            <a:r>
              <a:rPr lang="zh-CN" altLang="en-US" b="1">
                <a:solidFill>
                  <a:srgbClr val="FFFFFF"/>
                </a:solidFill>
              </a:rPr>
              <a:t>翻译与原文不符。</a:t>
            </a:r>
            <a:r>
              <a:rPr lang="en-US" altLang="zh-CN" b="1">
                <a:solidFill>
                  <a:srgbClr val="FFFFFF"/>
                </a:solidFill>
              </a:rPr>
              <a:t>Westheimer</a:t>
            </a:r>
            <a:r>
              <a:rPr lang="zh-CN" altLang="en-US" b="1">
                <a:solidFill>
                  <a:srgbClr val="FFFFFF"/>
                </a:solidFill>
              </a:rPr>
              <a:t>教授文章的题目是：</a:t>
            </a:r>
            <a:r>
              <a:rPr lang="zh-CN" altLang="en-US" b="1">
                <a:solidFill>
                  <a:srgbClr val="CCFF33"/>
                </a:solidFill>
              </a:rPr>
              <a:t> </a:t>
            </a:r>
            <a:r>
              <a:rPr lang="zh-CN" altLang="en-US" sz="2600" b="1">
                <a:solidFill>
                  <a:srgbClr val="CCFF33"/>
                </a:solidFill>
              </a:rPr>
              <a:t>“</a:t>
            </a:r>
            <a:r>
              <a:rPr lang="en-US" altLang="zh-CN" sz="2600" b="1">
                <a:solidFill>
                  <a:srgbClr val="CCFF33"/>
                </a:solidFill>
              </a:rPr>
              <a:t>Why Nature Chose Phosphates?”</a:t>
            </a:r>
            <a:endParaRPr lang="en-US" altLang="zh-CN" b="1">
              <a:solidFill>
                <a:srgbClr val="FFFFFF"/>
              </a:solidFill>
            </a:endParaRPr>
          </a:p>
        </p:txBody>
      </p:sp>
      <p:sp>
        <p:nvSpPr>
          <p:cNvPr id="184329" name="Text Box 9"/>
          <p:cNvSpPr txBox="1">
            <a:spLocks noChangeArrowheads="1"/>
          </p:cNvSpPr>
          <p:nvPr/>
        </p:nvSpPr>
        <p:spPr bwMode="auto">
          <a:xfrm>
            <a:off x="800100" y="3116263"/>
            <a:ext cx="7632700" cy="1200150"/>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eaLnBrk="1" hangingPunct="1">
              <a:lnSpc>
                <a:spcPct val="110000"/>
              </a:lnSpc>
            </a:pPr>
            <a:r>
              <a:rPr lang="en-US" altLang="zh-CN" b="1">
                <a:solidFill>
                  <a:srgbClr val="000000"/>
                </a:solidFill>
              </a:rPr>
              <a:t>…</a:t>
            </a:r>
            <a:r>
              <a:rPr lang="zh-CN" altLang="en-US" b="1">
                <a:solidFill>
                  <a:srgbClr val="000000"/>
                </a:solidFill>
              </a:rPr>
              <a:t>磷酯及其酸酐统治着生物界</a:t>
            </a:r>
            <a:r>
              <a:rPr lang="en-US" altLang="zh-CN" b="1" baseline="30000">
                <a:solidFill>
                  <a:srgbClr val="000000"/>
                </a:solidFill>
              </a:rPr>
              <a:t>[14]</a:t>
            </a:r>
            <a:r>
              <a:rPr lang="en-US" altLang="zh-CN" b="1">
                <a:solidFill>
                  <a:srgbClr val="000000"/>
                </a:solidFill>
              </a:rPr>
              <a:t> </a:t>
            </a:r>
            <a:r>
              <a:rPr lang="zh-CN" altLang="en-US" b="1">
                <a:solidFill>
                  <a:srgbClr val="000000"/>
                </a:solidFill>
              </a:rPr>
              <a:t>，</a:t>
            </a:r>
            <a:r>
              <a:rPr lang="en-US" altLang="zh-CN" b="1">
                <a:solidFill>
                  <a:srgbClr val="000000"/>
                </a:solidFill>
              </a:rPr>
              <a:t>…</a:t>
            </a:r>
            <a:r>
              <a:rPr lang="zh-CN" altLang="en-US" b="1">
                <a:solidFill>
                  <a:srgbClr val="000000"/>
                </a:solidFill>
              </a:rPr>
              <a:t>许多新陈代谢的中间体是磷酸酯，所以说哪里有磷哪里就有生命。</a:t>
            </a:r>
            <a:r>
              <a:rPr lang="en-US" altLang="zh-CN" b="1">
                <a:solidFill>
                  <a:srgbClr val="000000"/>
                </a:solidFill>
              </a:rPr>
              <a:t>…</a:t>
            </a:r>
            <a:endParaRPr lang="en-US" altLang="zh-CN">
              <a:solidFill>
                <a:srgbClr val="000000"/>
              </a:solidFill>
            </a:endParaRPr>
          </a:p>
          <a:p>
            <a:pPr eaLnBrk="1" hangingPunct="1"/>
            <a:r>
              <a:rPr lang="en-US" altLang="zh-CN" sz="1000">
                <a:solidFill>
                  <a:srgbClr val="000000"/>
                </a:solidFill>
              </a:rPr>
              <a:t> </a:t>
            </a:r>
          </a:p>
        </p:txBody>
      </p:sp>
      <p:sp>
        <p:nvSpPr>
          <p:cNvPr id="184330" name="Text Box 10"/>
          <p:cNvSpPr txBox="1">
            <a:spLocks noChangeArrowheads="1"/>
          </p:cNvSpPr>
          <p:nvPr/>
        </p:nvSpPr>
        <p:spPr bwMode="auto">
          <a:xfrm>
            <a:off x="698500" y="4475163"/>
            <a:ext cx="7848600"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1905000" algn="l">
              <a:defRPr kumimoji="1" sz="2400">
                <a:solidFill>
                  <a:schemeClr val="tx1"/>
                </a:solidFill>
                <a:latin typeface="Times New Roman" pitchFamily="18" charset="0"/>
                <a:ea typeface="宋体" pitchFamily="2" charset="-122"/>
              </a:defRPr>
            </a:lvl2pPr>
            <a:lvl3pPr marL="2095500" algn="l">
              <a:defRPr kumimoji="1" sz="2400">
                <a:solidFill>
                  <a:schemeClr val="tx1"/>
                </a:solidFill>
                <a:latin typeface="Times New Roman" pitchFamily="18" charset="0"/>
                <a:ea typeface="宋体" pitchFamily="2" charset="-122"/>
              </a:defRPr>
            </a:lvl3pPr>
            <a:lvl4pPr marL="2286000" algn="l">
              <a:defRPr kumimoji="1" sz="2400">
                <a:solidFill>
                  <a:schemeClr val="tx1"/>
                </a:solidFill>
                <a:latin typeface="Times New Roman" pitchFamily="18" charset="0"/>
                <a:ea typeface="宋体" pitchFamily="2" charset="-122"/>
              </a:defRPr>
            </a:lvl4pPr>
            <a:lvl5pPr marL="2476500" algn="l">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30000"/>
              </a:lnSpc>
            </a:pPr>
            <a:r>
              <a:rPr lang="zh-CN" altLang="en-US" b="1">
                <a:solidFill>
                  <a:schemeClr val="folHlink"/>
                </a:solidFill>
              </a:rPr>
              <a:t>批注：</a:t>
            </a:r>
            <a:r>
              <a:rPr lang="zh-CN" altLang="en-US" b="1">
                <a:solidFill>
                  <a:srgbClr val="FFFFFF"/>
                </a:solidFill>
              </a:rPr>
              <a:t>难道火柴头里有生命？</a:t>
            </a:r>
            <a:endParaRPr lang="zh-CN" altLang="en-US" b="1">
              <a:solidFill>
                <a:srgbClr val="FFFFFF"/>
              </a:solidFill>
              <a:ea typeface="楷体" pitchFamily="18" charset="-122"/>
            </a:endParaRPr>
          </a:p>
          <a:p>
            <a:pPr algn="just" eaLnBrk="1" hangingPunct="1">
              <a:lnSpc>
                <a:spcPct val="130000"/>
              </a:lnSpc>
            </a:pPr>
            <a:r>
              <a:rPr lang="zh-CN" altLang="en-US" b="1">
                <a:solidFill>
                  <a:srgbClr val="FFFFFF"/>
                </a:solidFill>
              </a:rPr>
              <a:t>    </a:t>
            </a:r>
            <a:r>
              <a:rPr lang="zh-CN" altLang="en-US" b="1">
                <a:solidFill>
                  <a:srgbClr val="FFFFFF"/>
                </a:solidFill>
                <a:ea typeface="楷体" pitchFamily="18" charset="-122"/>
              </a:rPr>
              <a:t>文献</a:t>
            </a:r>
            <a:r>
              <a:rPr lang="en-US" altLang="zh-CN" b="1">
                <a:solidFill>
                  <a:srgbClr val="FFFFFF"/>
                </a:solidFill>
                <a:ea typeface="楷体" pitchFamily="18" charset="-122"/>
              </a:rPr>
              <a:t>14</a:t>
            </a:r>
            <a:r>
              <a:rPr lang="zh-CN" altLang="en-US" b="1">
                <a:solidFill>
                  <a:srgbClr val="FFFFFF"/>
                </a:solidFill>
                <a:ea typeface="楷体" pitchFamily="18" charset="-122"/>
              </a:rPr>
              <a:t>（作者</a:t>
            </a:r>
            <a:r>
              <a:rPr lang="en-US" altLang="zh-CN" b="1">
                <a:solidFill>
                  <a:srgbClr val="FFFFFF"/>
                </a:solidFill>
                <a:ea typeface="楷体" pitchFamily="18" charset="-122"/>
              </a:rPr>
              <a:t>L. Tood</a:t>
            </a:r>
            <a:r>
              <a:rPr lang="zh-CN" altLang="en-US" b="1">
                <a:solidFill>
                  <a:srgbClr val="FFFFFF"/>
                </a:solidFill>
                <a:ea typeface="楷体" pitchFamily="18" charset="-122"/>
              </a:rPr>
              <a:t>）的原标题是</a:t>
            </a:r>
            <a:r>
              <a:rPr lang="zh-CN" altLang="en-US" b="1">
                <a:solidFill>
                  <a:srgbClr val="FFFFFF"/>
                </a:solidFill>
              </a:rPr>
              <a:t>：</a:t>
            </a:r>
            <a:r>
              <a:rPr lang="zh-CN" altLang="en-US" sz="2600" b="1">
                <a:solidFill>
                  <a:srgbClr val="CCFF33"/>
                </a:solidFill>
              </a:rPr>
              <a:t>“</a:t>
            </a:r>
            <a:r>
              <a:rPr lang="en-US" altLang="zh-CN" sz="2600" b="1">
                <a:solidFill>
                  <a:srgbClr val="CCFF33"/>
                </a:solidFill>
              </a:rPr>
              <a:t>Where there is life</a:t>
            </a:r>
            <a:r>
              <a:rPr lang="zh-CN" altLang="en-US" sz="2600" b="1">
                <a:solidFill>
                  <a:srgbClr val="CCFF33"/>
                </a:solidFill>
              </a:rPr>
              <a:t>，</a:t>
            </a:r>
            <a:r>
              <a:rPr lang="en-US" altLang="zh-CN" sz="2600" b="1">
                <a:solidFill>
                  <a:srgbClr val="CCFF33"/>
                </a:solidFill>
              </a:rPr>
              <a:t>there is phosphorus”</a:t>
            </a:r>
            <a:endParaRPr lang="en-US" altLang="zh-CN" b="1">
              <a:solidFill>
                <a:srgbClr val="FFFFFF"/>
              </a:solidFill>
            </a:endParaRPr>
          </a:p>
          <a:p>
            <a:pPr algn="just" eaLnBrk="1" hangingPunct="1">
              <a:lnSpc>
                <a:spcPct val="130000"/>
              </a:lnSpc>
            </a:pPr>
            <a:r>
              <a:rPr lang="zh-CN" altLang="en-US" b="1">
                <a:solidFill>
                  <a:schemeClr val="folHlink"/>
                </a:solidFill>
              </a:rPr>
              <a:t>评语：</a:t>
            </a:r>
            <a:r>
              <a:rPr lang="zh-CN" altLang="en-US" b="1">
                <a:solidFill>
                  <a:srgbClr val="FFFFFF"/>
                </a:solidFill>
                <a:ea typeface="楷体" pitchFamily="18" charset="-122"/>
              </a:rPr>
              <a:t>未看原文，以讹传讹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84327"/>
                                        </p:tgtEl>
                                        <p:attrNameLst>
                                          <p:attrName>style.visibility</p:attrName>
                                        </p:attrNameLst>
                                      </p:cBhvr>
                                      <p:to>
                                        <p:strVal val="visible"/>
                                      </p:to>
                                    </p:set>
                                    <p:anim calcmode="lin" valueType="num">
                                      <p:cBhvr>
                                        <p:cTn id="7" dur="500" fill="hold"/>
                                        <p:tgtEl>
                                          <p:spTgt spid="184327"/>
                                        </p:tgtEl>
                                        <p:attrNameLst>
                                          <p:attrName>ppt_w</p:attrName>
                                        </p:attrNameLst>
                                      </p:cBhvr>
                                      <p:tavLst>
                                        <p:tav tm="0">
                                          <p:val>
                                            <p:strVal val="4/3*#ppt_w"/>
                                          </p:val>
                                        </p:tav>
                                        <p:tav tm="100000">
                                          <p:val>
                                            <p:strVal val="#ppt_w"/>
                                          </p:val>
                                        </p:tav>
                                      </p:tavLst>
                                    </p:anim>
                                    <p:anim calcmode="lin" valueType="num">
                                      <p:cBhvr>
                                        <p:cTn id="8" dur="500" fill="hold"/>
                                        <p:tgtEl>
                                          <p:spTgt spid="18432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84328"/>
                                        </p:tgtEl>
                                        <p:attrNameLst>
                                          <p:attrName>style.visibility</p:attrName>
                                        </p:attrNameLst>
                                      </p:cBhvr>
                                      <p:to>
                                        <p:strVal val="visible"/>
                                      </p:to>
                                    </p:set>
                                    <p:animEffect transition="in" filter="box(in)">
                                      <p:cBhvr>
                                        <p:cTn id="13" dur="500"/>
                                        <p:tgtEl>
                                          <p:spTgt spid="1843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184329"/>
                                        </p:tgtEl>
                                        <p:attrNameLst>
                                          <p:attrName>style.visibility</p:attrName>
                                        </p:attrNameLst>
                                      </p:cBhvr>
                                      <p:to>
                                        <p:strVal val="visible"/>
                                      </p:to>
                                    </p:set>
                                    <p:anim calcmode="lin" valueType="num">
                                      <p:cBhvr>
                                        <p:cTn id="18" dur="500" fill="hold"/>
                                        <p:tgtEl>
                                          <p:spTgt spid="184329"/>
                                        </p:tgtEl>
                                        <p:attrNameLst>
                                          <p:attrName>ppt_w</p:attrName>
                                        </p:attrNameLst>
                                      </p:cBhvr>
                                      <p:tavLst>
                                        <p:tav tm="0">
                                          <p:val>
                                            <p:strVal val="4/3*#ppt_w"/>
                                          </p:val>
                                        </p:tav>
                                        <p:tav tm="100000">
                                          <p:val>
                                            <p:strVal val="#ppt_w"/>
                                          </p:val>
                                        </p:tav>
                                      </p:tavLst>
                                    </p:anim>
                                    <p:anim calcmode="lin" valueType="num">
                                      <p:cBhvr>
                                        <p:cTn id="19" dur="500" fill="hold"/>
                                        <p:tgtEl>
                                          <p:spTgt spid="184329"/>
                                        </p:tgtEl>
                                        <p:attrNameLst>
                                          <p:attrName>ppt_h</p:attrName>
                                        </p:attrNameLst>
                                      </p:cBhvr>
                                      <p:tavLst>
                                        <p:tav tm="0">
                                          <p:val>
                                            <p:strVal val="4/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4330">
                                            <p:txEl>
                                              <p:pRg st="0" end="0"/>
                                            </p:txEl>
                                          </p:spTgt>
                                        </p:tgtEl>
                                        <p:attrNameLst>
                                          <p:attrName>style.visibility</p:attrName>
                                        </p:attrNameLst>
                                      </p:cBhvr>
                                      <p:to>
                                        <p:strVal val="visible"/>
                                      </p:to>
                                    </p:set>
                                    <p:anim calcmode="lin" valueType="num">
                                      <p:cBhvr additive="base">
                                        <p:cTn id="24" dur="500" fill="hold"/>
                                        <p:tgtEl>
                                          <p:spTgt spid="18433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3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4330">
                                            <p:txEl>
                                              <p:pRg st="1" end="1"/>
                                            </p:txEl>
                                          </p:spTgt>
                                        </p:tgtEl>
                                        <p:attrNameLst>
                                          <p:attrName>style.visibility</p:attrName>
                                        </p:attrNameLst>
                                      </p:cBhvr>
                                      <p:to>
                                        <p:strVal val="visible"/>
                                      </p:to>
                                    </p:set>
                                    <p:anim calcmode="lin" valueType="num">
                                      <p:cBhvr additive="base">
                                        <p:cTn id="30" dur="500" fill="hold"/>
                                        <p:tgtEl>
                                          <p:spTgt spid="18433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4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4330">
                                            <p:txEl>
                                              <p:pRg st="2" end="2"/>
                                            </p:txEl>
                                          </p:spTgt>
                                        </p:tgtEl>
                                        <p:attrNameLst>
                                          <p:attrName>style.visibility</p:attrName>
                                        </p:attrNameLst>
                                      </p:cBhvr>
                                      <p:to>
                                        <p:strVal val="visible"/>
                                      </p:to>
                                    </p:set>
                                    <p:anim calcmode="lin" valueType="num">
                                      <p:cBhvr additive="base">
                                        <p:cTn id="36" dur="500" fill="hold"/>
                                        <p:tgtEl>
                                          <p:spTgt spid="18433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43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animBg="1" autoUpdateAnimBg="0"/>
      <p:bldP spid="184328" grpId="0" autoUpdateAnimBg="0"/>
      <p:bldP spid="184329" grpId="0" animBg="1" autoUpdateAnimBg="0"/>
      <p:bldP spid="18433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6374" name="Text Box 6"/>
          <p:cNvSpPr txBox="1">
            <a:spLocks noChangeArrowheads="1"/>
          </p:cNvSpPr>
          <p:nvPr/>
        </p:nvSpPr>
        <p:spPr bwMode="auto">
          <a:xfrm>
            <a:off x="738188" y="512763"/>
            <a:ext cx="7632700" cy="2733675"/>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eaLnBrk="1" hangingPunct="1">
              <a:lnSpc>
                <a:spcPct val="120000"/>
              </a:lnSpc>
            </a:pPr>
            <a:r>
              <a:rPr lang="en-US" altLang="zh-CN" b="1">
                <a:solidFill>
                  <a:srgbClr val="000000"/>
                </a:solidFill>
              </a:rPr>
              <a:t>1.1 </a:t>
            </a:r>
            <a:r>
              <a:rPr lang="zh-CN" altLang="en-US" b="1">
                <a:solidFill>
                  <a:srgbClr val="000000"/>
                </a:solidFill>
                <a:ea typeface="黑体" pitchFamily="2" charset="-122"/>
              </a:rPr>
              <a:t>蛋白质磷酸化和去磷酸化是生命调控的中心环节</a:t>
            </a:r>
            <a:endParaRPr lang="zh-CN" altLang="en-US" b="1">
              <a:solidFill>
                <a:srgbClr val="000000"/>
              </a:solidFill>
            </a:endParaRPr>
          </a:p>
          <a:p>
            <a:pPr eaLnBrk="1" hangingPunct="1">
              <a:lnSpc>
                <a:spcPct val="120000"/>
              </a:lnSpc>
              <a:spcBef>
                <a:spcPct val="20000"/>
              </a:spcBef>
            </a:pPr>
            <a:r>
              <a:rPr lang="en-US" altLang="zh-CN" b="1">
                <a:solidFill>
                  <a:srgbClr val="000000"/>
                </a:solidFill>
              </a:rPr>
              <a:t>1.1.1 </a:t>
            </a:r>
            <a:r>
              <a:rPr lang="zh-CN" altLang="en-US" b="1">
                <a:solidFill>
                  <a:srgbClr val="000000"/>
                </a:solidFill>
                <a:ea typeface="黑体" pitchFamily="2" charset="-122"/>
              </a:rPr>
              <a:t>磷酸化和去磷酸化是生命调控的主要机制</a:t>
            </a:r>
            <a:endParaRPr lang="zh-CN" altLang="en-US" b="1">
              <a:solidFill>
                <a:srgbClr val="000000"/>
              </a:solidFill>
            </a:endParaRPr>
          </a:p>
          <a:p>
            <a:pPr algn="just" eaLnBrk="1" hangingPunct="1">
              <a:lnSpc>
                <a:spcPct val="120000"/>
              </a:lnSpc>
              <a:spcBef>
                <a:spcPct val="20000"/>
              </a:spcBef>
            </a:pPr>
            <a:r>
              <a:rPr lang="zh-CN" altLang="en-US" b="1">
                <a:solidFill>
                  <a:srgbClr val="000000"/>
                </a:solidFill>
              </a:rPr>
              <a:t>       生命过程是一个复杂的系统过程。</a:t>
            </a:r>
            <a:r>
              <a:rPr lang="en-US" altLang="zh-CN" b="1">
                <a:solidFill>
                  <a:srgbClr val="000000"/>
                </a:solidFill>
              </a:rPr>
              <a:t>…</a:t>
            </a:r>
            <a:r>
              <a:rPr lang="zh-CN" altLang="en-US" b="1">
                <a:solidFill>
                  <a:srgbClr val="000000"/>
                </a:solidFill>
              </a:rPr>
              <a:t>生命体的基本特征，例如新陈代谢、对外界刺激的应急反应等等，都是这些调控机制起作用的结果。</a:t>
            </a:r>
            <a:endParaRPr lang="zh-CN" altLang="en-US">
              <a:solidFill>
                <a:srgbClr val="000000"/>
              </a:solidFill>
            </a:endParaRPr>
          </a:p>
          <a:p>
            <a:pPr algn="just" eaLnBrk="1" hangingPunct="1"/>
            <a:r>
              <a:rPr lang="zh-CN" altLang="en-US" sz="1000">
                <a:solidFill>
                  <a:srgbClr val="000000"/>
                </a:solidFill>
              </a:rPr>
              <a:t> </a:t>
            </a:r>
          </a:p>
        </p:txBody>
      </p:sp>
      <p:sp>
        <p:nvSpPr>
          <p:cNvPr id="186375" name="Text Box 7"/>
          <p:cNvSpPr txBox="1">
            <a:spLocks noChangeArrowheads="1"/>
          </p:cNvSpPr>
          <p:nvPr/>
        </p:nvSpPr>
        <p:spPr bwMode="auto">
          <a:xfrm>
            <a:off x="776288" y="3384550"/>
            <a:ext cx="7848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lgn="l">
              <a:defRPr kumimoji="1" sz="2400">
                <a:solidFill>
                  <a:schemeClr val="tx1"/>
                </a:solidFill>
                <a:latin typeface="Times New Roman" pitchFamily="18" charset="0"/>
                <a:ea typeface="宋体" pitchFamily="2" charset="-122"/>
              </a:defRPr>
            </a:lvl1pPr>
            <a:lvl2pPr marL="1905000" algn="l">
              <a:defRPr kumimoji="1" sz="2400">
                <a:solidFill>
                  <a:schemeClr val="tx1"/>
                </a:solidFill>
                <a:latin typeface="Times New Roman" pitchFamily="18" charset="0"/>
                <a:ea typeface="宋体" pitchFamily="2" charset="-122"/>
              </a:defRPr>
            </a:lvl2pPr>
            <a:lvl3pPr marL="2095500" algn="l">
              <a:defRPr kumimoji="1" sz="2400">
                <a:solidFill>
                  <a:schemeClr val="tx1"/>
                </a:solidFill>
                <a:latin typeface="Times New Roman" pitchFamily="18" charset="0"/>
                <a:ea typeface="宋体" pitchFamily="2" charset="-122"/>
              </a:defRPr>
            </a:lvl3pPr>
            <a:lvl4pPr marL="2286000" algn="l">
              <a:defRPr kumimoji="1" sz="2400">
                <a:solidFill>
                  <a:schemeClr val="tx1"/>
                </a:solidFill>
                <a:latin typeface="Times New Roman" pitchFamily="18" charset="0"/>
                <a:ea typeface="宋体" pitchFamily="2" charset="-122"/>
              </a:defRPr>
            </a:lvl4pPr>
            <a:lvl5pPr marL="2476500" algn="l">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zh-CN" altLang="en-US" b="1">
                <a:solidFill>
                  <a:schemeClr val="folHlink"/>
                </a:solidFill>
              </a:rPr>
              <a:t>批注：</a:t>
            </a:r>
            <a:r>
              <a:rPr lang="zh-CN" altLang="en-US" b="1">
                <a:solidFill>
                  <a:srgbClr val="FFFFFF"/>
                </a:solidFill>
              </a:rPr>
              <a:t>立论轻率、逻辑混乱。会引起生物物理界的反感</a:t>
            </a:r>
            <a:endParaRPr lang="zh-CN" altLang="en-US" b="1">
              <a:solidFill>
                <a:srgbClr val="FFFFFF"/>
              </a:solidFill>
              <a:ea typeface="楷体" pitchFamily="18" charset="-122"/>
            </a:endParaRPr>
          </a:p>
        </p:txBody>
      </p:sp>
      <p:sp>
        <p:nvSpPr>
          <p:cNvPr id="186380" name="Text Box 12"/>
          <p:cNvSpPr txBox="1">
            <a:spLocks noChangeArrowheads="1"/>
          </p:cNvSpPr>
          <p:nvPr/>
        </p:nvSpPr>
        <p:spPr bwMode="auto">
          <a:xfrm>
            <a:off x="738188" y="4394200"/>
            <a:ext cx="7670800" cy="1346200"/>
          </a:xfrm>
          <a:prstGeom prst="rect">
            <a:avLst/>
          </a:prstGeom>
          <a:solidFill>
            <a:schemeClr val="tx1"/>
          </a:solidFill>
          <a:ln>
            <a:noFill/>
          </a:ln>
          <a:effectLst>
            <a:outerShdw dist="71842" dir="2700000" algn="ctr" rotWithShape="0">
              <a:srgbClr val="33CC33"/>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lIns="162000" rIns="162000">
            <a:spAutoFit/>
          </a:bodyPr>
          <a:lstStyle>
            <a:lvl1pPr algn="l">
              <a:defRPr kumimoji="1" sz="2400">
                <a:solidFill>
                  <a:schemeClr val="tx1"/>
                </a:solidFill>
                <a:latin typeface="Times New Roman" pitchFamily="18" charset="0"/>
                <a:ea typeface="宋体" pitchFamily="2" charset="-122"/>
              </a:defRPr>
            </a:lvl1pPr>
            <a:lvl2pPr marL="762000" algn="l">
              <a:defRPr kumimoji="1" sz="2400">
                <a:solidFill>
                  <a:schemeClr val="tx1"/>
                </a:solidFill>
                <a:latin typeface="Times New Roman" pitchFamily="18" charset="0"/>
                <a:ea typeface="宋体" pitchFamily="2" charset="-122"/>
              </a:defRPr>
            </a:lvl2pPr>
            <a:lvl3pPr marL="9525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en-US" altLang="zh-CN" sz="1000">
              <a:solidFill>
                <a:srgbClr val="000000"/>
              </a:solidFill>
            </a:endParaRPr>
          </a:p>
          <a:p>
            <a:pPr algn="ctr" eaLnBrk="1" hangingPunct="1">
              <a:lnSpc>
                <a:spcPct val="120000"/>
              </a:lnSpc>
            </a:pPr>
            <a:r>
              <a:rPr lang="zh-CN" altLang="en-US" b="1">
                <a:solidFill>
                  <a:srgbClr val="000000"/>
                </a:solidFill>
                <a:ea typeface="黑体" pitchFamily="2" charset="-122"/>
              </a:rPr>
              <a:t>第一章  引言</a:t>
            </a:r>
            <a:endParaRPr lang="zh-CN" altLang="en-US" b="1">
              <a:solidFill>
                <a:srgbClr val="000000"/>
              </a:solidFill>
            </a:endParaRPr>
          </a:p>
          <a:p>
            <a:pPr eaLnBrk="1" hangingPunct="1">
              <a:lnSpc>
                <a:spcPct val="120000"/>
              </a:lnSpc>
              <a:spcBef>
                <a:spcPct val="20000"/>
              </a:spcBef>
            </a:pPr>
            <a:r>
              <a:rPr lang="en-US" altLang="zh-CN" b="1">
                <a:solidFill>
                  <a:srgbClr val="000000"/>
                </a:solidFill>
              </a:rPr>
              <a:t>1.1  </a:t>
            </a:r>
            <a:r>
              <a:rPr lang="zh-CN" altLang="en-US" b="1">
                <a:solidFill>
                  <a:srgbClr val="000000"/>
                </a:solidFill>
                <a:ea typeface="黑体" pitchFamily="2" charset="-122"/>
              </a:rPr>
              <a:t>光刻技术</a:t>
            </a:r>
            <a:r>
              <a:rPr lang="zh-CN" altLang="en-US" b="1">
                <a:solidFill>
                  <a:srgbClr val="000000"/>
                </a:solidFill>
                <a:ea typeface="黑体" pitchFamily="2" charset="-122"/>
                <a:sym typeface="Symbol" pitchFamily="18" charset="2"/>
              </a:rPr>
              <a:t> 微电子技术的革命力量</a:t>
            </a:r>
            <a:endParaRPr lang="zh-CN" altLang="en-US">
              <a:solidFill>
                <a:srgbClr val="000000"/>
              </a:solidFill>
            </a:endParaRPr>
          </a:p>
          <a:p>
            <a:pPr eaLnBrk="1" hangingPunct="1"/>
            <a:r>
              <a:rPr lang="zh-CN" altLang="en-US" sz="1000">
                <a:solidFill>
                  <a:srgbClr val="000000"/>
                </a:solidFill>
              </a:rPr>
              <a:t> </a:t>
            </a:r>
          </a:p>
        </p:txBody>
      </p:sp>
      <p:sp>
        <p:nvSpPr>
          <p:cNvPr id="186381" name="Text Box 13"/>
          <p:cNvSpPr txBox="1">
            <a:spLocks noChangeArrowheads="1"/>
          </p:cNvSpPr>
          <p:nvPr/>
        </p:nvSpPr>
        <p:spPr bwMode="auto">
          <a:xfrm>
            <a:off x="776288" y="5892800"/>
            <a:ext cx="784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1905000" algn="l">
              <a:defRPr kumimoji="1" sz="2400">
                <a:solidFill>
                  <a:schemeClr val="tx1"/>
                </a:solidFill>
                <a:latin typeface="Times New Roman" pitchFamily="18" charset="0"/>
                <a:ea typeface="宋体" pitchFamily="2" charset="-122"/>
              </a:defRPr>
            </a:lvl2pPr>
            <a:lvl3pPr marL="2095500" algn="l">
              <a:defRPr kumimoji="1" sz="2400">
                <a:solidFill>
                  <a:schemeClr val="tx1"/>
                </a:solidFill>
                <a:latin typeface="Times New Roman" pitchFamily="18" charset="0"/>
                <a:ea typeface="宋体" pitchFamily="2" charset="-122"/>
              </a:defRPr>
            </a:lvl3pPr>
            <a:lvl4pPr marL="2286000" algn="l">
              <a:defRPr kumimoji="1" sz="2400">
                <a:solidFill>
                  <a:schemeClr val="tx1"/>
                </a:solidFill>
                <a:latin typeface="Times New Roman" pitchFamily="18" charset="0"/>
                <a:ea typeface="宋体" pitchFamily="2" charset="-122"/>
              </a:defRPr>
            </a:lvl4pPr>
            <a:lvl5pPr marL="2476500" algn="l">
              <a:defRPr kumimoji="1" sz="2400">
                <a:solidFill>
                  <a:schemeClr val="tx1"/>
                </a:solidFill>
                <a:latin typeface="Times New Roman" pitchFamily="18" charset="0"/>
                <a:ea typeface="宋体" pitchFamily="2" charset="-122"/>
              </a:defRPr>
            </a:lvl5pPr>
            <a:lvl6pPr marL="29337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3909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8481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3053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r>
              <a:rPr lang="zh-CN" altLang="en-US" b="1">
                <a:solidFill>
                  <a:schemeClr val="folHlink"/>
                </a:solidFill>
              </a:rPr>
              <a:t>批注：</a:t>
            </a:r>
            <a:r>
              <a:rPr lang="zh-CN" altLang="en-US" b="1">
                <a:solidFill>
                  <a:srgbClr val="FFFFFF"/>
                </a:solidFill>
              </a:rPr>
              <a:t>用词不当，文理欠通</a:t>
            </a:r>
            <a:endParaRPr lang="zh-CN" altLang="en-US" b="1">
              <a:solidFill>
                <a:srgbClr val="FFFFFF"/>
              </a:solidFill>
              <a:ea typeface="楷体" pitchFamily="18"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ox(in)">
                                      <p:cBhvr>
                                        <p:cTn id="7" dur="500"/>
                                        <p:tgtEl>
                                          <p:spTgt spid="18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86375">
                                            <p:txEl>
                                              <p:pRg st="0" end="0"/>
                                            </p:txEl>
                                          </p:spTgt>
                                        </p:tgtEl>
                                        <p:attrNameLst>
                                          <p:attrName>style.visibility</p:attrName>
                                        </p:attrNameLst>
                                      </p:cBhvr>
                                      <p:to>
                                        <p:strVal val="visible"/>
                                      </p:to>
                                    </p:set>
                                    <p:anim calcmode="lin" valueType="num">
                                      <p:cBhvr additive="base">
                                        <p:cTn id="12" dur="500" fill="hold"/>
                                        <p:tgtEl>
                                          <p:spTgt spid="18637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63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6375">
                                            <p:txEl>
                                              <p:pRg st="0" end="0"/>
                                            </p:txEl>
                                          </p:spTgt>
                                        </p:tgtEl>
                                        <p:attrNameLst>
                                          <p:attrName>ppt_c</p:attrName>
                                        </p:attrNameLst>
                                      </p:cBhvr>
                                      <p:to>
                                        <a:srgbClr val="CCFFCC"/>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6380"/>
                                        </p:tgtEl>
                                        <p:attrNameLst>
                                          <p:attrName>style.visibility</p:attrName>
                                        </p:attrNameLst>
                                      </p:cBhvr>
                                      <p:to>
                                        <p:strVal val="visible"/>
                                      </p:to>
                                    </p:set>
                                    <p:animEffect transition="in" filter="box(in)">
                                      <p:cBhvr>
                                        <p:cTn id="18" dur="500"/>
                                        <p:tgtEl>
                                          <p:spTgt spid="186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6381">
                                            <p:txEl>
                                              <p:pRg st="0" end="0"/>
                                            </p:txEl>
                                          </p:spTgt>
                                        </p:tgtEl>
                                        <p:attrNameLst>
                                          <p:attrName>style.visibility</p:attrName>
                                        </p:attrNameLst>
                                      </p:cBhvr>
                                      <p:to>
                                        <p:strVal val="visible"/>
                                      </p:to>
                                    </p:set>
                                    <p:anim calcmode="lin" valueType="num">
                                      <p:cBhvr additive="base">
                                        <p:cTn id="23" dur="500" fill="hold"/>
                                        <p:tgtEl>
                                          <p:spTgt spid="186381">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8638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nimBg="1" autoUpdateAnimBg="0"/>
      <p:bldP spid="186375" grpId="0" build="p" autoUpdateAnimBg="0"/>
      <p:bldP spid="186380" grpId="0" animBg="1" autoUpdateAnimBg="0"/>
      <p:bldP spid="18638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subTitle" idx="1"/>
          </p:nvPr>
        </p:nvSpPr>
        <p:spPr>
          <a:xfrm>
            <a:off x="720725" y="333375"/>
            <a:ext cx="7620000" cy="565150"/>
          </a:xfrm>
        </p:spPr>
        <p:txBody>
          <a:bodyPr tIns="0" bIns="0"/>
          <a:lstStyle/>
          <a:p>
            <a:pPr marL="571500" indent="-571500" algn="just">
              <a:lnSpc>
                <a:spcPct val="115000"/>
              </a:lnSpc>
              <a:buClr>
                <a:srgbClr val="FF99FF"/>
              </a:buClr>
              <a:buSzPct val="105000"/>
              <a:buFont typeface="粗园体" pitchFamily="18" charset="-122"/>
              <a:buChar char="⑶"/>
            </a:pPr>
            <a:r>
              <a:rPr lang="en-US" altLang="zh-CN">
                <a:solidFill>
                  <a:srgbClr val="FFFF99"/>
                </a:solidFill>
                <a:latin typeface="Arial" charset="0"/>
                <a:ea typeface="微软简中圆" pitchFamily="2" charset="-122"/>
              </a:rPr>
              <a:t>“</a:t>
            </a:r>
            <a:r>
              <a:rPr lang="zh-CN" altLang="en-US">
                <a:solidFill>
                  <a:srgbClr val="FFFF99"/>
                </a:solidFill>
                <a:latin typeface="Arial" charset="0"/>
                <a:ea typeface="微软简中圆" pitchFamily="2" charset="-122"/>
              </a:rPr>
              <a:t>正文” 结构，章节、段落安排不当</a:t>
            </a:r>
          </a:p>
        </p:txBody>
      </p:sp>
      <p:sp>
        <p:nvSpPr>
          <p:cNvPr id="180231" name="Rectangle 7"/>
          <p:cNvSpPr>
            <a:spLocks noChangeArrowheads="1"/>
          </p:cNvSpPr>
          <p:nvPr/>
        </p:nvSpPr>
        <p:spPr bwMode="auto">
          <a:xfrm>
            <a:off x="755650" y="1112838"/>
            <a:ext cx="7620000"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bIns="0"/>
          <a:lstStyle/>
          <a:p>
            <a:pPr marL="481013" indent="-481013" algn="just" eaLnBrk="1" hangingPunct="1">
              <a:lnSpc>
                <a:spcPct val="120000"/>
              </a:lnSpc>
              <a:buClr>
                <a:schemeClr val="folHlink"/>
              </a:buClr>
              <a:buFont typeface="Symbol" pitchFamily="18" charset="2"/>
              <a:buBlip>
                <a:blip r:embed="rId3"/>
              </a:buBlip>
            </a:pPr>
            <a:r>
              <a:rPr lang="zh-CN" altLang="en-US" sz="2800">
                <a:solidFill>
                  <a:srgbClr val="66FFCC"/>
                </a:solidFill>
                <a:latin typeface="Times New Roman" pitchFamily="18" charset="0"/>
                <a:sym typeface="Symbol" pitchFamily="18" charset="2"/>
              </a:rPr>
              <a:t>未经提炼组织，直接用发表过的论文组装</a:t>
            </a:r>
            <a:endParaRPr lang="zh-CN" altLang="en-US" sz="3200">
              <a:solidFill>
                <a:srgbClr val="66FFCC"/>
              </a:solidFill>
              <a:latin typeface="Times New Roman" pitchFamily="18" charset="0"/>
              <a:sym typeface="Symbol" pitchFamily="18" charset="2"/>
            </a:endParaRPr>
          </a:p>
          <a:p>
            <a:pPr marL="481013" indent="-481013" algn="just" eaLnBrk="1" hangingPunct="1">
              <a:lnSpc>
                <a:spcPct val="120000"/>
              </a:lnSpc>
              <a:spcBef>
                <a:spcPct val="5000"/>
              </a:spcBef>
              <a:spcAft>
                <a:spcPct val="20000"/>
              </a:spcAft>
              <a:buClr>
                <a:schemeClr val="folHlink"/>
              </a:buClr>
              <a:buSzPct val="130000"/>
              <a:buFont typeface="Symbol" pitchFamily="18" charset="2"/>
              <a:buNone/>
            </a:pPr>
            <a:r>
              <a:rPr lang="zh-CN" altLang="en-US" sz="2800">
                <a:solidFill>
                  <a:srgbClr val="FFFFCC"/>
                </a:solidFill>
                <a:latin typeface="Times New Roman" pitchFamily="18" charset="0"/>
              </a:rPr>
              <a:t>        </a:t>
            </a:r>
            <a:r>
              <a:rPr lang="en-US" altLang="zh-CN" sz="2800">
                <a:solidFill>
                  <a:srgbClr val="FFFF99"/>
                </a:solidFill>
                <a:latin typeface="Times New Roman" pitchFamily="18" charset="0"/>
              </a:rPr>
              <a:t>Dissertation </a:t>
            </a:r>
            <a:r>
              <a:rPr lang="en-US" altLang="zh-CN" sz="2800">
                <a:solidFill>
                  <a:srgbClr val="FFFF99"/>
                </a:solidFill>
                <a:latin typeface="Times New Roman" pitchFamily="18" charset="0"/>
                <a:sym typeface="Symbol" pitchFamily="18" charset="2"/>
              </a:rPr>
              <a:t> </a:t>
            </a:r>
            <a:r>
              <a:rPr lang="en-US" altLang="zh-CN" sz="4400">
                <a:solidFill>
                  <a:srgbClr val="FFFF99"/>
                </a:solidFill>
                <a:latin typeface="Times New Roman" pitchFamily="18" charset="0"/>
                <a:sym typeface="Symbol" pitchFamily="18" charset="2"/>
              </a:rPr>
              <a:t> </a:t>
            </a:r>
            <a:r>
              <a:rPr lang="en-US" altLang="zh-CN" sz="2800">
                <a:solidFill>
                  <a:srgbClr val="FFFF99"/>
                </a:solidFill>
                <a:latin typeface="Times New Roman" pitchFamily="18" charset="0"/>
                <a:sym typeface="Symbol" pitchFamily="18" charset="2"/>
              </a:rPr>
              <a:t>(Published papers) !</a:t>
            </a:r>
          </a:p>
        </p:txBody>
      </p:sp>
      <p:sp>
        <p:nvSpPr>
          <p:cNvPr id="180234" name="Rectangle 10"/>
          <p:cNvSpPr>
            <a:spLocks noChangeArrowheads="1"/>
          </p:cNvSpPr>
          <p:nvPr/>
        </p:nvSpPr>
        <p:spPr bwMode="auto">
          <a:xfrm>
            <a:off x="1355725" y="1816100"/>
            <a:ext cx="5865813" cy="692150"/>
          </a:xfrm>
          <a:prstGeom prst="rect">
            <a:avLst/>
          </a:prstGeom>
          <a:noFill/>
          <a:ln w="28575" cap="sq">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236" name="Rectangle 12"/>
          <p:cNvSpPr>
            <a:spLocks noChangeArrowheads="1"/>
          </p:cNvSpPr>
          <p:nvPr/>
        </p:nvSpPr>
        <p:spPr bwMode="auto">
          <a:xfrm>
            <a:off x="755650" y="2625725"/>
            <a:ext cx="7620000" cy="201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81013" indent="-481013" algn="just" eaLnBrk="1" hangingPunct="1">
              <a:lnSpc>
                <a:spcPct val="120000"/>
              </a:lnSpc>
              <a:spcBef>
                <a:spcPct val="20000"/>
              </a:spcBef>
              <a:buClr>
                <a:schemeClr val="folHlink"/>
              </a:buClr>
              <a:buFont typeface="Symbol" pitchFamily="18" charset="2"/>
              <a:buBlip>
                <a:blip r:embed="rId3"/>
              </a:buBlip>
            </a:pPr>
            <a:r>
              <a:rPr lang="zh-CN" altLang="en-US" sz="2800">
                <a:solidFill>
                  <a:srgbClr val="66FFCC"/>
                </a:solidFill>
                <a:latin typeface="Times New Roman" pitchFamily="18" charset="0"/>
              </a:rPr>
              <a:t>分节的层次过多（多达</a:t>
            </a:r>
            <a:r>
              <a:rPr lang="zh-CN" altLang="en-US" sz="1000">
                <a:solidFill>
                  <a:srgbClr val="66FFCC"/>
                </a:solidFill>
                <a:latin typeface="Times New Roman" pitchFamily="18" charset="0"/>
              </a:rPr>
              <a:t> </a:t>
            </a:r>
            <a:r>
              <a:rPr lang="en-US" altLang="zh-CN" sz="2800">
                <a:solidFill>
                  <a:srgbClr val="66FFCC"/>
                </a:solidFill>
                <a:latin typeface="Times New Roman" pitchFamily="18" charset="0"/>
              </a:rPr>
              <a:t>5</a:t>
            </a:r>
            <a:r>
              <a:rPr lang="en-US" altLang="zh-CN" sz="1000">
                <a:solidFill>
                  <a:srgbClr val="66FFCC"/>
                </a:solidFill>
                <a:latin typeface="Times New Roman" pitchFamily="18" charset="0"/>
              </a:rPr>
              <a:t> </a:t>
            </a:r>
            <a:r>
              <a:rPr lang="zh-CN" altLang="en-US" sz="2800">
                <a:solidFill>
                  <a:srgbClr val="66FFCC"/>
                </a:solidFill>
                <a:latin typeface="Times New Roman" pitchFamily="18" charset="0"/>
              </a:rPr>
              <a:t>级小标题），使论文支离破碎</a:t>
            </a:r>
          </a:p>
          <a:p>
            <a:pPr marL="481013" indent="-481013" algn="just" eaLnBrk="1" hangingPunct="1">
              <a:lnSpc>
                <a:spcPct val="120000"/>
              </a:lnSpc>
              <a:spcBef>
                <a:spcPct val="35000"/>
              </a:spcBef>
              <a:spcAft>
                <a:spcPct val="30000"/>
              </a:spcAft>
              <a:buClr>
                <a:schemeClr val="folHlink"/>
              </a:buClr>
              <a:buSzPct val="130000"/>
              <a:buFont typeface="Symbol" pitchFamily="18" charset="2"/>
              <a:buNone/>
            </a:pPr>
            <a:r>
              <a:rPr lang="zh-CN" altLang="en-US" sz="2800">
                <a:solidFill>
                  <a:srgbClr val="FFFFFF"/>
                </a:solidFill>
                <a:latin typeface="Times New Roman" pitchFamily="18" charset="0"/>
              </a:rPr>
              <a:t>		</a:t>
            </a:r>
            <a:r>
              <a:rPr lang="en-US" altLang="zh-CN" sz="3000">
                <a:solidFill>
                  <a:srgbClr val="FFFFFF"/>
                </a:solidFill>
                <a:latin typeface="Times New Roman" pitchFamily="18" charset="0"/>
                <a:ea typeface="黑体" pitchFamily="2" charset="-122"/>
              </a:rPr>
              <a:t>3.2.6.2.2   </a:t>
            </a:r>
            <a:r>
              <a:rPr lang="zh-CN" altLang="en-US" sz="3000">
                <a:solidFill>
                  <a:srgbClr val="FFFFFF"/>
                </a:solidFill>
                <a:latin typeface="Times New Roman" pitchFamily="18" charset="0"/>
                <a:ea typeface="黑体" pitchFamily="2" charset="-122"/>
              </a:rPr>
              <a:t>反应机理</a:t>
            </a:r>
            <a:r>
              <a:rPr lang="zh-CN" altLang="en-US" sz="2800">
                <a:solidFill>
                  <a:srgbClr val="FFFFFF"/>
                </a:solidFill>
                <a:latin typeface="Times New Roman" pitchFamily="18" charset="0"/>
                <a:sym typeface="Symbol" pitchFamily="18" charset="2"/>
              </a:rPr>
              <a:t>		</a:t>
            </a:r>
          </a:p>
        </p:txBody>
      </p:sp>
      <p:sp>
        <p:nvSpPr>
          <p:cNvPr id="180237" name="Rectangle 13"/>
          <p:cNvSpPr>
            <a:spLocks noChangeArrowheads="1"/>
          </p:cNvSpPr>
          <p:nvPr/>
        </p:nvSpPr>
        <p:spPr bwMode="auto">
          <a:xfrm>
            <a:off x="755650" y="4700588"/>
            <a:ext cx="762000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bIns="0"/>
          <a:lstStyle/>
          <a:p>
            <a:pPr marL="481013" indent="-481013" algn="just" eaLnBrk="1" hangingPunct="1">
              <a:lnSpc>
                <a:spcPct val="120000"/>
              </a:lnSpc>
              <a:spcBef>
                <a:spcPct val="40000"/>
              </a:spcBef>
              <a:buClr>
                <a:schemeClr val="folHlink"/>
              </a:buClr>
              <a:buFont typeface="Symbol" pitchFamily="18" charset="2"/>
              <a:buBlip>
                <a:blip r:embed="rId3"/>
              </a:buBlip>
            </a:pPr>
            <a:r>
              <a:rPr lang="zh-CN" altLang="en-US" sz="2800">
                <a:solidFill>
                  <a:srgbClr val="66FFCC"/>
                </a:solidFill>
                <a:latin typeface="Times New Roman" pitchFamily="18" charset="0"/>
              </a:rPr>
              <a:t>段落过长或过短</a:t>
            </a:r>
          </a:p>
          <a:p>
            <a:pPr marL="481013" indent="-481013" algn="l" eaLnBrk="1" hangingPunct="1">
              <a:lnSpc>
                <a:spcPct val="120000"/>
              </a:lnSpc>
              <a:spcBef>
                <a:spcPct val="20000"/>
              </a:spcBef>
              <a:buClr>
                <a:schemeClr val="folHlink"/>
              </a:buClr>
              <a:buSzPct val="130000"/>
              <a:buFont typeface="Symbol" pitchFamily="18" charset="2"/>
              <a:buNone/>
            </a:pPr>
            <a:r>
              <a:rPr lang="zh-CN" altLang="en-US" sz="2800">
                <a:solidFill>
                  <a:srgbClr val="FFFFFF"/>
                </a:solidFill>
                <a:latin typeface="Times New Roman" pitchFamily="18" charset="0"/>
              </a:rPr>
              <a:t>      </a:t>
            </a:r>
            <a:r>
              <a:rPr lang="zh-CN" altLang="en-US" sz="2800" b="1">
                <a:solidFill>
                  <a:srgbClr val="FFFFFF"/>
                </a:solidFill>
                <a:latin typeface="Times New Roman" pitchFamily="18" charset="0"/>
                <a:ea typeface="楷体_GB2312" pitchFamily="49" charset="-122"/>
              </a:rPr>
              <a:t>过长 </a:t>
            </a:r>
            <a:r>
              <a:rPr lang="zh-CN" altLang="en-US" sz="2800" b="1">
                <a:solidFill>
                  <a:srgbClr val="FFFFFF"/>
                </a:solidFill>
                <a:latin typeface="Times New Roman" pitchFamily="18" charset="0"/>
                <a:ea typeface="楷体_GB2312" pitchFamily="49" charset="-122"/>
                <a:sym typeface="Symbol" pitchFamily="18" charset="2"/>
              </a:rPr>
              <a:t>  一个自然段长达</a:t>
            </a:r>
            <a:r>
              <a:rPr lang="en-US" altLang="zh-CN" sz="2800" b="1">
                <a:solidFill>
                  <a:srgbClr val="FFFFFF"/>
                </a:solidFill>
                <a:latin typeface="Times New Roman" pitchFamily="18" charset="0"/>
                <a:ea typeface="楷体_GB2312" pitchFamily="49" charset="-122"/>
                <a:sym typeface="Symbol" pitchFamily="18" charset="2"/>
              </a:rPr>
              <a:t>1.5</a:t>
            </a:r>
            <a:r>
              <a:rPr lang="zh-CN" altLang="en-US" sz="2800" b="1">
                <a:solidFill>
                  <a:srgbClr val="FFFFFF"/>
                </a:solidFill>
                <a:latin typeface="Times New Roman" pitchFamily="18" charset="0"/>
                <a:ea typeface="楷体_GB2312" pitchFamily="49" charset="-122"/>
                <a:sym typeface="Symbol" pitchFamily="18" charset="2"/>
              </a:rPr>
              <a:t>页</a:t>
            </a:r>
          </a:p>
          <a:p>
            <a:pPr marL="481013" indent="-481013" algn="l" eaLnBrk="1" hangingPunct="1">
              <a:lnSpc>
                <a:spcPct val="120000"/>
              </a:lnSpc>
              <a:spcBef>
                <a:spcPct val="20000"/>
              </a:spcBef>
              <a:buClr>
                <a:schemeClr val="folHlink"/>
              </a:buClr>
              <a:buSzPct val="130000"/>
              <a:buFont typeface="Symbol" pitchFamily="18" charset="2"/>
              <a:buNone/>
            </a:pPr>
            <a:r>
              <a:rPr lang="zh-CN" altLang="en-US" sz="2800" b="1">
                <a:solidFill>
                  <a:srgbClr val="FFFFFF"/>
                </a:solidFill>
                <a:latin typeface="Times New Roman" pitchFamily="18" charset="0"/>
                <a:ea typeface="楷体_GB2312" pitchFamily="49" charset="-122"/>
              </a:rPr>
              <a:t>      过短 </a:t>
            </a:r>
            <a:r>
              <a:rPr lang="zh-CN" altLang="en-US" sz="2800" b="1">
                <a:solidFill>
                  <a:srgbClr val="FFFFFF"/>
                </a:solidFill>
                <a:latin typeface="Times New Roman" pitchFamily="18" charset="0"/>
                <a:ea typeface="楷体_GB2312" pitchFamily="49" charset="-122"/>
                <a:sym typeface="Symbol" pitchFamily="18" charset="2"/>
              </a:rPr>
              <a:t>  一页包含自然段竟多达八、九个</a:t>
            </a:r>
          </a:p>
        </p:txBody>
      </p:sp>
      <p:sp>
        <p:nvSpPr>
          <p:cNvPr id="180238" name="Rectangle 14"/>
          <p:cNvSpPr>
            <a:spLocks noChangeArrowheads="1"/>
          </p:cNvSpPr>
          <p:nvPr/>
        </p:nvSpPr>
        <p:spPr bwMode="auto">
          <a:xfrm>
            <a:off x="1530350" y="3822700"/>
            <a:ext cx="3643313" cy="692150"/>
          </a:xfrm>
          <a:prstGeom prst="rect">
            <a:avLst/>
          </a:prstGeom>
          <a:noFill/>
          <a:ln w="28575" cap="sq">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wipe(left)">
                                      <p:cBhvr>
                                        <p:cTn id="7" dur="500"/>
                                        <p:tgtEl>
                                          <p:spTgt spid="180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80231">
                                            <p:txEl>
                                              <p:pRg st="0" end="0"/>
                                            </p:txEl>
                                          </p:spTgt>
                                        </p:tgtEl>
                                        <p:attrNameLst>
                                          <p:attrName>style.visibility</p:attrName>
                                        </p:attrNameLst>
                                      </p:cBhvr>
                                      <p:to>
                                        <p:strVal val="visible"/>
                                      </p:to>
                                    </p:set>
                                    <p:animEffect transition="in" filter="wipe(up)">
                                      <p:cBhvr>
                                        <p:cTn id="12" dur="75"/>
                                        <p:tgtEl>
                                          <p:spTgt spid="1802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80231">
                                            <p:txEl>
                                              <p:pRg st="1" end="1"/>
                                            </p:txEl>
                                          </p:spTgt>
                                        </p:tgtEl>
                                        <p:attrNameLst>
                                          <p:attrName>style.visibility</p:attrName>
                                        </p:attrNameLst>
                                      </p:cBhvr>
                                      <p:to>
                                        <p:strVal val="visible"/>
                                      </p:to>
                                    </p:set>
                                    <p:animEffect transition="in" filter="wipe(up)">
                                      <p:cBhvr>
                                        <p:cTn id="17" dur="75"/>
                                        <p:tgtEl>
                                          <p:spTgt spid="180231">
                                            <p:txEl>
                                              <p:pRg st="1" end="1"/>
                                            </p:txEl>
                                          </p:spTgt>
                                        </p:tgtEl>
                                      </p:cBhvr>
                                    </p:animEffect>
                                  </p:childTnLst>
                                </p:cTn>
                              </p:par>
                            </p:childTnLst>
                          </p:cTn>
                        </p:par>
                        <p:par>
                          <p:cTn id="18" fill="hold" nodeType="afterGroup">
                            <p:stCondLst>
                              <p:cond delay="2400"/>
                            </p:stCondLst>
                            <p:childTnLst>
                              <p:par>
                                <p:cTn id="19" presetID="23" presetClass="entr" presetSubtype="288" fill="hold" grpId="0" nodeType="afterEffect">
                                  <p:stCondLst>
                                    <p:cond delay="0"/>
                                  </p:stCondLst>
                                  <p:childTnLst>
                                    <p:set>
                                      <p:cBhvr>
                                        <p:cTn id="20" dur="1" fill="hold">
                                          <p:stCondLst>
                                            <p:cond delay="0"/>
                                          </p:stCondLst>
                                        </p:cTn>
                                        <p:tgtEl>
                                          <p:spTgt spid="180234"/>
                                        </p:tgtEl>
                                        <p:attrNameLst>
                                          <p:attrName>style.visibility</p:attrName>
                                        </p:attrNameLst>
                                      </p:cBhvr>
                                      <p:to>
                                        <p:strVal val="visible"/>
                                      </p:to>
                                    </p:set>
                                    <p:anim calcmode="lin" valueType="num">
                                      <p:cBhvr>
                                        <p:cTn id="21" dur="500" fill="hold"/>
                                        <p:tgtEl>
                                          <p:spTgt spid="180234"/>
                                        </p:tgtEl>
                                        <p:attrNameLst>
                                          <p:attrName>ppt_w</p:attrName>
                                        </p:attrNameLst>
                                      </p:cBhvr>
                                      <p:tavLst>
                                        <p:tav tm="0">
                                          <p:val>
                                            <p:strVal val="4/3*#ppt_w"/>
                                          </p:val>
                                        </p:tav>
                                        <p:tav tm="100000">
                                          <p:val>
                                            <p:strVal val="#ppt_w"/>
                                          </p:val>
                                        </p:tav>
                                      </p:tavLst>
                                    </p:anim>
                                    <p:anim calcmode="lin" valueType="num">
                                      <p:cBhvr>
                                        <p:cTn id="22" dur="500" fill="hold"/>
                                        <p:tgtEl>
                                          <p:spTgt spid="180234"/>
                                        </p:tgtEl>
                                        <p:attrNameLst>
                                          <p:attrName>ppt_h</p:attrName>
                                        </p:attrNameLst>
                                      </p:cBhvr>
                                      <p:tavLst>
                                        <p:tav tm="0">
                                          <p:val>
                                            <p:strVal val="4/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80236">
                                            <p:txEl>
                                              <p:pRg st="0" end="0"/>
                                            </p:txEl>
                                          </p:spTgt>
                                        </p:tgtEl>
                                        <p:attrNameLst>
                                          <p:attrName>style.visibility</p:attrName>
                                        </p:attrNameLst>
                                      </p:cBhvr>
                                      <p:to>
                                        <p:strVal val="visible"/>
                                      </p:to>
                                    </p:set>
                                    <p:animEffect transition="in" filter="wipe(up)">
                                      <p:cBhvr>
                                        <p:cTn id="27" dur="75"/>
                                        <p:tgtEl>
                                          <p:spTgt spid="18023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180236">
                                            <p:txEl>
                                              <p:pRg st="1" end="1"/>
                                            </p:txEl>
                                          </p:spTgt>
                                        </p:tgtEl>
                                        <p:attrNameLst>
                                          <p:attrName>style.visibility</p:attrName>
                                        </p:attrNameLst>
                                      </p:cBhvr>
                                      <p:to>
                                        <p:strVal val="visible"/>
                                      </p:to>
                                    </p:set>
                                    <p:animEffect transition="in" filter="wipe(up)">
                                      <p:cBhvr>
                                        <p:cTn id="32" dur="75"/>
                                        <p:tgtEl>
                                          <p:spTgt spid="180236">
                                            <p:txEl>
                                              <p:pRg st="1" end="1"/>
                                            </p:txEl>
                                          </p:spTgt>
                                        </p:tgtEl>
                                      </p:cBhvr>
                                    </p:animEffect>
                                  </p:childTnLst>
                                </p:cTn>
                              </p:par>
                            </p:childTnLst>
                          </p:cTn>
                        </p:par>
                        <p:par>
                          <p:cTn id="33" fill="hold" nodeType="afterGroup">
                            <p:stCondLst>
                              <p:cond delay="975"/>
                            </p:stCondLst>
                            <p:childTnLst>
                              <p:par>
                                <p:cTn id="34" presetID="23" presetClass="entr" presetSubtype="288" fill="hold" grpId="0" nodeType="afterEffect">
                                  <p:stCondLst>
                                    <p:cond delay="0"/>
                                  </p:stCondLst>
                                  <p:childTnLst>
                                    <p:set>
                                      <p:cBhvr>
                                        <p:cTn id="35" dur="1" fill="hold">
                                          <p:stCondLst>
                                            <p:cond delay="0"/>
                                          </p:stCondLst>
                                        </p:cTn>
                                        <p:tgtEl>
                                          <p:spTgt spid="180238"/>
                                        </p:tgtEl>
                                        <p:attrNameLst>
                                          <p:attrName>style.visibility</p:attrName>
                                        </p:attrNameLst>
                                      </p:cBhvr>
                                      <p:to>
                                        <p:strVal val="visible"/>
                                      </p:to>
                                    </p:set>
                                    <p:anim calcmode="lin" valueType="num">
                                      <p:cBhvr>
                                        <p:cTn id="36" dur="500" fill="hold"/>
                                        <p:tgtEl>
                                          <p:spTgt spid="180238"/>
                                        </p:tgtEl>
                                        <p:attrNameLst>
                                          <p:attrName>ppt_w</p:attrName>
                                        </p:attrNameLst>
                                      </p:cBhvr>
                                      <p:tavLst>
                                        <p:tav tm="0">
                                          <p:val>
                                            <p:strVal val="4/3*#ppt_w"/>
                                          </p:val>
                                        </p:tav>
                                        <p:tav tm="100000">
                                          <p:val>
                                            <p:strVal val="#ppt_w"/>
                                          </p:val>
                                        </p:tav>
                                      </p:tavLst>
                                    </p:anim>
                                    <p:anim calcmode="lin" valueType="num">
                                      <p:cBhvr>
                                        <p:cTn id="37" dur="500" fill="hold"/>
                                        <p:tgtEl>
                                          <p:spTgt spid="180238"/>
                                        </p:tgtEl>
                                        <p:attrNameLst>
                                          <p:attrName>ppt_h</p:attrName>
                                        </p:attrNameLst>
                                      </p:cBhvr>
                                      <p:tavLst>
                                        <p:tav tm="0">
                                          <p:val>
                                            <p:strVal val="4/3*#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180237">
                                            <p:txEl>
                                              <p:pRg st="0" end="0"/>
                                            </p:txEl>
                                          </p:spTgt>
                                        </p:tgtEl>
                                        <p:attrNameLst>
                                          <p:attrName>style.visibility</p:attrName>
                                        </p:attrNameLst>
                                      </p:cBhvr>
                                      <p:to>
                                        <p:strVal val="visible"/>
                                      </p:to>
                                    </p:set>
                                    <p:animEffect transition="in" filter="wipe(up)">
                                      <p:cBhvr>
                                        <p:cTn id="42" dur="75"/>
                                        <p:tgtEl>
                                          <p:spTgt spid="18023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180237">
                                            <p:txEl>
                                              <p:pRg st="1" end="1"/>
                                            </p:txEl>
                                          </p:spTgt>
                                        </p:tgtEl>
                                        <p:attrNameLst>
                                          <p:attrName>style.visibility</p:attrName>
                                        </p:attrNameLst>
                                      </p:cBhvr>
                                      <p:to>
                                        <p:strVal val="visible"/>
                                      </p:to>
                                    </p:set>
                                    <p:animEffect transition="in" filter="wipe(up)">
                                      <p:cBhvr>
                                        <p:cTn id="47" dur="75"/>
                                        <p:tgtEl>
                                          <p:spTgt spid="18023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iterate type="lt">
                                    <p:tmPct val="100000"/>
                                  </p:iterate>
                                  <p:childTnLst>
                                    <p:set>
                                      <p:cBhvr>
                                        <p:cTn id="51" dur="1" fill="hold">
                                          <p:stCondLst>
                                            <p:cond delay="0"/>
                                          </p:stCondLst>
                                        </p:cTn>
                                        <p:tgtEl>
                                          <p:spTgt spid="180237">
                                            <p:txEl>
                                              <p:pRg st="2" end="2"/>
                                            </p:txEl>
                                          </p:spTgt>
                                        </p:tgtEl>
                                        <p:attrNameLst>
                                          <p:attrName>style.visibility</p:attrName>
                                        </p:attrNameLst>
                                      </p:cBhvr>
                                      <p:to>
                                        <p:strVal val="visible"/>
                                      </p:to>
                                    </p:set>
                                    <p:animEffect transition="in" filter="wipe(up)">
                                      <p:cBhvr>
                                        <p:cTn id="52" dur="75"/>
                                        <p:tgtEl>
                                          <p:spTgt spid="180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autoUpdateAnimBg="0"/>
      <p:bldP spid="180231" grpId="0" build="p" autoUpdateAnimBg="0"/>
      <p:bldP spid="180234" grpId="0" animBg="1"/>
      <p:bldP spid="180236" grpId="0" build="p" autoUpdateAnimBg="0"/>
      <p:bldP spid="180237" grpId="0" build="p" autoUpdateAnimBg="0"/>
      <p:bldP spid="18023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subTitle" idx="1"/>
          </p:nvPr>
        </p:nvSpPr>
        <p:spPr>
          <a:xfrm>
            <a:off x="755650" y="546100"/>
            <a:ext cx="7743825" cy="631825"/>
          </a:xfrm>
        </p:spPr>
        <p:txBody>
          <a:bodyPr tIns="0" bIns="0"/>
          <a:lstStyle/>
          <a:p>
            <a:pPr marL="565150" indent="-565150" algn="just">
              <a:lnSpc>
                <a:spcPct val="115000"/>
              </a:lnSpc>
              <a:spcBef>
                <a:spcPct val="0"/>
              </a:spcBef>
              <a:buClr>
                <a:srgbClr val="FF99FF"/>
              </a:buClr>
              <a:buSzPct val="105000"/>
              <a:buFont typeface="粗园体" pitchFamily="18" charset="-122"/>
              <a:buChar char="⑷"/>
            </a:pPr>
            <a:r>
              <a:rPr lang="zh-CN" altLang="en-US" sz="3000">
                <a:latin typeface="粗园体" pitchFamily="18" charset="-122"/>
                <a:ea typeface="微软简中圆" pitchFamily="2" charset="-122"/>
              </a:rPr>
              <a:t>名词术语中英混杂，人为增加阅读困难</a:t>
            </a:r>
            <a:endParaRPr lang="zh-CN" altLang="en-US" sz="3000">
              <a:solidFill>
                <a:srgbClr val="FFFFFF"/>
              </a:solidFill>
              <a:ea typeface="微软简中圆" pitchFamily="2" charset="-122"/>
            </a:endParaRPr>
          </a:p>
        </p:txBody>
      </p:sp>
      <p:grpSp>
        <p:nvGrpSpPr>
          <p:cNvPr id="167951" name="Group 15"/>
          <p:cNvGrpSpPr>
            <a:grpSpLocks/>
          </p:cNvGrpSpPr>
          <p:nvPr/>
        </p:nvGrpSpPr>
        <p:grpSpPr bwMode="auto">
          <a:xfrm>
            <a:off x="755650" y="1390650"/>
            <a:ext cx="7620000" cy="1905000"/>
            <a:chOff x="520" y="1008"/>
            <a:chExt cx="4800" cy="1200"/>
          </a:xfrm>
        </p:grpSpPr>
        <p:sp>
          <p:nvSpPr>
            <p:cNvPr id="167945" name="Rectangle 9"/>
            <p:cNvSpPr>
              <a:spLocks noChangeArrowheads="1"/>
            </p:cNvSpPr>
            <p:nvPr/>
          </p:nvSpPr>
          <p:spPr bwMode="auto">
            <a:xfrm>
              <a:off x="520" y="1008"/>
              <a:ext cx="4800" cy="12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167946" name="Text Box 10"/>
            <p:cNvSpPr txBox="1">
              <a:spLocks noChangeArrowheads="1"/>
            </p:cNvSpPr>
            <p:nvPr/>
          </p:nvSpPr>
          <p:spPr bwMode="auto">
            <a:xfrm>
              <a:off x="708" y="1056"/>
              <a:ext cx="4424" cy="1070"/>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spcBef>
                  <a:spcPct val="50000"/>
                </a:spcBef>
              </a:pPr>
              <a:r>
                <a:rPr lang="en-US" altLang="zh-CN" sz="2200">
                  <a:solidFill>
                    <a:srgbClr val="006600"/>
                  </a:solidFill>
                  <a:latin typeface="Arial" charset="0"/>
                  <a:ea typeface="微软简中圆" pitchFamily="2" charset="-122"/>
                </a:rPr>
                <a:t>…</a:t>
              </a:r>
              <a:r>
                <a:rPr lang="zh-CN" altLang="en-US" sz="2200">
                  <a:solidFill>
                    <a:srgbClr val="006600"/>
                  </a:solidFill>
                  <a:latin typeface="Arial" charset="0"/>
                  <a:ea typeface="微软简中圆" pitchFamily="2" charset="-122"/>
                </a:rPr>
                <a:t>选择</a:t>
              </a:r>
              <a:r>
                <a:rPr lang="en-US" altLang="zh-CN" sz="2200">
                  <a:solidFill>
                    <a:srgbClr val="006600"/>
                  </a:solidFill>
                  <a:latin typeface="Arial" charset="0"/>
                  <a:ea typeface="微软简中圆" pitchFamily="2" charset="-122"/>
                </a:rPr>
                <a:t>Pyridine</a:t>
              </a:r>
              <a:r>
                <a:rPr lang="zh-CN" altLang="en-US" sz="2200">
                  <a:solidFill>
                    <a:srgbClr val="006600"/>
                  </a:solidFill>
                  <a:latin typeface="Arial" charset="0"/>
                  <a:ea typeface="微软简中圆" pitchFamily="2" charset="-122"/>
                </a:rPr>
                <a:t>作为溶剂，研究了</a:t>
              </a:r>
              <a:r>
                <a:rPr lang="en-US" altLang="zh-CN" sz="2200">
                  <a:solidFill>
                    <a:srgbClr val="006600"/>
                  </a:solidFill>
                  <a:latin typeface="Arial" charset="0"/>
                  <a:ea typeface="微软简中圆" pitchFamily="2" charset="-122"/>
                </a:rPr>
                <a:t>N-</a:t>
              </a:r>
              <a:r>
                <a:rPr lang="zh-CN" altLang="en-US" sz="2200">
                  <a:solidFill>
                    <a:srgbClr val="006600"/>
                  </a:solidFill>
                  <a:latin typeface="Arial" charset="0"/>
                  <a:ea typeface="微软简中圆" pitchFamily="2" charset="-122"/>
                </a:rPr>
                <a:t>磷酰化氨基酸和</a:t>
              </a:r>
              <a:r>
                <a:rPr lang="en-US" altLang="zh-CN" sz="2200">
                  <a:solidFill>
                    <a:srgbClr val="006600"/>
                  </a:solidFill>
                  <a:latin typeface="Arial" charset="0"/>
                  <a:ea typeface="微软简中圆" pitchFamily="2" charset="-122"/>
                </a:rPr>
                <a:t>D-ribose</a:t>
              </a:r>
              <a:r>
                <a:rPr lang="zh-CN" altLang="en-US" sz="2200">
                  <a:solidFill>
                    <a:srgbClr val="006600"/>
                  </a:solidFill>
                  <a:latin typeface="Arial" charset="0"/>
                  <a:ea typeface="微软简中圆" pitchFamily="2" charset="-122"/>
                </a:rPr>
                <a:t>反应。发现</a:t>
              </a:r>
              <a:r>
                <a:rPr lang="en-US" altLang="zh-CN" sz="2200">
                  <a:solidFill>
                    <a:srgbClr val="006600"/>
                  </a:solidFill>
                  <a:latin typeface="Arial" charset="0"/>
                  <a:ea typeface="微软简中圆" pitchFamily="2" charset="-122"/>
                </a:rPr>
                <a:t>N-</a:t>
              </a:r>
              <a:r>
                <a:rPr lang="zh-CN" altLang="en-US" sz="2200">
                  <a:solidFill>
                    <a:srgbClr val="006600"/>
                  </a:solidFill>
                  <a:latin typeface="Arial" charset="0"/>
                  <a:ea typeface="微软简中圆" pitchFamily="2" charset="-122"/>
                </a:rPr>
                <a:t>磷酰化氨基酸能磷酰化</a:t>
              </a:r>
              <a:r>
                <a:rPr lang="en-US" altLang="zh-CN" sz="2200">
                  <a:solidFill>
                    <a:srgbClr val="006600"/>
                  </a:solidFill>
                  <a:latin typeface="Arial" charset="0"/>
                  <a:ea typeface="微软简中圆" pitchFamily="2" charset="-122"/>
                </a:rPr>
                <a:t>D-ribose</a:t>
              </a:r>
              <a:r>
                <a:rPr lang="zh-CN" altLang="en-US" sz="2200">
                  <a:solidFill>
                    <a:srgbClr val="006600"/>
                  </a:solidFill>
                  <a:latin typeface="Arial" charset="0"/>
                  <a:ea typeface="微软简中圆" pitchFamily="2" charset="-122"/>
                </a:rPr>
                <a:t>，磷酰化反应主要是对</a:t>
              </a:r>
              <a:r>
                <a:rPr lang="en-US" altLang="zh-CN" sz="2200">
                  <a:solidFill>
                    <a:srgbClr val="006600"/>
                  </a:solidFill>
                  <a:latin typeface="Arial" charset="0"/>
                  <a:ea typeface="微软简中圆" pitchFamily="2" charset="-122"/>
                </a:rPr>
                <a:t>2’-, 3’-OH</a:t>
              </a:r>
              <a:r>
                <a:rPr lang="zh-CN" altLang="en-US" sz="2200">
                  <a:solidFill>
                    <a:srgbClr val="006600"/>
                  </a:solidFill>
                  <a:latin typeface="Arial" charset="0"/>
                  <a:ea typeface="微软简中圆" pitchFamily="2" charset="-122"/>
                </a:rPr>
                <a:t>的同时磷酰化。咪唑的存在能加速磷酰化反应。</a:t>
              </a:r>
              <a:endParaRPr lang="zh-CN" altLang="en-US" sz="2200">
                <a:solidFill>
                  <a:srgbClr val="CC3300"/>
                </a:solidFill>
                <a:latin typeface="Arial" charset="0"/>
                <a:ea typeface="微软简中圆" pitchFamily="2" charset="-122"/>
              </a:endParaRPr>
            </a:p>
          </p:txBody>
        </p:sp>
      </p:grpSp>
      <p:grpSp>
        <p:nvGrpSpPr>
          <p:cNvPr id="167947" name="Group 11"/>
          <p:cNvGrpSpPr>
            <a:grpSpLocks/>
          </p:cNvGrpSpPr>
          <p:nvPr/>
        </p:nvGrpSpPr>
        <p:grpSpPr bwMode="auto">
          <a:xfrm>
            <a:off x="755650" y="4572000"/>
            <a:ext cx="7620000" cy="1576388"/>
            <a:chOff x="672" y="2880"/>
            <a:chExt cx="4800" cy="960"/>
          </a:xfrm>
        </p:grpSpPr>
        <p:sp>
          <p:nvSpPr>
            <p:cNvPr id="167948" name="Rectangle 12"/>
            <p:cNvSpPr>
              <a:spLocks noChangeArrowheads="1"/>
            </p:cNvSpPr>
            <p:nvPr/>
          </p:nvSpPr>
          <p:spPr bwMode="auto">
            <a:xfrm>
              <a:off x="672" y="2880"/>
              <a:ext cx="4800" cy="960"/>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167949" name="Text Box 13"/>
            <p:cNvSpPr txBox="1">
              <a:spLocks noChangeArrowheads="1"/>
            </p:cNvSpPr>
            <p:nvPr/>
          </p:nvSpPr>
          <p:spPr bwMode="auto">
            <a:xfrm>
              <a:off x="864" y="2928"/>
              <a:ext cx="4424"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5000"/>
                </a:lnSpc>
              </a:pPr>
              <a:r>
                <a:rPr lang="en-US" altLang="zh-CN" sz="2200">
                  <a:solidFill>
                    <a:schemeClr val="bg2"/>
                  </a:solidFill>
                  <a:latin typeface="Arial" charset="0"/>
                  <a:ea typeface="微软简中圆" pitchFamily="2" charset="-122"/>
                </a:rPr>
                <a:t>…</a:t>
              </a:r>
              <a:r>
                <a:rPr lang="zh-CN" altLang="en-US" sz="2200">
                  <a:solidFill>
                    <a:srgbClr val="006600"/>
                  </a:solidFill>
                  <a:latin typeface="Arial" charset="0"/>
                  <a:ea typeface="微软简中圆" pitchFamily="2" charset="-122"/>
                </a:rPr>
                <a:t>实验发现：</a:t>
              </a:r>
              <a:r>
                <a:rPr lang="en-US" altLang="zh-CN" sz="2200">
                  <a:solidFill>
                    <a:srgbClr val="006600"/>
                  </a:solidFill>
                  <a:latin typeface="Arial" charset="0"/>
                  <a:ea typeface="微软简中圆" pitchFamily="2" charset="-122"/>
                </a:rPr>
                <a:t>N-</a:t>
              </a:r>
              <a:r>
                <a:rPr lang="zh-CN" altLang="en-US" sz="2200">
                  <a:solidFill>
                    <a:srgbClr val="006600"/>
                  </a:solidFill>
                  <a:latin typeface="Arial" charset="0"/>
                  <a:ea typeface="微软简中圆" pitchFamily="2" charset="-122"/>
                </a:rPr>
                <a:t>磷酰氨基酸在吡啶溶液中能使</a:t>
              </a:r>
              <a:r>
                <a:rPr lang="en-US" altLang="zh-CN" sz="2200">
                  <a:solidFill>
                    <a:srgbClr val="006600"/>
                  </a:solidFill>
                  <a:latin typeface="Arial" charset="0"/>
                  <a:ea typeface="微软简中圆" pitchFamily="2" charset="-122"/>
                </a:rPr>
                <a:t>D-</a:t>
              </a:r>
              <a:r>
                <a:rPr lang="zh-CN" altLang="en-US" sz="2200">
                  <a:solidFill>
                    <a:srgbClr val="006600"/>
                  </a:solidFill>
                  <a:latin typeface="Arial" charset="0"/>
                  <a:ea typeface="微软简中圆" pitchFamily="2" charset="-122"/>
                </a:rPr>
                <a:t>核苷磷酰化，且反应主要是在后者的</a:t>
              </a:r>
              <a:r>
                <a:rPr lang="en-US" altLang="zh-CN" sz="2200">
                  <a:solidFill>
                    <a:srgbClr val="006600"/>
                  </a:solidFill>
                  <a:latin typeface="Arial" charset="0"/>
                  <a:ea typeface="微软简中圆" pitchFamily="2" charset="-122"/>
                </a:rPr>
                <a:t>2</a:t>
              </a:r>
              <a:r>
                <a:rPr lang="zh-CN" altLang="en-US" sz="2200">
                  <a:solidFill>
                    <a:srgbClr val="006600"/>
                  </a:solidFill>
                  <a:latin typeface="Arial" charset="0"/>
                  <a:ea typeface="微软简中圆" pitchFamily="2" charset="-122"/>
                </a:rPr>
                <a:t>、</a:t>
              </a:r>
              <a:r>
                <a:rPr lang="en-US" altLang="zh-CN" sz="2200">
                  <a:solidFill>
                    <a:srgbClr val="006600"/>
                  </a:solidFill>
                  <a:latin typeface="Arial" charset="0"/>
                  <a:ea typeface="微软简中圆" pitchFamily="2" charset="-122"/>
                </a:rPr>
                <a:t>3</a:t>
              </a:r>
              <a:r>
                <a:rPr lang="zh-CN" altLang="en-US" sz="2200">
                  <a:solidFill>
                    <a:srgbClr val="006600"/>
                  </a:solidFill>
                  <a:latin typeface="Arial" charset="0"/>
                  <a:ea typeface="微软简中圆" pitchFamily="2" charset="-122"/>
                </a:rPr>
                <a:t>位羟基上同时发生。加入咪唑可使反应加速。</a:t>
              </a:r>
              <a:endParaRPr lang="zh-CN" altLang="en-US" sz="2200">
                <a:solidFill>
                  <a:schemeClr val="bg2"/>
                </a:solidFill>
                <a:latin typeface="Arial" charset="0"/>
                <a:ea typeface="粗园体" pitchFamily="18" charset="-122"/>
              </a:endParaRPr>
            </a:p>
          </p:txBody>
        </p:sp>
      </p:grpSp>
      <p:sp>
        <p:nvSpPr>
          <p:cNvPr id="167950" name="Text Box 14"/>
          <p:cNvSpPr txBox="1">
            <a:spLocks noChangeArrowheads="1"/>
          </p:cNvSpPr>
          <p:nvPr/>
        </p:nvSpPr>
        <p:spPr bwMode="auto">
          <a:xfrm>
            <a:off x="755650" y="3706813"/>
            <a:ext cx="7723188"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57150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15000"/>
              </a:spcBef>
              <a:spcAft>
                <a:spcPct val="25000"/>
              </a:spcAft>
            </a:pPr>
            <a:r>
              <a:rPr lang="zh-CN" altLang="en-US" sz="2800">
                <a:solidFill>
                  <a:srgbClr val="FFFFFF"/>
                </a:solidFill>
                <a:latin typeface="Arial" charset="0"/>
                <a:ea typeface="微软简中圆" pitchFamily="2" charset="-122"/>
              </a:rPr>
              <a:t>改为下句，在语言规范性和修辞上均大有改善：</a:t>
            </a:r>
            <a:endParaRPr lang="zh-CN" altLang="en-US" sz="2800">
              <a:latin typeface="Arial" charset="0"/>
              <a:ea typeface="微软简中圆" pitchFamily="2" charset="-122"/>
            </a:endParaRPr>
          </a:p>
        </p:txBody>
      </p:sp>
      <p:grpSp>
        <p:nvGrpSpPr>
          <p:cNvPr id="167963" name="Group 27"/>
          <p:cNvGrpSpPr>
            <a:grpSpLocks/>
          </p:cNvGrpSpPr>
          <p:nvPr/>
        </p:nvGrpSpPr>
        <p:grpSpPr bwMode="auto">
          <a:xfrm>
            <a:off x="2200275" y="1874838"/>
            <a:ext cx="5441950" cy="1239837"/>
            <a:chOff x="1386" y="1181"/>
            <a:chExt cx="3428" cy="781"/>
          </a:xfrm>
        </p:grpSpPr>
        <p:sp>
          <p:nvSpPr>
            <p:cNvPr id="167956" name="Line 20"/>
            <p:cNvSpPr>
              <a:spLocks noChangeShapeType="1"/>
            </p:cNvSpPr>
            <p:nvPr/>
          </p:nvSpPr>
          <p:spPr bwMode="auto">
            <a:xfrm>
              <a:off x="3998" y="1181"/>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57" name="Line 21"/>
            <p:cNvSpPr>
              <a:spLocks noChangeShapeType="1"/>
            </p:cNvSpPr>
            <p:nvPr/>
          </p:nvSpPr>
          <p:spPr bwMode="auto">
            <a:xfrm>
              <a:off x="4289" y="1443"/>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58" name="Line 22"/>
            <p:cNvSpPr>
              <a:spLocks noChangeShapeType="1"/>
            </p:cNvSpPr>
            <p:nvPr/>
          </p:nvSpPr>
          <p:spPr bwMode="auto">
            <a:xfrm>
              <a:off x="4329" y="1705"/>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59" name="Line 23"/>
            <p:cNvSpPr>
              <a:spLocks noChangeShapeType="1"/>
            </p:cNvSpPr>
            <p:nvPr/>
          </p:nvSpPr>
          <p:spPr bwMode="auto">
            <a:xfrm>
              <a:off x="2892" y="1443"/>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60" name="Line 24"/>
            <p:cNvSpPr>
              <a:spLocks noChangeShapeType="1"/>
            </p:cNvSpPr>
            <p:nvPr/>
          </p:nvSpPr>
          <p:spPr bwMode="auto">
            <a:xfrm>
              <a:off x="1386" y="1688"/>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62" name="Line 26"/>
            <p:cNvSpPr>
              <a:spLocks noChangeShapeType="1"/>
            </p:cNvSpPr>
            <p:nvPr/>
          </p:nvSpPr>
          <p:spPr bwMode="auto">
            <a:xfrm>
              <a:off x="2178" y="1962"/>
              <a:ext cx="485" cy="0"/>
            </a:xfrm>
            <a:prstGeom prst="line">
              <a:avLst/>
            </a:prstGeom>
            <a:noFill/>
            <a:ln w="4445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Effect transition="in" filter="wipe(left)">
                                      <p:cBhvr>
                                        <p:cTn id="7" dur="500"/>
                                        <p:tgtEl>
                                          <p:spTgt spid="167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 calcmode="lin" valueType="num">
                                      <p:cBhvr>
                                        <p:cTn id="12" dur="500" fill="hold"/>
                                        <p:tgtEl>
                                          <p:spTgt spid="167951"/>
                                        </p:tgtEl>
                                        <p:attrNameLst>
                                          <p:attrName>ppt_w</p:attrName>
                                        </p:attrNameLst>
                                      </p:cBhvr>
                                      <p:tavLst>
                                        <p:tav tm="0">
                                          <p:val>
                                            <p:strVal val="4/3*#ppt_w"/>
                                          </p:val>
                                        </p:tav>
                                        <p:tav tm="100000">
                                          <p:val>
                                            <p:strVal val="#ppt_w"/>
                                          </p:val>
                                        </p:tav>
                                      </p:tavLst>
                                    </p:anim>
                                    <p:anim calcmode="lin" valueType="num">
                                      <p:cBhvr>
                                        <p:cTn id="13" dur="500" fill="hold"/>
                                        <p:tgtEl>
                                          <p:spTgt spid="167951"/>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6796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50"/>
                                        </p:tgtEl>
                                        <p:attrNameLst>
                                          <p:attrName>style.visibility</p:attrName>
                                        </p:attrNameLst>
                                      </p:cBhvr>
                                      <p:to>
                                        <p:strVal val="visible"/>
                                      </p:to>
                                    </p:set>
                                    <p:animEffect transition="in" filter="wipe(left)">
                                      <p:cBhvr>
                                        <p:cTn id="22" dur="500"/>
                                        <p:tgtEl>
                                          <p:spTgt spid="167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88" fill="hold" nodeType="clickEffect">
                                  <p:stCondLst>
                                    <p:cond delay="0"/>
                                  </p:stCondLst>
                                  <p:childTnLst>
                                    <p:set>
                                      <p:cBhvr>
                                        <p:cTn id="26" dur="1" fill="hold">
                                          <p:stCondLst>
                                            <p:cond delay="0"/>
                                          </p:stCondLst>
                                        </p:cTn>
                                        <p:tgtEl>
                                          <p:spTgt spid="167947"/>
                                        </p:tgtEl>
                                        <p:attrNameLst>
                                          <p:attrName>style.visibility</p:attrName>
                                        </p:attrNameLst>
                                      </p:cBhvr>
                                      <p:to>
                                        <p:strVal val="visible"/>
                                      </p:to>
                                    </p:set>
                                    <p:anim calcmode="lin" valueType="num">
                                      <p:cBhvr>
                                        <p:cTn id="27" dur="500" fill="hold"/>
                                        <p:tgtEl>
                                          <p:spTgt spid="167947"/>
                                        </p:tgtEl>
                                        <p:attrNameLst>
                                          <p:attrName>ppt_w</p:attrName>
                                        </p:attrNameLst>
                                      </p:cBhvr>
                                      <p:tavLst>
                                        <p:tav tm="0">
                                          <p:val>
                                            <p:strVal val="4/3*#ppt_w"/>
                                          </p:val>
                                        </p:tav>
                                        <p:tav tm="100000">
                                          <p:val>
                                            <p:strVal val="#ppt_w"/>
                                          </p:val>
                                        </p:tav>
                                      </p:tavLst>
                                    </p:anim>
                                    <p:anim calcmode="lin" valueType="num">
                                      <p:cBhvr>
                                        <p:cTn id="28" dur="500" fill="hold"/>
                                        <p:tgtEl>
                                          <p:spTgt spid="1679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P spid="16795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subTitle" idx="1"/>
          </p:nvPr>
        </p:nvSpPr>
        <p:spPr>
          <a:xfrm>
            <a:off x="800100" y="277813"/>
            <a:ext cx="7620000" cy="1244600"/>
          </a:xfrm>
        </p:spPr>
        <p:txBody>
          <a:bodyPr/>
          <a:lstStyle/>
          <a:p>
            <a:pPr marL="565150" indent="-565150" algn="just">
              <a:lnSpc>
                <a:spcPct val="115000"/>
              </a:lnSpc>
              <a:buClr>
                <a:srgbClr val="FF99FF"/>
              </a:buClr>
              <a:buSzPct val="105000"/>
              <a:buFont typeface="粗园体" pitchFamily="18" charset="-122"/>
              <a:buChar char="⑸"/>
            </a:pPr>
            <a:r>
              <a:rPr lang="zh-CN" altLang="en-US">
                <a:latin typeface="微软简中圆" pitchFamily="2" charset="-122"/>
                <a:ea typeface="微软简中圆" pitchFamily="2" charset="-122"/>
              </a:rPr>
              <a:t>行文口语化；词不达意，文理不通，病句错句多</a:t>
            </a:r>
          </a:p>
        </p:txBody>
      </p:sp>
      <p:grpSp>
        <p:nvGrpSpPr>
          <p:cNvPr id="195605" name="Group 21"/>
          <p:cNvGrpSpPr>
            <a:grpSpLocks/>
          </p:cNvGrpSpPr>
          <p:nvPr/>
        </p:nvGrpSpPr>
        <p:grpSpPr bwMode="auto">
          <a:xfrm>
            <a:off x="800100" y="1535113"/>
            <a:ext cx="7620000" cy="2082800"/>
            <a:chOff x="504" y="1000"/>
            <a:chExt cx="4800" cy="1312"/>
          </a:xfrm>
        </p:grpSpPr>
        <p:sp>
          <p:nvSpPr>
            <p:cNvPr id="195599" name="Rectangle 15"/>
            <p:cNvSpPr>
              <a:spLocks noChangeArrowheads="1"/>
            </p:cNvSpPr>
            <p:nvPr/>
          </p:nvSpPr>
          <p:spPr bwMode="auto">
            <a:xfrm>
              <a:off x="504" y="1000"/>
              <a:ext cx="4800" cy="1312"/>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195600" name="Text Box 16"/>
            <p:cNvSpPr txBox="1">
              <a:spLocks noChangeArrowheads="1"/>
            </p:cNvSpPr>
            <p:nvPr/>
          </p:nvSpPr>
          <p:spPr bwMode="auto">
            <a:xfrm>
              <a:off x="616" y="1048"/>
              <a:ext cx="4600" cy="1226"/>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en-US" altLang="zh-CN" sz="2200">
                  <a:solidFill>
                    <a:srgbClr val="006600"/>
                  </a:solidFill>
                  <a:latin typeface="Arial" charset="0"/>
                  <a:ea typeface="微软简中圆" pitchFamily="2" charset="-122"/>
                </a:rPr>
                <a:t>…</a:t>
              </a:r>
              <a:r>
                <a:rPr lang="zh-CN" altLang="en-US" sz="2200">
                  <a:solidFill>
                    <a:srgbClr val="006600"/>
                  </a:solidFill>
                  <a:latin typeface="Arial" charset="0"/>
                  <a:ea typeface="微软简中圆" pitchFamily="2" charset="-122"/>
                </a:rPr>
                <a:t>一次实验合成成千上万种化合物已不是</a:t>
              </a:r>
              <a:r>
                <a:rPr lang="zh-CN" altLang="en-US" sz="2200" u="sng">
                  <a:solidFill>
                    <a:srgbClr val="0000CC"/>
                  </a:solidFill>
                  <a:latin typeface="Arial" charset="0"/>
                  <a:ea typeface="微软简中圆" pitchFamily="2" charset="-122"/>
                </a:rPr>
                <a:t>理想</a:t>
              </a:r>
              <a:r>
                <a:rPr lang="zh-CN" altLang="en-US" sz="2200">
                  <a:solidFill>
                    <a:srgbClr val="006600"/>
                  </a:solidFill>
                  <a:latin typeface="Arial" charset="0"/>
                  <a:ea typeface="微软简中圆" pitchFamily="2" charset="-122"/>
                </a:rPr>
                <a:t>。目前存在的问题是遴选技术的发展跟不上合成技术的发展，将来这一问题一定会得到解决，那时，打个比方来说。寻找一种理想的药物就如同从一个飞镖盘上往下拔中标的飞镖一样容易。</a:t>
              </a:r>
              <a:endParaRPr lang="zh-CN" altLang="en-US" sz="2200">
                <a:solidFill>
                  <a:srgbClr val="CC3300"/>
                </a:solidFill>
                <a:ea typeface="粗园体" pitchFamily="18" charset="-122"/>
              </a:endParaRPr>
            </a:p>
          </p:txBody>
        </p:sp>
      </p:grpSp>
      <p:grpSp>
        <p:nvGrpSpPr>
          <p:cNvPr id="195606" name="Group 22"/>
          <p:cNvGrpSpPr>
            <a:grpSpLocks/>
          </p:cNvGrpSpPr>
          <p:nvPr/>
        </p:nvGrpSpPr>
        <p:grpSpPr bwMode="auto">
          <a:xfrm>
            <a:off x="774700" y="4573588"/>
            <a:ext cx="7620000" cy="1790700"/>
            <a:chOff x="488" y="2848"/>
            <a:chExt cx="4800" cy="1128"/>
          </a:xfrm>
        </p:grpSpPr>
        <p:sp>
          <p:nvSpPr>
            <p:cNvPr id="195602" name="Rectangle 18"/>
            <p:cNvSpPr>
              <a:spLocks noChangeArrowheads="1"/>
            </p:cNvSpPr>
            <p:nvPr/>
          </p:nvSpPr>
          <p:spPr bwMode="auto">
            <a:xfrm>
              <a:off x="488" y="2848"/>
              <a:ext cx="4800" cy="1128"/>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195603" name="Text Box 19"/>
            <p:cNvSpPr txBox="1">
              <a:spLocks noChangeArrowheads="1"/>
            </p:cNvSpPr>
            <p:nvPr/>
          </p:nvSpPr>
          <p:spPr bwMode="auto">
            <a:xfrm>
              <a:off x="584" y="2896"/>
              <a:ext cx="4600"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5000"/>
                </a:lnSpc>
              </a:pPr>
              <a:r>
                <a:rPr lang="en-US" altLang="zh-CN" sz="2200">
                  <a:solidFill>
                    <a:schemeClr val="bg2"/>
                  </a:solidFill>
                  <a:latin typeface="Arial" charset="0"/>
                  <a:ea typeface="粗园体" pitchFamily="18" charset="-122"/>
                </a:rPr>
                <a:t>…</a:t>
              </a:r>
              <a:r>
                <a:rPr lang="zh-CN" altLang="en-US" sz="2200">
                  <a:solidFill>
                    <a:srgbClr val="006600"/>
                  </a:solidFill>
                  <a:latin typeface="Arial" charset="0"/>
                  <a:ea typeface="微软简中圆" pitchFamily="2" charset="-122"/>
                </a:rPr>
                <a:t>在一个反应体系中同时制备十数种长度不同的系列寡聚多肽已不再是</a:t>
              </a:r>
              <a:r>
                <a:rPr lang="zh-CN" altLang="en-US" sz="2200" u="sng">
                  <a:solidFill>
                    <a:srgbClr val="0000CC"/>
                  </a:solidFill>
                  <a:latin typeface="Arial" charset="0"/>
                  <a:ea typeface="微软简中圆" pitchFamily="2" charset="-122"/>
                </a:rPr>
                <a:t>空想</a:t>
              </a:r>
              <a:r>
                <a:rPr lang="zh-CN" altLang="en-US" sz="2200">
                  <a:solidFill>
                    <a:srgbClr val="006600"/>
                  </a:solidFill>
                  <a:latin typeface="Arial" charset="0"/>
                  <a:ea typeface="微软简中圆" pitchFamily="2" charset="-122"/>
                </a:rPr>
                <a:t>，关键是目前的遴选技术尚未能跟上要求。一旦这个问题得以解决，肽类新药的设计和筛选就可望更加得心应手。</a:t>
              </a:r>
              <a:endParaRPr lang="zh-CN" altLang="en-US" sz="2200">
                <a:solidFill>
                  <a:srgbClr val="000000"/>
                </a:solidFill>
                <a:latin typeface="Arial" charset="0"/>
                <a:ea typeface="粗园体" pitchFamily="18" charset="-122"/>
              </a:endParaRPr>
            </a:p>
          </p:txBody>
        </p:sp>
      </p:grpSp>
      <p:sp>
        <p:nvSpPr>
          <p:cNvPr id="195607" name="Text Box 23"/>
          <p:cNvSpPr txBox="1">
            <a:spLocks noChangeArrowheads="1"/>
          </p:cNvSpPr>
          <p:nvPr/>
        </p:nvSpPr>
        <p:spPr bwMode="auto">
          <a:xfrm>
            <a:off x="800100" y="388302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zh-CN" altLang="en-US" sz="2800">
                <a:solidFill>
                  <a:srgbClr val="FFFFFF"/>
                </a:solidFill>
                <a:latin typeface="Times New Roman" pitchFamily="18" charset="0"/>
              </a:rPr>
              <a:t>口语色彩太浓，还有夸大其词的毛病。改为：</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wipe(up)">
                                      <p:cBhvr>
                                        <p:cTn id="7" dur="500"/>
                                        <p:tgtEl>
                                          <p:spTgt spid="195586">
                                            <p:txEl>
                                              <p:pRg st="0" end="0"/>
                                            </p:txEl>
                                          </p:spTgt>
                                        </p:tgtEl>
                                      </p:cBhvr>
                                    </p:animEffect>
                                  </p:childTnLst>
                                </p:cTn>
                              </p:par>
                            </p:childTnLst>
                          </p:cTn>
                        </p:par>
                        <p:par>
                          <p:cTn id="8" fill="hold" nodeType="afterGroup">
                            <p:stCondLst>
                              <p:cond delay="500"/>
                            </p:stCondLst>
                            <p:childTnLst>
                              <p:par>
                                <p:cTn id="9" presetID="23" presetClass="entr" presetSubtype="288" fill="hold" nodeType="afterEffect">
                                  <p:stCondLst>
                                    <p:cond delay="0"/>
                                  </p:stCondLst>
                                  <p:childTnLst>
                                    <p:set>
                                      <p:cBhvr>
                                        <p:cTn id="10" dur="1" fill="hold">
                                          <p:stCondLst>
                                            <p:cond delay="0"/>
                                          </p:stCondLst>
                                        </p:cTn>
                                        <p:tgtEl>
                                          <p:spTgt spid="195605"/>
                                        </p:tgtEl>
                                        <p:attrNameLst>
                                          <p:attrName>style.visibility</p:attrName>
                                        </p:attrNameLst>
                                      </p:cBhvr>
                                      <p:to>
                                        <p:strVal val="visible"/>
                                      </p:to>
                                    </p:set>
                                    <p:anim calcmode="lin" valueType="num">
                                      <p:cBhvr>
                                        <p:cTn id="11" dur="500" fill="hold"/>
                                        <p:tgtEl>
                                          <p:spTgt spid="195605"/>
                                        </p:tgtEl>
                                        <p:attrNameLst>
                                          <p:attrName>ppt_w</p:attrName>
                                        </p:attrNameLst>
                                      </p:cBhvr>
                                      <p:tavLst>
                                        <p:tav tm="0">
                                          <p:val>
                                            <p:strVal val="4/3*#ppt_w"/>
                                          </p:val>
                                        </p:tav>
                                        <p:tav tm="100000">
                                          <p:val>
                                            <p:strVal val="#ppt_w"/>
                                          </p:val>
                                        </p:tav>
                                      </p:tavLst>
                                    </p:anim>
                                    <p:anim calcmode="lin" valueType="num">
                                      <p:cBhvr>
                                        <p:cTn id="12" dur="500" fill="hold"/>
                                        <p:tgtEl>
                                          <p:spTgt spid="195605"/>
                                        </p:tgtEl>
                                        <p:attrNameLst>
                                          <p:attrName>ppt_h</p:attrName>
                                        </p:attrNameLst>
                                      </p:cBhvr>
                                      <p:tavLst>
                                        <p:tav tm="0">
                                          <p:val>
                                            <p:strVal val="4/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5607"/>
                                        </p:tgtEl>
                                        <p:attrNameLst>
                                          <p:attrName>style.visibility</p:attrName>
                                        </p:attrNameLst>
                                      </p:cBhvr>
                                      <p:to>
                                        <p:strVal val="visible"/>
                                      </p:to>
                                    </p:set>
                                    <p:animEffect transition="in" filter="wipe(up)">
                                      <p:cBhvr>
                                        <p:cTn id="17" dur="500"/>
                                        <p:tgtEl>
                                          <p:spTgt spid="195607"/>
                                        </p:tgtEl>
                                      </p:cBhvr>
                                    </p:animEffect>
                                  </p:childTnLst>
                                </p:cTn>
                              </p:par>
                            </p:childTnLst>
                          </p:cTn>
                        </p:par>
                        <p:par>
                          <p:cTn id="18" fill="hold" nodeType="afterGroup">
                            <p:stCondLst>
                              <p:cond delay="500"/>
                            </p:stCondLst>
                            <p:childTnLst>
                              <p:par>
                                <p:cTn id="19" presetID="23" presetClass="entr" presetSubtype="288" fill="hold" nodeType="afterEffect">
                                  <p:stCondLst>
                                    <p:cond delay="0"/>
                                  </p:stCondLst>
                                  <p:childTnLst>
                                    <p:set>
                                      <p:cBhvr>
                                        <p:cTn id="20" dur="1" fill="hold">
                                          <p:stCondLst>
                                            <p:cond delay="0"/>
                                          </p:stCondLst>
                                        </p:cTn>
                                        <p:tgtEl>
                                          <p:spTgt spid="195606"/>
                                        </p:tgtEl>
                                        <p:attrNameLst>
                                          <p:attrName>style.visibility</p:attrName>
                                        </p:attrNameLst>
                                      </p:cBhvr>
                                      <p:to>
                                        <p:strVal val="visible"/>
                                      </p:to>
                                    </p:set>
                                    <p:anim calcmode="lin" valueType="num">
                                      <p:cBhvr>
                                        <p:cTn id="21" dur="500" fill="hold"/>
                                        <p:tgtEl>
                                          <p:spTgt spid="195606"/>
                                        </p:tgtEl>
                                        <p:attrNameLst>
                                          <p:attrName>ppt_w</p:attrName>
                                        </p:attrNameLst>
                                      </p:cBhvr>
                                      <p:tavLst>
                                        <p:tav tm="0">
                                          <p:val>
                                            <p:strVal val="4/3*#ppt_w"/>
                                          </p:val>
                                        </p:tav>
                                        <p:tav tm="100000">
                                          <p:val>
                                            <p:strVal val="#ppt_w"/>
                                          </p:val>
                                        </p:tav>
                                      </p:tavLst>
                                    </p:anim>
                                    <p:anim calcmode="lin" valueType="num">
                                      <p:cBhvr>
                                        <p:cTn id="22" dur="500" fill="hold"/>
                                        <p:tgtEl>
                                          <p:spTgt spid="19560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autoUpdateAnimBg="0"/>
      <p:bldP spid="19560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03791" name="Group 15"/>
          <p:cNvGrpSpPr>
            <a:grpSpLocks/>
          </p:cNvGrpSpPr>
          <p:nvPr/>
        </p:nvGrpSpPr>
        <p:grpSpPr bwMode="auto">
          <a:xfrm>
            <a:off x="762000" y="673100"/>
            <a:ext cx="7620000" cy="1587500"/>
            <a:chOff x="504" y="424"/>
            <a:chExt cx="4800" cy="1000"/>
          </a:xfrm>
        </p:grpSpPr>
        <p:sp>
          <p:nvSpPr>
            <p:cNvPr id="203784" name="Rectangle 8"/>
            <p:cNvSpPr>
              <a:spLocks noChangeArrowheads="1"/>
            </p:cNvSpPr>
            <p:nvPr/>
          </p:nvSpPr>
          <p:spPr bwMode="auto">
            <a:xfrm>
              <a:off x="504" y="424"/>
              <a:ext cx="4800" cy="10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3785" name="Text Box 9"/>
            <p:cNvSpPr txBox="1">
              <a:spLocks noChangeArrowheads="1"/>
            </p:cNvSpPr>
            <p:nvPr/>
          </p:nvSpPr>
          <p:spPr bwMode="auto">
            <a:xfrm>
              <a:off x="616" y="472"/>
              <a:ext cx="4600" cy="825"/>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en-US" altLang="zh-CN" sz="2200">
                  <a:solidFill>
                    <a:srgbClr val="006600"/>
                  </a:solidFill>
                  <a:latin typeface="Arial" charset="0"/>
                  <a:ea typeface="微软简中圆" pitchFamily="2" charset="-122"/>
                </a:rPr>
                <a:t>…</a:t>
              </a:r>
              <a:r>
                <a:rPr lang="zh-CN" altLang="en-US" sz="2200">
                  <a:solidFill>
                    <a:srgbClr val="006600"/>
                  </a:solidFill>
                  <a:latin typeface="Arial" charset="0"/>
                  <a:ea typeface="微软简中圆" pitchFamily="2" charset="-122"/>
                </a:rPr>
                <a:t>光疗过程比较复杂，既涉及原初光化学反应，又涉及后续暗反应。对于化学工作者来讲，当务之急是如何提高光敏剂的效率。</a:t>
              </a:r>
              <a:endParaRPr lang="zh-CN" altLang="en-US" sz="2200">
                <a:solidFill>
                  <a:srgbClr val="006600"/>
                </a:solidFill>
                <a:latin typeface="Arial" charset="0"/>
                <a:ea typeface="粗园体" pitchFamily="18" charset="-122"/>
              </a:endParaRPr>
            </a:p>
          </p:txBody>
        </p:sp>
      </p:grpSp>
      <p:grpSp>
        <p:nvGrpSpPr>
          <p:cNvPr id="203793" name="Group 17"/>
          <p:cNvGrpSpPr>
            <a:grpSpLocks/>
          </p:cNvGrpSpPr>
          <p:nvPr/>
        </p:nvGrpSpPr>
        <p:grpSpPr bwMode="auto">
          <a:xfrm>
            <a:off x="762000" y="3581400"/>
            <a:ext cx="7620000" cy="2311400"/>
            <a:chOff x="480" y="2168"/>
            <a:chExt cx="4800" cy="1456"/>
          </a:xfrm>
        </p:grpSpPr>
        <p:sp>
          <p:nvSpPr>
            <p:cNvPr id="203787" name="Rectangle 11"/>
            <p:cNvSpPr>
              <a:spLocks noChangeArrowheads="1"/>
            </p:cNvSpPr>
            <p:nvPr/>
          </p:nvSpPr>
          <p:spPr bwMode="auto">
            <a:xfrm>
              <a:off x="480" y="2168"/>
              <a:ext cx="4800" cy="1456"/>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3788" name="Text Box 12"/>
            <p:cNvSpPr txBox="1">
              <a:spLocks noChangeArrowheads="1"/>
            </p:cNvSpPr>
            <p:nvPr/>
          </p:nvSpPr>
          <p:spPr bwMode="auto">
            <a:xfrm>
              <a:off x="576" y="2216"/>
              <a:ext cx="4600"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en-US" altLang="zh-CN" sz="2200">
                  <a:solidFill>
                    <a:srgbClr val="006600"/>
                  </a:solidFill>
                  <a:latin typeface="Arial" charset="0"/>
                  <a:ea typeface="微软简中圆" pitchFamily="2" charset="-122"/>
                </a:rPr>
                <a:t>…</a:t>
              </a:r>
              <a:r>
                <a:rPr lang="zh-CN" altLang="en-US" sz="2200">
                  <a:solidFill>
                    <a:srgbClr val="006600"/>
                  </a:solidFill>
                  <a:latin typeface="Arial" charset="0"/>
                  <a:ea typeface="微软简中圆" pitchFamily="2" charset="-122"/>
                </a:rPr>
                <a:t>光疗过程十分复杂，既涉及起始阶段的光化学反应，又涉及后续的暗反应，以及随后的一系列生物、生理效应。其中光化学反应起着主导作用。为提高疗效，降低施药量以减小可能的副作用，化学研究的首要任务是设法最大限度地提高光敏剂的效率。</a:t>
              </a:r>
              <a:endParaRPr lang="zh-CN" altLang="en-US" sz="2200">
                <a:solidFill>
                  <a:srgbClr val="000000"/>
                </a:solidFill>
                <a:latin typeface="Arial" charset="0"/>
                <a:ea typeface="粗园体" pitchFamily="18" charset="-122"/>
              </a:endParaRPr>
            </a:p>
          </p:txBody>
        </p:sp>
      </p:grpSp>
      <p:sp>
        <p:nvSpPr>
          <p:cNvPr id="203789" name="Text Box 13"/>
          <p:cNvSpPr txBox="1">
            <a:spLocks noChangeArrowheads="1"/>
          </p:cNvSpPr>
          <p:nvPr/>
        </p:nvSpPr>
        <p:spPr bwMode="auto">
          <a:xfrm>
            <a:off x="787400" y="2690813"/>
            <a:ext cx="784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zh-CN" altLang="en-US" sz="2800">
                <a:solidFill>
                  <a:srgbClr val="FFFFFF"/>
                </a:solidFill>
                <a:latin typeface="Times New Roman" pitchFamily="18" charset="0"/>
              </a:rPr>
              <a:t>口语色彩浓，逻辑、哲理性差。改为：</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03791"/>
                                        </p:tgtEl>
                                        <p:attrNameLst>
                                          <p:attrName>style.visibility</p:attrName>
                                        </p:attrNameLst>
                                      </p:cBhvr>
                                      <p:to>
                                        <p:strVal val="visible"/>
                                      </p:to>
                                    </p:set>
                                    <p:anim calcmode="lin" valueType="num">
                                      <p:cBhvr>
                                        <p:cTn id="7" dur="1000" fill="hold"/>
                                        <p:tgtEl>
                                          <p:spTgt spid="203791"/>
                                        </p:tgtEl>
                                        <p:attrNameLst>
                                          <p:attrName>ppt_w</p:attrName>
                                        </p:attrNameLst>
                                      </p:cBhvr>
                                      <p:tavLst>
                                        <p:tav tm="0">
                                          <p:val>
                                            <p:fltVal val="0"/>
                                          </p:val>
                                        </p:tav>
                                        <p:tav tm="100000">
                                          <p:val>
                                            <p:strVal val="#ppt_w"/>
                                          </p:val>
                                        </p:tav>
                                      </p:tavLst>
                                    </p:anim>
                                    <p:anim calcmode="lin" valueType="num">
                                      <p:cBhvr>
                                        <p:cTn id="8" dur="1000" fill="hold"/>
                                        <p:tgtEl>
                                          <p:spTgt spid="203791"/>
                                        </p:tgtEl>
                                        <p:attrNameLst>
                                          <p:attrName>ppt_h</p:attrName>
                                        </p:attrNameLst>
                                      </p:cBhvr>
                                      <p:tavLst>
                                        <p:tav tm="0">
                                          <p:val>
                                            <p:fltVal val="0"/>
                                          </p:val>
                                        </p:tav>
                                        <p:tav tm="100000">
                                          <p:val>
                                            <p:strVal val="#ppt_h"/>
                                          </p:val>
                                        </p:tav>
                                      </p:tavLst>
                                    </p:anim>
                                    <p:anim calcmode="lin" valueType="num">
                                      <p:cBhvr>
                                        <p:cTn id="9" dur="1000" fill="hold"/>
                                        <p:tgtEl>
                                          <p:spTgt spid="2037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37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03789"/>
                                        </p:tgtEl>
                                        <p:attrNameLst>
                                          <p:attrName>style.visibility</p:attrName>
                                        </p:attrNameLst>
                                      </p:cBhvr>
                                      <p:to>
                                        <p:strVal val="visible"/>
                                      </p:to>
                                    </p:set>
                                    <p:anim calcmode="lin" valueType="num">
                                      <p:cBhvr additive="base">
                                        <p:cTn id="15" dur="500" fill="hold"/>
                                        <p:tgtEl>
                                          <p:spTgt spid="203789"/>
                                        </p:tgtEl>
                                        <p:attrNameLst>
                                          <p:attrName>ppt_x</p:attrName>
                                        </p:attrNameLst>
                                      </p:cBhvr>
                                      <p:tavLst>
                                        <p:tav tm="0">
                                          <p:val>
                                            <p:strVal val="1+#ppt_w/2"/>
                                          </p:val>
                                        </p:tav>
                                        <p:tav tm="100000">
                                          <p:val>
                                            <p:strVal val="#ppt_x"/>
                                          </p:val>
                                        </p:tav>
                                      </p:tavLst>
                                    </p:anim>
                                    <p:anim calcmode="lin" valueType="num">
                                      <p:cBhvr additive="base">
                                        <p:cTn id="16" dur="500" fill="hold"/>
                                        <p:tgtEl>
                                          <p:spTgt spid="20378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3789"/>
                                        </p:tgtEl>
                                        <p:attrNameLst>
                                          <p:attrName>ppt_c</p:attrName>
                                        </p:attrNameLst>
                                      </p:cBhvr>
                                      <p:to>
                                        <a:srgbClr val="CCFFCC"/>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03793"/>
                                        </p:tgtEl>
                                        <p:attrNameLst>
                                          <p:attrName>style.visibility</p:attrName>
                                        </p:attrNameLst>
                                      </p:cBhvr>
                                      <p:to>
                                        <p:strVal val="visible"/>
                                      </p:to>
                                    </p:set>
                                    <p:animEffect transition="in" filter="dissolve">
                                      <p:cBhvr>
                                        <p:cTn id="21" dur="500"/>
                                        <p:tgtEl>
                                          <p:spTgt spid="20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63575" y="430213"/>
            <a:ext cx="7772400" cy="216058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82600" indent="-482600" algn="just">
              <a:lnSpc>
                <a:spcPct val="120000"/>
              </a:lnSpc>
              <a:buClr>
                <a:schemeClr val="tx2"/>
              </a:buClr>
              <a:buFontTx/>
              <a:buBlip>
                <a:blip r:embed="rId2"/>
              </a:buBlip>
            </a:pPr>
            <a:r>
              <a:rPr lang="zh-CN" altLang="en-US" sz="3600">
                <a:solidFill>
                  <a:srgbClr val="00FFFF"/>
                </a:solidFill>
                <a:latin typeface="Arial" charset="0"/>
                <a:ea typeface="微软简中圆" pitchFamily="2" charset="-122"/>
              </a:rPr>
              <a:t>科技论文是供他人阅读的。写作时必须设身处地为读者考虑，尽力提高其可读性与吸引力                         </a:t>
            </a:r>
          </a:p>
        </p:txBody>
      </p:sp>
      <p:sp>
        <p:nvSpPr>
          <p:cNvPr id="56324" name="Rectangle 4"/>
          <p:cNvSpPr>
            <a:spLocks noGrp="1" noChangeArrowheads="1"/>
          </p:cNvSpPr>
          <p:nvPr>
            <p:ph type="body" idx="1"/>
          </p:nvPr>
        </p:nvSpPr>
        <p:spPr>
          <a:xfrm>
            <a:off x="658813" y="2763838"/>
            <a:ext cx="8077200" cy="35814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0850" indent="-450850" algn="just">
              <a:lnSpc>
                <a:spcPct val="120000"/>
              </a:lnSpc>
              <a:spcBef>
                <a:spcPct val="0"/>
              </a:spcBef>
              <a:spcAft>
                <a:spcPct val="30000"/>
              </a:spcAft>
              <a:buClr>
                <a:srgbClr val="FF0000"/>
              </a:buClr>
              <a:buSzPct val="75000"/>
              <a:buFontTx/>
              <a:buBlip>
                <a:blip r:embed="rId3"/>
              </a:buBlip>
              <a:tabLst>
                <a:tab pos="1524000" algn="l"/>
              </a:tabLst>
            </a:pPr>
            <a:r>
              <a:rPr lang="zh-CN" altLang="en-US">
                <a:solidFill>
                  <a:srgbClr val="FFFFFF"/>
                </a:solidFill>
                <a:ea typeface="楷体_GB2312" pitchFamily="49" charset="-122"/>
              </a:rPr>
              <a:t>要求	</a:t>
            </a:r>
            <a:r>
              <a:rPr lang="zh-CN" altLang="en-US">
                <a:ea typeface="楷体_GB2312" pitchFamily="49" charset="-122"/>
                <a:sym typeface="Symbol" pitchFamily="18" charset="2"/>
              </a:rPr>
              <a:t></a:t>
            </a:r>
            <a:r>
              <a:rPr lang="zh-CN" altLang="en-US">
                <a:ea typeface="楷体_GB2312" pitchFamily="49" charset="-122"/>
              </a:rPr>
              <a:t>  准确、鲜明、生动</a:t>
            </a:r>
          </a:p>
          <a:p>
            <a:pPr marL="450850" indent="-450850" algn="just">
              <a:lnSpc>
                <a:spcPct val="120000"/>
              </a:lnSpc>
              <a:spcAft>
                <a:spcPct val="30000"/>
              </a:spcAft>
              <a:buClr>
                <a:srgbClr val="FF0000"/>
              </a:buClr>
              <a:buSzPct val="75000"/>
              <a:buFontTx/>
              <a:buBlip>
                <a:blip r:embed="rId3"/>
              </a:buBlip>
              <a:tabLst>
                <a:tab pos="1524000" algn="l"/>
              </a:tabLst>
            </a:pPr>
            <a:r>
              <a:rPr lang="zh-CN" altLang="en-US">
                <a:solidFill>
                  <a:srgbClr val="FFFFFF"/>
                </a:solidFill>
                <a:ea typeface="楷体_GB2312" pitchFamily="49" charset="-122"/>
              </a:rPr>
              <a:t>内容</a:t>
            </a:r>
            <a:r>
              <a:rPr lang="zh-CN" altLang="en-US">
                <a:ea typeface="楷体_GB2312" pitchFamily="49" charset="-122"/>
              </a:rPr>
              <a:t> 	</a:t>
            </a:r>
            <a:r>
              <a:rPr lang="zh-CN" altLang="en-US">
                <a:ea typeface="楷体_GB2312" pitchFamily="49" charset="-122"/>
                <a:sym typeface="Symbol" pitchFamily="18" charset="2"/>
              </a:rPr>
              <a:t></a:t>
            </a:r>
            <a:r>
              <a:rPr lang="zh-CN" altLang="en-US">
                <a:ea typeface="楷体_GB2312" pitchFamily="49" charset="-122"/>
              </a:rPr>
              <a:t>  观点统率材料，两者有机交织</a:t>
            </a:r>
          </a:p>
          <a:p>
            <a:pPr marL="450850" indent="-450850" algn="just">
              <a:lnSpc>
                <a:spcPct val="120000"/>
              </a:lnSpc>
              <a:spcAft>
                <a:spcPct val="30000"/>
              </a:spcAft>
              <a:buClr>
                <a:srgbClr val="FF0000"/>
              </a:buClr>
              <a:buSzPct val="75000"/>
              <a:buFontTx/>
              <a:buBlip>
                <a:blip r:embed="rId3"/>
              </a:buBlip>
              <a:tabLst>
                <a:tab pos="1524000" algn="l"/>
              </a:tabLst>
            </a:pPr>
            <a:r>
              <a:rPr lang="zh-CN" altLang="en-US">
                <a:solidFill>
                  <a:srgbClr val="FFFFFF"/>
                </a:solidFill>
                <a:ea typeface="楷体_GB2312" pitchFamily="49" charset="-122"/>
              </a:rPr>
              <a:t>要领	</a:t>
            </a:r>
            <a:r>
              <a:rPr lang="zh-CN" altLang="en-US">
                <a:ea typeface="楷体_GB2312" pitchFamily="49" charset="-122"/>
                <a:sym typeface="Symbol" pitchFamily="18" charset="2"/>
              </a:rPr>
              <a:t></a:t>
            </a:r>
            <a:r>
              <a:rPr lang="zh-CN" altLang="en-US">
                <a:ea typeface="楷体_GB2312" pitchFamily="49" charset="-122"/>
              </a:rPr>
              <a:t> 材料（数据）真实可靠，概念正确，推理合乎逻辑，叙述层次清楚，文字通顺流畅，措词得当，讲究语法修辞</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wipe(up)">
                                      <p:cBhvr>
                                        <p:cTn id="7" dur="75"/>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dissolve">
                                      <p:cBhvr>
                                        <p:cTn id="12" dur="500"/>
                                        <p:tgtEl>
                                          <p:spTgt spid="56324">
                                            <p:txEl>
                                              <p:pRg st="0" end="0"/>
                                            </p:txEl>
                                          </p:spTgt>
                                        </p:tgtEl>
                                      </p:cBhvr>
                                    </p:animEffect>
                                  </p:childTnLst>
                                  <p:subTnLst>
                                    <p:animClr clrSpc="rgb" dir="cw">
                                      <p:cBhvr override="childStyle">
                                        <p:cTn dur="1" fill="hold" display="0" masterRel="nextClick" afterEffect="1"/>
                                        <p:tgtEl>
                                          <p:spTgt spid="56324">
                                            <p:txEl>
                                              <p:pRg st="0" end="0"/>
                                            </p:txEl>
                                          </p:spTgt>
                                        </p:tgtEl>
                                        <p:attrNameLst>
                                          <p:attrName>ppt_c</p:attrName>
                                        </p:attrNameLst>
                                      </p:cBhvr>
                                      <p:to>
                                        <a:srgbClr val="FFFF6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dissolve">
                                      <p:cBhvr>
                                        <p:cTn id="17" dur="500"/>
                                        <p:tgtEl>
                                          <p:spTgt spid="56324">
                                            <p:txEl>
                                              <p:pRg st="1" end="1"/>
                                            </p:txEl>
                                          </p:spTgt>
                                        </p:tgtEl>
                                      </p:cBhvr>
                                    </p:animEffect>
                                  </p:childTnLst>
                                  <p:subTnLst>
                                    <p:animClr clrSpc="rgb" dir="cw">
                                      <p:cBhvr override="childStyle">
                                        <p:cTn dur="1" fill="hold" display="0" masterRel="nextClick" afterEffect="1"/>
                                        <p:tgtEl>
                                          <p:spTgt spid="56324">
                                            <p:txEl>
                                              <p:pRg st="1" end="1"/>
                                            </p:txEl>
                                          </p:spTgt>
                                        </p:tgtEl>
                                        <p:attrNameLst>
                                          <p:attrName>ppt_c</p:attrName>
                                        </p:attrNameLst>
                                      </p:cBhvr>
                                      <p:to>
                                        <a:srgbClr val="FFFF6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dissolve">
                                      <p:cBhvr>
                                        <p:cTn id="22" dur="500"/>
                                        <p:tgtEl>
                                          <p:spTgt spid="56324">
                                            <p:txEl>
                                              <p:pRg st="2" end="2"/>
                                            </p:txEl>
                                          </p:spTgt>
                                        </p:tgtEl>
                                      </p:cBhvr>
                                    </p:animEffect>
                                  </p:childTnLst>
                                  <p:subTnLst>
                                    <p:animClr clrSpc="rgb" dir="cw">
                                      <p:cBhvr override="childStyle">
                                        <p:cTn dur="1" fill="hold" display="0" masterRel="nextClick" afterEffect="1"/>
                                        <p:tgtEl>
                                          <p:spTgt spid="56324">
                                            <p:txEl>
                                              <p:pRg st="2" end="2"/>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advAuto="0"/>
      <p:bldP spid="5632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5837" name="Group 13"/>
          <p:cNvGrpSpPr>
            <a:grpSpLocks/>
          </p:cNvGrpSpPr>
          <p:nvPr/>
        </p:nvGrpSpPr>
        <p:grpSpPr bwMode="auto">
          <a:xfrm>
            <a:off x="749300" y="520700"/>
            <a:ext cx="7620000" cy="1905000"/>
            <a:chOff x="480" y="328"/>
            <a:chExt cx="4800" cy="1200"/>
          </a:xfrm>
        </p:grpSpPr>
        <p:sp>
          <p:nvSpPr>
            <p:cNvPr id="205831" name="Rectangle 7"/>
            <p:cNvSpPr>
              <a:spLocks noChangeArrowheads="1"/>
            </p:cNvSpPr>
            <p:nvPr/>
          </p:nvSpPr>
          <p:spPr bwMode="auto">
            <a:xfrm>
              <a:off x="480" y="328"/>
              <a:ext cx="4800" cy="12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5832" name="Text Box 8"/>
            <p:cNvSpPr txBox="1">
              <a:spLocks noChangeArrowheads="1"/>
            </p:cNvSpPr>
            <p:nvPr/>
          </p:nvSpPr>
          <p:spPr bwMode="auto">
            <a:xfrm>
              <a:off x="580" y="389"/>
              <a:ext cx="4600" cy="1078"/>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en-US" altLang="zh-CN" sz="2200">
                  <a:solidFill>
                    <a:srgbClr val="006600"/>
                  </a:solidFill>
                  <a:latin typeface="Arial" charset="0"/>
                  <a:ea typeface="微软简中圆" pitchFamily="2" charset="-122"/>
                </a:rPr>
                <a:t>…</a:t>
              </a:r>
              <a:r>
                <a:rPr lang="zh-CN" altLang="en-US" sz="2200">
                  <a:solidFill>
                    <a:srgbClr val="006600"/>
                  </a:solidFill>
                  <a:latin typeface="Arial" charset="0"/>
                  <a:ea typeface="微软简中圆" pitchFamily="2" charset="-122"/>
                </a:rPr>
                <a:t>其次，光疗的化学基础是生物分子的光敏损伤，为了在分子水平上深入了解生物体的光敏损伤，需要建立合适的化学模型，简化次要因素，切入要点，将目前分子水平实验，细胞水平实验和体内体外实验的结果联系起来。</a:t>
              </a:r>
              <a:endParaRPr lang="zh-CN" altLang="en-US" sz="2200">
                <a:solidFill>
                  <a:srgbClr val="006600"/>
                </a:solidFill>
                <a:latin typeface="Arial" charset="0"/>
                <a:ea typeface="粗园体" pitchFamily="18" charset="-122"/>
              </a:endParaRPr>
            </a:p>
          </p:txBody>
        </p:sp>
      </p:grpSp>
      <p:grpSp>
        <p:nvGrpSpPr>
          <p:cNvPr id="205838" name="Group 14"/>
          <p:cNvGrpSpPr>
            <a:grpSpLocks/>
          </p:cNvGrpSpPr>
          <p:nvPr/>
        </p:nvGrpSpPr>
        <p:grpSpPr bwMode="auto">
          <a:xfrm>
            <a:off x="749300" y="3462338"/>
            <a:ext cx="7620000" cy="2717800"/>
            <a:chOff x="472" y="2104"/>
            <a:chExt cx="4800" cy="1712"/>
          </a:xfrm>
        </p:grpSpPr>
        <p:sp>
          <p:nvSpPr>
            <p:cNvPr id="205834" name="Rectangle 10"/>
            <p:cNvSpPr>
              <a:spLocks noChangeArrowheads="1"/>
            </p:cNvSpPr>
            <p:nvPr/>
          </p:nvSpPr>
          <p:spPr bwMode="auto">
            <a:xfrm>
              <a:off x="472" y="2104"/>
              <a:ext cx="4800" cy="1712"/>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5835" name="Text Box 11"/>
            <p:cNvSpPr txBox="1">
              <a:spLocks noChangeArrowheads="1"/>
            </p:cNvSpPr>
            <p:nvPr/>
          </p:nvSpPr>
          <p:spPr bwMode="auto">
            <a:xfrm>
              <a:off x="572" y="2172"/>
              <a:ext cx="4600" cy="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731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20000"/>
                </a:lnSpc>
              </a:pPr>
              <a:r>
                <a:rPr lang="en-US" altLang="zh-CN" sz="2200">
                  <a:solidFill>
                    <a:schemeClr val="bg2"/>
                  </a:solidFill>
                  <a:latin typeface="Arial" charset="0"/>
                  <a:ea typeface="粗园体" pitchFamily="18" charset="-122"/>
                </a:rPr>
                <a:t>…</a:t>
              </a:r>
              <a:r>
                <a:rPr lang="zh-CN" altLang="en-US" sz="2200">
                  <a:solidFill>
                    <a:srgbClr val="006600"/>
                  </a:solidFill>
                  <a:latin typeface="Arial" charset="0"/>
                  <a:ea typeface="微软简中圆" pitchFamily="2" charset="-122"/>
                </a:rPr>
                <a:t>其次，光疗的化学基础是生物分子的光敏损伤，这一过程亟待在分子水平上进行深入探讨，这就需要建立合理的微观模型，对影响化学过程的各种复杂因素分清主次并作适当简化，推断出合理可信的反应机制，力求使分子水平、细胞水平的实验，以及体内、体外临床试验的结果获得一致的理论解释。</a:t>
              </a:r>
            </a:p>
          </p:txBody>
        </p:sp>
      </p:grpSp>
      <p:sp>
        <p:nvSpPr>
          <p:cNvPr id="205836" name="Text Box 12"/>
          <p:cNvSpPr txBox="1">
            <a:spLocks noChangeArrowheads="1"/>
          </p:cNvSpPr>
          <p:nvPr/>
        </p:nvSpPr>
        <p:spPr bwMode="auto">
          <a:xfrm>
            <a:off x="762000" y="270192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zh-CN" altLang="en-US" sz="2800">
                <a:solidFill>
                  <a:srgbClr val="FFFFFF"/>
                </a:solidFill>
                <a:latin typeface="Times New Roman" pitchFamily="18" charset="0"/>
              </a:rPr>
              <a:t>术语欠地道，达意和哲理性欠佳。改为：</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05837"/>
                                        </p:tgtEl>
                                        <p:attrNameLst>
                                          <p:attrName>style.visibility</p:attrName>
                                        </p:attrNameLst>
                                      </p:cBhvr>
                                      <p:to>
                                        <p:strVal val="visible"/>
                                      </p:to>
                                    </p:set>
                                    <p:anim calcmode="lin" valueType="num">
                                      <p:cBhvr>
                                        <p:cTn id="7" dur="500" fill="hold"/>
                                        <p:tgtEl>
                                          <p:spTgt spid="205837"/>
                                        </p:tgtEl>
                                        <p:attrNameLst>
                                          <p:attrName>ppt_w</p:attrName>
                                        </p:attrNameLst>
                                      </p:cBhvr>
                                      <p:tavLst>
                                        <p:tav tm="0">
                                          <p:val>
                                            <p:strVal val="2/3*#ppt_w"/>
                                          </p:val>
                                        </p:tav>
                                        <p:tav tm="100000">
                                          <p:val>
                                            <p:strVal val="#ppt_w"/>
                                          </p:val>
                                        </p:tav>
                                      </p:tavLst>
                                    </p:anim>
                                    <p:anim calcmode="lin" valueType="num">
                                      <p:cBhvr>
                                        <p:cTn id="8" dur="500" fill="hold"/>
                                        <p:tgtEl>
                                          <p:spTgt spid="20583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5836"/>
                                        </p:tgtEl>
                                        <p:attrNameLst>
                                          <p:attrName>style.visibility</p:attrName>
                                        </p:attrNameLst>
                                      </p:cBhvr>
                                      <p:to>
                                        <p:strVal val="visible"/>
                                      </p:to>
                                    </p:set>
                                    <p:animEffect transition="in" filter="wipe(left)">
                                      <p:cBhvr>
                                        <p:cTn id="13" dur="500"/>
                                        <p:tgtEl>
                                          <p:spTgt spid="2058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88" fill="hold" nodeType="clickEffect">
                                  <p:stCondLst>
                                    <p:cond delay="0"/>
                                  </p:stCondLst>
                                  <p:childTnLst>
                                    <p:set>
                                      <p:cBhvr>
                                        <p:cTn id="17" dur="1" fill="hold">
                                          <p:stCondLst>
                                            <p:cond delay="0"/>
                                          </p:stCondLst>
                                        </p:cTn>
                                        <p:tgtEl>
                                          <p:spTgt spid="205838"/>
                                        </p:tgtEl>
                                        <p:attrNameLst>
                                          <p:attrName>style.visibility</p:attrName>
                                        </p:attrNameLst>
                                      </p:cBhvr>
                                      <p:to>
                                        <p:strVal val="visible"/>
                                      </p:to>
                                    </p:set>
                                    <p:anim calcmode="lin" valueType="num">
                                      <p:cBhvr>
                                        <p:cTn id="18" dur="500" fill="hold"/>
                                        <p:tgtEl>
                                          <p:spTgt spid="205838"/>
                                        </p:tgtEl>
                                        <p:attrNameLst>
                                          <p:attrName>ppt_w</p:attrName>
                                        </p:attrNameLst>
                                      </p:cBhvr>
                                      <p:tavLst>
                                        <p:tav tm="0">
                                          <p:val>
                                            <p:strVal val="4/3*#ppt_w"/>
                                          </p:val>
                                        </p:tav>
                                        <p:tav tm="100000">
                                          <p:val>
                                            <p:strVal val="#ppt_w"/>
                                          </p:val>
                                        </p:tav>
                                      </p:tavLst>
                                    </p:anim>
                                    <p:anim calcmode="lin" valueType="num">
                                      <p:cBhvr>
                                        <p:cTn id="19" dur="500" fill="hold"/>
                                        <p:tgtEl>
                                          <p:spTgt spid="20583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Rectangle 1026"/>
          <p:cNvSpPr>
            <a:spLocks noGrp="1" noChangeArrowheads="1"/>
          </p:cNvSpPr>
          <p:nvPr>
            <p:ph type="subTitle" idx="1"/>
          </p:nvPr>
        </p:nvSpPr>
        <p:spPr>
          <a:xfrm>
            <a:off x="800100" y="330200"/>
            <a:ext cx="7620000" cy="736600"/>
          </a:xfrm>
        </p:spPr>
        <p:txBody>
          <a:bodyPr/>
          <a:lstStyle/>
          <a:p>
            <a:pPr marL="565150" indent="-565150" algn="just">
              <a:lnSpc>
                <a:spcPct val="115000"/>
              </a:lnSpc>
              <a:buClr>
                <a:srgbClr val="FF99FF"/>
              </a:buClr>
              <a:buSzPct val="105000"/>
              <a:buFont typeface="粗园体" pitchFamily="18" charset="-122"/>
              <a:buChar char="⑹"/>
            </a:pPr>
            <a:r>
              <a:rPr lang="zh-CN" altLang="en-US">
                <a:latin typeface="微软简中圆" pitchFamily="2" charset="-122"/>
                <a:ea typeface="微软简中圆" pitchFamily="2" charset="-122"/>
              </a:rPr>
              <a:t>用词不当；论述、推理欠严谨</a:t>
            </a:r>
          </a:p>
        </p:txBody>
      </p:sp>
      <p:sp>
        <p:nvSpPr>
          <p:cNvPr id="209928" name="Rectangle 1032"/>
          <p:cNvSpPr>
            <a:spLocks noChangeArrowheads="1"/>
          </p:cNvSpPr>
          <p:nvPr/>
        </p:nvSpPr>
        <p:spPr bwMode="auto">
          <a:xfrm>
            <a:off x="530225" y="2463800"/>
            <a:ext cx="8108950" cy="38608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9929" name="Text Box 1033"/>
          <p:cNvSpPr txBox="1">
            <a:spLocks noChangeArrowheads="1"/>
          </p:cNvSpPr>
          <p:nvPr/>
        </p:nvSpPr>
        <p:spPr bwMode="auto">
          <a:xfrm>
            <a:off x="958850" y="2611438"/>
            <a:ext cx="7302500" cy="3470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1013" indent="-48101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5000"/>
              </a:lnSpc>
              <a:buFont typeface="粗园体" pitchFamily="18" charset="-122"/>
              <a:buChar char="⒈"/>
            </a:pPr>
            <a:r>
              <a:rPr lang="en-US" altLang="zh-CN" sz="2600">
                <a:solidFill>
                  <a:srgbClr val="0000CC"/>
                </a:solidFill>
                <a:latin typeface="Arial" charset="0"/>
                <a:ea typeface="微软简中圆" pitchFamily="2" charset="-122"/>
              </a:rPr>
              <a:t>…DNA</a:t>
            </a:r>
            <a:r>
              <a:rPr lang="zh-CN" altLang="en-US" sz="2600">
                <a:solidFill>
                  <a:srgbClr val="0000CC"/>
                </a:solidFill>
                <a:latin typeface="Arial" charset="0"/>
                <a:ea typeface="微软简中圆" pitchFamily="2" charset="-122"/>
              </a:rPr>
              <a:t>和</a:t>
            </a:r>
            <a:r>
              <a:rPr lang="en-US" altLang="zh-CN" sz="2600">
                <a:solidFill>
                  <a:srgbClr val="0000CC"/>
                </a:solidFill>
                <a:latin typeface="Arial" charset="0"/>
                <a:ea typeface="微软简中圆" pitchFamily="2" charset="-122"/>
              </a:rPr>
              <a:t>RNA</a:t>
            </a:r>
            <a:r>
              <a:rPr lang="zh-CN" altLang="en-US" sz="2600">
                <a:solidFill>
                  <a:srgbClr val="0000CC"/>
                </a:solidFill>
                <a:latin typeface="Arial" charset="0"/>
                <a:ea typeface="微软简中圆" pitchFamily="2" charset="-122"/>
              </a:rPr>
              <a:t>是</a:t>
            </a:r>
            <a:r>
              <a:rPr lang="zh-CN" altLang="en-US" sz="2600" u="sng">
                <a:solidFill>
                  <a:srgbClr val="FF0000"/>
                </a:solidFill>
                <a:latin typeface="Arial" charset="0"/>
                <a:ea typeface="微软简中圆" pitchFamily="2" charset="-122"/>
              </a:rPr>
              <a:t>最重要的</a:t>
            </a:r>
            <a:r>
              <a:rPr lang="zh-CN" altLang="en-US" sz="2600">
                <a:solidFill>
                  <a:srgbClr val="0000CC"/>
                </a:solidFill>
                <a:latin typeface="Arial" charset="0"/>
                <a:ea typeface="微软简中圆" pitchFamily="2" charset="-122"/>
              </a:rPr>
              <a:t>生命物质，它们记录了生命的全部遗传信息。</a:t>
            </a:r>
          </a:p>
          <a:p>
            <a:pPr algn="just" eaLnBrk="1" hangingPunct="1">
              <a:lnSpc>
                <a:spcPct val="115000"/>
              </a:lnSpc>
              <a:spcBef>
                <a:spcPct val="40000"/>
              </a:spcBef>
              <a:buFont typeface="粗园体" pitchFamily="18" charset="-122"/>
              <a:buChar char="⒉"/>
            </a:pPr>
            <a:r>
              <a:rPr lang="zh-CN" altLang="en-US" sz="2600">
                <a:solidFill>
                  <a:srgbClr val="0000CC"/>
                </a:solidFill>
                <a:latin typeface="Arial" charset="0"/>
                <a:ea typeface="微软简中圆" pitchFamily="2" charset="-122"/>
              </a:rPr>
              <a:t>磷酰基转移是生物体内</a:t>
            </a:r>
            <a:r>
              <a:rPr lang="zh-CN" altLang="en-US" sz="2600" u="sng">
                <a:solidFill>
                  <a:srgbClr val="FF0000"/>
                </a:solidFill>
                <a:latin typeface="Arial" charset="0"/>
                <a:ea typeface="微软简中圆" pitchFamily="2" charset="-122"/>
              </a:rPr>
              <a:t>最重要的</a:t>
            </a:r>
            <a:r>
              <a:rPr lang="zh-CN" altLang="en-US" sz="2600">
                <a:solidFill>
                  <a:srgbClr val="0000CC"/>
                </a:solidFill>
                <a:latin typeface="Arial" charset="0"/>
                <a:ea typeface="微软简中圆" pitchFamily="2" charset="-122"/>
              </a:rPr>
              <a:t>生化过程</a:t>
            </a:r>
            <a:r>
              <a:rPr lang="en-US" altLang="zh-CN" sz="2600">
                <a:solidFill>
                  <a:srgbClr val="0000CC"/>
                </a:solidFill>
                <a:latin typeface="Arial" charset="0"/>
                <a:ea typeface="微软简中圆" pitchFamily="2" charset="-122"/>
              </a:rPr>
              <a:t>… </a:t>
            </a:r>
          </a:p>
          <a:p>
            <a:pPr algn="just" eaLnBrk="1" hangingPunct="1">
              <a:lnSpc>
                <a:spcPct val="115000"/>
              </a:lnSpc>
              <a:spcBef>
                <a:spcPct val="40000"/>
              </a:spcBef>
              <a:buFont typeface="粗园体" pitchFamily="18" charset="-122"/>
              <a:buChar char="⒊"/>
            </a:pPr>
            <a:r>
              <a:rPr lang="zh-CN" altLang="en-US" sz="2600">
                <a:solidFill>
                  <a:srgbClr val="0000CC"/>
                </a:solidFill>
                <a:latin typeface="Arial" charset="0"/>
                <a:ea typeface="微软简中圆" pitchFamily="2" charset="-122"/>
              </a:rPr>
              <a:t>蛋白质合成是</a:t>
            </a:r>
            <a:r>
              <a:rPr lang="zh-CN" altLang="en-US" sz="2600" u="sng">
                <a:solidFill>
                  <a:srgbClr val="FF0000"/>
                </a:solidFill>
                <a:latin typeface="Arial" charset="0"/>
                <a:ea typeface="微软简中圆" pitchFamily="2" charset="-122"/>
              </a:rPr>
              <a:t>最重要的</a:t>
            </a:r>
            <a:r>
              <a:rPr lang="zh-CN" altLang="en-US" sz="2600">
                <a:solidFill>
                  <a:srgbClr val="0000CC"/>
                </a:solidFill>
                <a:latin typeface="Arial" charset="0"/>
                <a:ea typeface="微软简中圆" pitchFamily="2" charset="-122"/>
              </a:rPr>
              <a:t>生命过程</a:t>
            </a:r>
            <a:r>
              <a:rPr lang="en-US" altLang="zh-CN" sz="2600">
                <a:solidFill>
                  <a:srgbClr val="0000CC"/>
                </a:solidFill>
                <a:latin typeface="Arial" charset="0"/>
                <a:ea typeface="微软简中圆" pitchFamily="2" charset="-122"/>
              </a:rPr>
              <a:t>…</a:t>
            </a:r>
          </a:p>
          <a:p>
            <a:pPr algn="just" eaLnBrk="1" hangingPunct="1">
              <a:lnSpc>
                <a:spcPct val="115000"/>
              </a:lnSpc>
              <a:spcBef>
                <a:spcPct val="40000"/>
              </a:spcBef>
              <a:buFont typeface="粗园体" pitchFamily="18" charset="-122"/>
              <a:buChar char="⒋"/>
            </a:pPr>
            <a:r>
              <a:rPr lang="zh-CN" altLang="en-US" sz="2600">
                <a:solidFill>
                  <a:srgbClr val="0000CC"/>
                </a:solidFill>
                <a:latin typeface="Arial" charset="0"/>
                <a:ea typeface="微软简中圆" pitchFamily="2" charset="-122"/>
              </a:rPr>
              <a:t>激发态是原子、分子存在的</a:t>
            </a:r>
            <a:r>
              <a:rPr lang="zh-CN" altLang="en-US" sz="2600" u="sng">
                <a:solidFill>
                  <a:srgbClr val="FF0000"/>
                </a:solidFill>
                <a:latin typeface="Arial" charset="0"/>
                <a:ea typeface="微软简中圆" pitchFamily="2" charset="-122"/>
              </a:rPr>
              <a:t>最重要</a:t>
            </a:r>
            <a:r>
              <a:rPr lang="zh-CN" altLang="en-US" sz="2600" u="sng">
                <a:solidFill>
                  <a:srgbClr val="0000CC"/>
                </a:solidFill>
                <a:latin typeface="Arial" charset="0"/>
                <a:ea typeface="微软简中圆" pitchFamily="2" charset="-122"/>
              </a:rPr>
              <a:t>形态</a:t>
            </a:r>
            <a:r>
              <a:rPr lang="zh-CN" altLang="en-US" sz="2600">
                <a:solidFill>
                  <a:srgbClr val="0000CC"/>
                </a:solidFill>
                <a:latin typeface="Arial" charset="0"/>
                <a:ea typeface="微软简中圆" pitchFamily="2" charset="-122"/>
              </a:rPr>
              <a:t>。</a:t>
            </a:r>
          </a:p>
          <a:p>
            <a:pPr algn="just" eaLnBrk="1" hangingPunct="1">
              <a:lnSpc>
                <a:spcPct val="115000"/>
              </a:lnSpc>
              <a:spcBef>
                <a:spcPct val="40000"/>
              </a:spcBef>
              <a:buFont typeface="粗园体" pitchFamily="18" charset="-122"/>
              <a:buChar char="⒌"/>
            </a:pPr>
            <a:r>
              <a:rPr lang="zh-CN" altLang="en-US" sz="2600">
                <a:solidFill>
                  <a:srgbClr val="0000CC"/>
                </a:solidFill>
                <a:latin typeface="Arial" charset="0"/>
                <a:ea typeface="微软简中圆" pitchFamily="2" charset="-122"/>
              </a:rPr>
              <a:t>所谓肿瘤实际上是细胞</a:t>
            </a:r>
            <a:r>
              <a:rPr lang="zh-CN" altLang="en-US" sz="2600" u="sng">
                <a:solidFill>
                  <a:srgbClr val="FF0000"/>
                </a:solidFill>
                <a:latin typeface="Arial" charset="0"/>
                <a:ea typeface="微软简中圆" pitchFamily="2" charset="-122"/>
              </a:rPr>
              <a:t>无限分裂</a:t>
            </a:r>
            <a:r>
              <a:rPr lang="zh-CN" altLang="en-US" sz="2600">
                <a:solidFill>
                  <a:srgbClr val="0000CC"/>
                </a:solidFill>
                <a:latin typeface="Arial" charset="0"/>
                <a:ea typeface="微软简中圆" pitchFamily="2" charset="-122"/>
              </a:rPr>
              <a:t>的产物。</a:t>
            </a:r>
            <a:endParaRPr lang="zh-CN" altLang="en-US" sz="2200">
              <a:solidFill>
                <a:srgbClr val="0000CC"/>
              </a:solidFill>
              <a:latin typeface="Arial" charset="0"/>
              <a:ea typeface="微软简中圆" pitchFamily="2" charset="-122"/>
            </a:endParaRPr>
          </a:p>
        </p:txBody>
      </p:sp>
      <p:sp>
        <p:nvSpPr>
          <p:cNvPr id="209933" name="Text Box 1037"/>
          <p:cNvSpPr txBox="1">
            <a:spLocks noChangeArrowheads="1"/>
          </p:cNvSpPr>
          <p:nvPr/>
        </p:nvSpPr>
        <p:spPr bwMode="auto">
          <a:xfrm>
            <a:off x="762000" y="1104900"/>
            <a:ext cx="78486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20000"/>
              </a:lnSpc>
            </a:pPr>
            <a:r>
              <a:rPr lang="zh-CN" altLang="en-US" sz="2800">
                <a:solidFill>
                  <a:srgbClr val="FFFFFF"/>
                </a:solidFill>
                <a:ea typeface="楷体_GB2312" pitchFamily="49" charset="-122"/>
              </a:rPr>
              <a:t>滥用“形容词最高级”是学位论文中常见毛病。下列句子都经不起推敲，有的论断甚至是荒谬的</a:t>
            </a:r>
          </a:p>
        </p:txBody>
      </p:sp>
      <p:sp>
        <p:nvSpPr>
          <p:cNvPr id="209937" name="Rectangle 1041"/>
          <p:cNvSpPr>
            <a:spLocks noChangeArrowheads="1"/>
          </p:cNvSpPr>
          <p:nvPr/>
        </p:nvSpPr>
        <p:spPr bwMode="auto">
          <a:xfrm>
            <a:off x="896938" y="2571750"/>
            <a:ext cx="7440612" cy="2352675"/>
          </a:xfrm>
          <a:prstGeom prst="rect">
            <a:avLst/>
          </a:prstGeom>
          <a:noFill/>
          <a:ln w="38100">
            <a:solidFill>
              <a:schemeClr val="hlink"/>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9922">
                                            <p:txEl>
                                              <p:pRg st="0" end="0"/>
                                            </p:txEl>
                                          </p:spTgt>
                                        </p:tgtEl>
                                        <p:attrNameLst>
                                          <p:attrName>style.visibility</p:attrName>
                                        </p:attrNameLst>
                                      </p:cBhvr>
                                      <p:to>
                                        <p:strVal val="visible"/>
                                      </p:to>
                                    </p:set>
                                    <p:animEffect transition="in" filter="wipe(left)">
                                      <p:cBhvr>
                                        <p:cTn id="7" dur="500"/>
                                        <p:tgtEl>
                                          <p:spTgt spid="209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9933"/>
                                        </p:tgtEl>
                                        <p:attrNameLst>
                                          <p:attrName>style.visibility</p:attrName>
                                        </p:attrNameLst>
                                      </p:cBhvr>
                                      <p:to>
                                        <p:strVal val="visible"/>
                                      </p:to>
                                    </p:set>
                                    <p:animEffect transition="in" filter="wipe(up)">
                                      <p:cBhvr>
                                        <p:cTn id="12" dur="500"/>
                                        <p:tgtEl>
                                          <p:spTgt spid="2099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9928"/>
                                        </p:tgtEl>
                                        <p:attrNameLst>
                                          <p:attrName>style.visibility</p:attrName>
                                        </p:attrNameLst>
                                      </p:cBhvr>
                                      <p:to>
                                        <p:strVal val="visible"/>
                                      </p:to>
                                    </p:set>
                                    <p:animEffect transition="in" filter="wipe(up)">
                                      <p:cBhvr>
                                        <p:cTn id="17" dur="500"/>
                                        <p:tgtEl>
                                          <p:spTgt spid="209928"/>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09929">
                                            <p:txEl>
                                              <p:pRg st="0" end="0"/>
                                            </p:txEl>
                                          </p:spTgt>
                                        </p:tgtEl>
                                        <p:attrNameLst>
                                          <p:attrName>style.visibility</p:attrName>
                                        </p:attrNameLst>
                                      </p:cBhvr>
                                      <p:to>
                                        <p:strVal val="visible"/>
                                      </p:to>
                                    </p:set>
                                    <p:animEffect transition="in" filter="wipe(up)">
                                      <p:cBhvr>
                                        <p:cTn id="21" dur="500"/>
                                        <p:tgtEl>
                                          <p:spTgt spid="209929">
                                            <p:txEl>
                                              <p:pRg st="0" end="0"/>
                                            </p:txEl>
                                          </p:spTgt>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09929">
                                            <p:txEl>
                                              <p:pRg st="1" end="1"/>
                                            </p:txEl>
                                          </p:spTgt>
                                        </p:tgtEl>
                                        <p:attrNameLst>
                                          <p:attrName>style.visibility</p:attrName>
                                        </p:attrNameLst>
                                      </p:cBhvr>
                                      <p:to>
                                        <p:strVal val="visible"/>
                                      </p:to>
                                    </p:set>
                                    <p:animEffect transition="in" filter="wipe(up)">
                                      <p:cBhvr>
                                        <p:cTn id="25" dur="500"/>
                                        <p:tgtEl>
                                          <p:spTgt spid="209929">
                                            <p:txEl>
                                              <p:pRg st="1" end="1"/>
                                            </p:txEl>
                                          </p:spTgt>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09929">
                                            <p:txEl>
                                              <p:pRg st="2" end="2"/>
                                            </p:txEl>
                                          </p:spTgt>
                                        </p:tgtEl>
                                        <p:attrNameLst>
                                          <p:attrName>style.visibility</p:attrName>
                                        </p:attrNameLst>
                                      </p:cBhvr>
                                      <p:to>
                                        <p:strVal val="visible"/>
                                      </p:to>
                                    </p:set>
                                    <p:animEffect transition="in" filter="wipe(up)">
                                      <p:cBhvr>
                                        <p:cTn id="29" dur="500"/>
                                        <p:tgtEl>
                                          <p:spTgt spid="209929">
                                            <p:txEl>
                                              <p:pRg st="2" end="2"/>
                                            </p:txEl>
                                          </p:spTgt>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209929">
                                            <p:txEl>
                                              <p:pRg st="3" end="3"/>
                                            </p:txEl>
                                          </p:spTgt>
                                        </p:tgtEl>
                                        <p:attrNameLst>
                                          <p:attrName>style.visibility</p:attrName>
                                        </p:attrNameLst>
                                      </p:cBhvr>
                                      <p:to>
                                        <p:strVal val="visible"/>
                                      </p:to>
                                    </p:set>
                                    <p:animEffect transition="in" filter="wipe(up)">
                                      <p:cBhvr>
                                        <p:cTn id="33" dur="500"/>
                                        <p:tgtEl>
                                          <p:spTgt spid="209929">
                                            <p:txEl>
                                              <p:pRg st="3" end="3"/>
                                            </p:txEl>
                                          </p:spTgt>
                                        </p:tgtEl>
                                      </p:cBhvr>
                                    </p:animEffect>
                                  </p:childTnLst>
                                </p:cTn>
                              </p:par>
                            </p:childTnLst>
                          </p:cTn>
                        </p:par>
                        <p:par>
                          <p:cTn id="34" fill="hold" nodeType="afterGroup">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09929">
                                            <p:txEl>
                                              <p:pRg st="4" end="4"/>
                                            </p:txEl>
                                          </p:spTgt>
                                        </p:tgtEl>
                                        <p:attrNameLst>
                                          <p:attrName>style.visibility</p:attrName>
                                        </p:attrNameLst>
                                      </p:cBhvr>
                                      <p:to>
                                        <p:strVal val="visible"/>
                                      </p:to>
                                    </p:set>
                                    <p:animEffect transition="in" filter="wipe(up)">
                                      <p:cBhvr>
                                        <p:cTn id="37" dur="500"/>
                                        <p:tgtEl>
                                          <p:spTgt spid="209929">
                                            <p:txEl>
                                              <p:pRg st="4" end="4"/>
                                            </p:txEl>
                                          </p:spTgt>
                                        </p:tgtEl>
                                      </p:cBhvr>
                                    </p:animEffect>
                                  </p:childTnLst>
                                </p:cTn>
                              </p:par>
                            </p:childTnLst>
                          </p:cTn>
                        </p:par>
                        <p:par>
                          <p:cTn id="38" fill="hold" nodeType="afterGroup">
                            <p:stCondLst>
                              <p:cond delay="3000"/>
                            </p:stCondLst>
                            <p:childTnLst>
                              <p:par>
                                <p:cTn id="39" presetID="23" presetClass="entr" presetSubtype="288" fill="hold" grpId="0" nodeType="afterEffect">
                                  <p:stCondLst>
                                    <p:cond delay="0"/>
                                  </p:stCondLst>
                                  <p:childTnLst>
                                    <p:set>
                                      <p:cBhvr>
                                        <p:cTn id="40" dur="1" fill="hold">
                                          <p:stCondLst>
                                            <p:cond delay="0"/>
                                          </p:stCondLst>
                                        </p:cTn>
                                        <p:tgtEl>
                                          <p:spTgt spid="209937"/>
                                        </p:tgtEl>
                                        <p:attrNameLst>
                                          <p:attrName>style.visibility</p:attrName>
                                        </p:attrNameLst>
                                      </p:cBhvr>
                                      <p:to>
                                        <p:strVal val="visible"/>
                                      </p:to>
                                    </p:set>
                                    <p:anim calcmode="lin" valueType="num">
                                      <p:cBhvr>
                                        <p:cTn id="41" dur="500" fill="hold"/>
                                        <p:tgtEl>
                                          <p:spTgt spid="209937"/>
                                        </p:tgtEl>
                                        <p:attrNameLst>
                                          <p:attrName>ppt_w</p:attrName>
                                        </p:attrNameLst>
                                      </p:cBhvr>
                                      <p:tavLst>
                                        <p:tav tm="0">
                                          <p:val>
                                            <p:strVal val="4/3*#ppt_w"/>
                                          </p:val>
                                        </p:tav>
                                        <p:tav tm="100000">
                                          <p:val>
                                            <p:strVal val="#ppt_w"/>
                                          </p:val>
                                        </p:tav>
                                      </p:tavLst>
                                    </p:anim>
                                    <p:anim calcmode="lin" valueType="num">
                                      <p:cBhvr>
                                        <p:cTn id="42" dur="500" fill="hold"/>
                                        <p:tgtEl>
                                          <p:spTgt spid="20993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autoUpdateAnimBg="0" advAuto="0"/>
      <p:bldP spid="209928" grpId="0" animBg="1"/>
      <p:bldP spid="209929" grpId="0" build="p" autoUpdateAnimBg="0" advAuto="0"/>
      <p:bldP spid="209933" grpId="0" autoUpdateAnimBg="0"/>
      <p:bldP spid="20993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5" name="Rectangle 7"/>
          <p:cNvSpPr>
            <a:spLocks noChangeArrowheads="1"/>
          </p:cNvSpPr>
          <p:nvPr/>
        </p:nvSpPr>
        <p:spPr bwMode="auto">
          <a:xfrm>
            <a:off x="520700" y="1003300"/>
            <a:ext cx="8262938" cy="53848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11976" name="Text Box 8"/>
          <p:cNvSpPr txBox="1">
            <a:spLocks noChangeArrowheads="1"/>
          </p:cNvSpPr>
          <p:nvPr/>
        </p:nvSpPr>
        <p:spPr bwMode="auto">
          <a:xfrm>
            <a:off x="762000" y="1276350"/>
            <a:ext cx="7772400" cy="48148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20000"/>
              </a:spcBef>
              <a:buClr>
                <a:srgbClr val="CC3300"/>
              </a:buClr>
              <a:buFont typeface="粗园体" pitchFamily="18" charset="-122"/>
              <a:buChar char="⒈"/>
            </a:pPr>
            <a:r>
              <a:rPr lang="en-US" altLang="zh-CN" sz="2600">
                <a:solidFill>
                  <a:schemeClr val="bg2"/>
                </a:solidFill>
                <a:latin typeface="Arial" charset="0"/>
                <a:ea typeface="微软简中圆" pitchFamily="2" charset="-122"/>
              </a:rPr>
              <a:t>…</a:t>
            </a:r>
            <a:r>
              <a:rPr lang="zh-CN" altLang="en-US" sz="2600">
                <a:solidFill>
                  <a:schemeClr val="bg2"/>
                </a:solidFill>
                <a:latin typeface="Arial" charset="0"/>
                <a:ea typeface="微软简中圆" pitchFamily="2" charset="-122"/>
              </a:rPr>
              <a:t>从上可以看出磷在</a:t>
            </a:r>
            <a:r>
              <a:rPr lang="zh-CN" altLang="en-US" sz="2600" u="sng">
                <a:solidFill>
                  <a:schemeClr val="bg2"/>
                </a:solidFill>
                <a:latin typeface="Arial" charset="0"/>
                <a:ea typeface="微软简中圆" pitchFamily="2" charset="-122"/>
              </a:rPr>
              <a:t>组成生命基本物质前生物条件下的起源中</a:t>
            </a:r>
            <a:r>
              <a:rPr lang="zh-CN" altLang="en-US" sz="2600">
                <a:solidFill>
                  <a:schemeClr val="bg2"/>
                </a:solidFill>
                <a:latin typeface="Arial" charset="0"/>
                <a:ea typeface="微软简中圆" pitchFamily="2" charset="-122"/>
              </a:rPr>
              <a:t>起着十分重要的作用，而且</a:t>
            </a:r>
            <a:r>
              <a:rPr lang="en-US" altLang="zh-CN" sz="2600">
                <a:solidFill>
                  <a:schemeClr val="bg2"/>
                </a:solidFill>
                <a:latin typeface="Arial" charset="0"/>
                <a:ea typeface="微软简中圆" pitchFamily="2" charset="-122"/>
              </a:rPr>
              <a:t>N-</a:t>
            </a:r>
            <a:r>
              <a:rPr lang="zh-CN" altLang="en-US" sz="2600">
                <a:solidFill>
                  <a:schemeClr val="bg2"/>
                </a:solidFill>
                <a:latin typeface="Arial" charset="0"/>
                <a:ea typeface="微软简中圆" pitchFamily="2" charset="-122"/>
              </a:rPr>
              <a:t>磷酰化氨基酸的确作为</a:t>
            </a:r>
            <a:r>
              <a:rPr lang="zh-CN" altLang="en-US" sz="2600" u="sng">
                <a:solidFill>
                  <a:srgbClr val="A50021"/>
                </a:solidFill>
                <a:latin typeface="Arial" charset="0"/>
                <a:ea typeface="微软简中圆" pitchFamily="2" charset="-122"/>
              </a:rPr>
              <a:t>史前</a:t>
            </a:r>
            <a:r>
              <a:rPr lang="zh-CN" altLang="en-US" sz="2600">
                <a:solidFill>
                  <a:schemeClr val="bg2"/>
                </a:solidFill>
                <a:latin typeface="Arial" charset="0"/>
                <a:ea typeface="微软简中圆" pitchFamily="2" charset="-122"/>
              </a:rPr>
              <a:t>含磷和氨基酸分子存在于</a:t>
            </a:r>
            <a:r>
              <a:rPr lang="zh-CN" altLang="en-US" sz="2600" u="sng">
                <a:solidFill>
                  <a:srgbClr val="A50021"/>
                </a:solidFill>
                <a:latin typeface="Arial" charset="0"/>
                <a:ea typeface="微软简中圆" pitchFamily="2" charset="-122"/>
              </a:rPr>
              <a:t>原始地球</a:t>
            </a:r>
            <a:r>
              <a:rPr lang="en-US" altLang="zh-CN" sz="2600">
                <a:solidFill>
                  <a:schemeClr val="bg2"/>
                </a:solidFill>
                <a:latin typeface="Arial" charset="0"/>
                <a:ea typeface="微软简中圆" pitchFamily="2" charset="-122"/>
              </a:rPr>
              <a:t>…</a:t>
            </a:r>
          </a:p>
          <a:p>
            <a:pPr algn="just" eaLnBrk="1" hangingPunct="1">
              <a:lnSpc>
                <a:spcPct val="110000"/>
              </a:lnSpc>
              <a:spcBef>
                <a:spcPct val="20000"/>
              </a:spcBef>
              <a:buFont typeface="粗园体" pitchFamily="18" charset="-122"/>
              <a:buNone/>
            </a:pPr>
            <a:r>
              <a:rPr lang="en-US" altLang="zh-CN" sz="2600">
                <a:solidFill>
                  <a:srgbClr val="CC3300"/>
                </a:solidFill>
                <a:latin typeface="Arial" charset="0"/>
                <a:ea typeface="微软简中圆" pitchFamily="2" charset="-122"/>
              </a:rPr>
              <a:t>    </a:t>
            </a:r>
            <a:r>
              <a:rPr lang="zh-CN" altLang="en-US" sz="2600">
                <a:solidFill>
                  <a:srgbClr val="333399"/>
                </a:solidFill>
                <a:latin typeface="Arial" charset="0"/>
                <a:ea typeface="微软简中圆" pitchFamily="2" charset="-122"/>
              </a:rPr>
              <a:t>（</a:t>
            </a:r>
            <a:r>
              <a:rPr lang="zh-CN" altLang="en-US" sz="2600">
                <a:solidFill>
                  <a:srgbClr val="006600"/>
                </a:solidFill>
                <a:latin typeface="Arial" charset="0"/>
                <a:ea typeface="微软简中圆" pitchFamily="2" charset="-122"/>
              </a:rPr>
              <a:t>评注：</a:t>
            </a:r>
            <a:r>
              <a:rPr lang="zh-CN" altLang="en-US" sz="2600">
                <a:solidFill>
                  <a:srgbClr val="333399"/>
                </a:solidFill>
                <a:latin typeface="Arial" charset="0"/>
                <a:ea typeface="微软简中圆" pitchFamily="2" charset="-122"/>
              </a:rPr>
              <a:t>①文字不通顺；② “史前”＝“原始地球”？③说“的确存在”，你有何证据？）</a:t>
            </a:r>
            <a:endParaRPr lang="zh-CN" altLang="en-US" sz="2600">
              <a:solidFill>
                <a:srgbClr val="CC3300"/>
              </a:solidFill>
              <a:latin typeface="Arial" charset="0"/>
              <a:ea typeface="微软简中圆" pitchFamily="2" charset="-122"/>
            </a:endParaRPr>
          </a:p>
          <a:p>
            <a:pPr algn="just" eaLnBrk="1" hangingPunct="1">
              <a:lnSpc>
                <a:spcPct val="110000"/>
              </a:lnSpc>
              <a:spcBef>
                <a:spcPct val="50000"/>
              </a:spcBef>
              <a:buClr>
                <a:srgbClr val="CC3300"/>
              </a:buClr>
              <a:buFont typeface="粗园体" pitchFamily="18" charset="-122"/>
              <a:buChar char="⒉"/>
            </a:pPr>
            <a:r>
              <a:rPr lang="en-US" altLang="zh-CN" sz="2600">
                <a:solidFill>
                  <a:schemeClr val="bg2"/>
                </a:solidFill>
                <a:latin typeface="Arial" charset="0"/>
                <a:ea typeface="微软简中圆" pitchFamily="2" charset="-122"/>
              </a:rPr>
              <a:t>…</a:t>
            </a:r>
            <a:r>
              <a:rPr lang="zh-CN" altLang="en-US" sz="2600">
                <a:solidFill>
                  <a:schemeClr val="bg2"/>
                </a:solidFill>
                <a:latin typeface="Arial" charset="0"/>
                <a:ea typeface="微软简中圆" pitchFamily="2" charset="-122"/>
              </a:rPr>
              <a:t>，这个</a:t>
            </a:r>
            <a:r>
              <a:rPr lang="zh-CN" altLang="en-US" sz="2600" u="sng">
                <a:solidFill>
                  <a:schemeClr val="bg2"/>
                </a:solidFill>
                <a:latin typeface="Arial" charset="0"/>
                <a:ea typeface="微软简中圆" pitchFamily="2" charset="-122"/>
              </a:rPr>
              <a:t>在磷水平上</a:t>
            </a:r>
            <a:r>
              <a:rPr lang="zh-CN" altLang="en-US" sz="2600">
                <a:solidFill>
                  <a:schemeClr val="bg2"/>
                </a:solidFill>
                <a:latin typeface="Arial" charset="0"/>
                <a:ea typeface="微软简中圆" pitchFamily="2" charset="-122"/>
              </a:rPr>
              <a:t>对简单条件下的成肽反应和成核苷反应的统一，</a:t>
            </a:r>
            <a:r>
              <a:rPr lang="zh-CN" altLang="en-US" sz="2600" u="sng">
                <a:solidFill>
                  <a:schemeClr val="bg2"/>
                </a:solidFill>
                <a:latin typeface="Arial" charset="0"/>
                <a:ea typeface="微软简中圆" pitchFamily="2" charset="-122"/>
              </a:rPr>
              <a:t>也</a:t>
            </a:r>
            <a:r>
              <a:rPr lang="zh-CN" altLang="en-US" sz="2600" u="sng">
                <a:solidFill>
                  <a:srgbClr val="A50021"/>
                </a:solidFill>
                <a:latin typeface="Arial" charset="0"/>
                <a:ea typeface="微软简中圆" pitchFamily="2" charset="-122"/>
              </a:rPr>
              <a:t>应该为生命物质早期起源提供一种有意义的新途径</a:t>
            </a:r>
            <a:r>
              <a:rPr lang="zh-CN" altLang="en-US" sz="2600">
                <a:solidFill>
                  <a:schemeClr val="bg2"/>
                </a:solidFill>
                <a:latin typeface="Arial" charset="0"/>
                <a:ea typeface="微软简中圆" pitchFamily="2" charset="-122"/>
              </a:rPr>
              <a:t>。</a:t>
            </a:r>
          </a:p>
          <a:p>
            <a:pPr algn="just" eaLnBrk="1" hangingPunct="1">
              <a:lnSpc>
                <a:spcPct val="110000"/>
              </a:lnSpc>
              <a:spcBef>
                <a:spcPct val="20000"/>
              </a:spcBef>
              <a:buFont typeface="粗园体" pitchFamily="18" charset="-122"/>
              <a:buNone/>
            </a:pPr>
            <a:r>
              <a:rPr lang="zh-CN" altLang="en-US" sz="2600">
                <a:solidFill>
                  <a:srgbClr val="CC3300"/>
                </a:solidFill>
                <a:latin typeface="Arial" charset="0"/>
                <a:ea typeface="微软简中圆" pitchFamily="2" charset="-122"/>
              </a:rPr>
              <a:t> </a:t>
            </a:r>
            <a:r>
              <a:rPr lang="zh-CN" altLang="en-US" sz="2600">
                <a:solidFill>
                  <a:srgbClr val="333399"/>
                </a:solidFill>
                <a:latin typeface="Arial" charset="0"/>
                <a:ea typeface="微软简中圆" pitchFamily="2" charset="-122"/>
              </a:rPr>
              <a:t>（</a:t>
            </a:r>
            <a:r>
              <a:rPr lang="zh-CN" altLang="en-US" sz="2600">
                <a:solidFill>
                  <a:srgbClr val="006600"/>
                </a:solidFill>
                <a:latin typeface="Arial" charset="0"/>
                <a:ea typeface="微软简中圆" pitchFamily="2" charset="-122"/>
              </a:rPr>
              <a:t>评注：</a:t>
            </a:r>
            <a:r>
              <a:rPr lang="zh-CN" altLang="en-US" sz="2600">
                <a:solidFill>
                  <a:srgbClr val="333399"/>
                </a:solidFill>
                <a:latin typeface="Arial" charset="0"/>
                <a:ea typeface="微软简中圆" pitchFamily="2" charset="-122"/>
              </a:rPr>
              <a:t>你是上帝？能为生命起源提供新途径？）</a:t>
            </a:r>
          </a:p>
        </p:txBody>
      </p:sp>
      <p:sp>
        <p:nvSpPr>
          <p:cNvPr id="211977" name="Text Box 9"/>
          <p:cNvSpPr txBox="1">
            <a:spLocks noChangeArrowheads="1"/>
          </p:cNvSpPr>
          <p:nvPr/>
        </p:nvSpPr>
        <p:spPr bwMode="auto">
          <a:xfrm>
            <a:off x="736600" y="3175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buClr>
                <a:schemeClr val="folHlink"/>
              </a:buClr>
              <a:buFont typeface="Symbol" pitchFamily="18" charset="2"/>
              <a:buBlip>
                <a:blip r:embed="rId3"/>
              </a:buBlip>
            </a:pPr>
            <a:r>
              <a:rPr lang="zh-CN" altLang="en-US" sz="2800" b="1">
                <a:solidFill>
                  <a:srgbClr val="FFFFFF"/>
                </a:solidFill>
                <a:ea typeface="楷体_GB2312" pitchFamily="49" charset="-122"/>
              </a:rPr>
              <a:t>病句和信口开河的实例 </a:t>
            </a:r>
            <a:r>
              <a:rPr lang="en-US" altLang="zh-CN" sz="2800">
                <a:solidFill>
                  <a:srgbClr val="FFFFFF"/>
                </a:solidFill>
                <a:ea typeface="楷体_GB2312" pitchFamily="49" charset="-122"/>
              </a:rPr>
              <a:t>(1)</a:t>
            </a:r>
            <a:r>
              <a:rPr lang="en-US" altLang="zh-CN" sz="2800" b="1">
                <a:solidFill>
                  <a:srgbClr val="FFFFFF"/>
                </a:solidFill>
                <a:ea typeface="楷体_GB2312" pitchFamily="49" charset="-122"/>
              </a:rPr>
              <a:t> </a:t>
            </a:r>
            <a:r>
              <a:rPr lang="zh-CN" altLang="en-US" sz="2800" b="1">
                <a:solidFill>
                  <a:srgbClr val="FFFFFF"/>
                </a:solidFill>
                <a:ea typeface="楷体_GB2312" pitchFamily="49" charset="-122"/>
              </a:rPr>
              <a:t>：</a:t>
            </a:r>
            <a:endParaRPr lang="zh-CN" altLang="en-US" sz="2800">
              <a:solidFill>
                <a:srgbClr val="FFFFFF"/>
              </a:solidFill>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7"/>
                                        </p:tgtEl>
                                        <p:attrNameLst>
                                          <p:attrName>style.visibility</p:attrName>
                                        </p:attrNameLst>
                                      </p:cBhvr>
                                      <p:to>
                                        <p:strVal val="visible"/>
                                      </p:to>
                                    </p:set>
                                    <p:animEffect transition="in" filter="wipe(left)">
                                      <p:cBhvr>
                                        <p:cTn id="7" dur="500"/>
                                        <p:tgtEl>
                                          <p:spTgt spid="21197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1975"/>
                                        </p:tgtEl>
                                        <p:attrNameLst>
                                          <p:attrName>style.visibility</p:attrName>
                                        </p:attrNameLst>
                                      </p:cBhvr>
                                      <p:to>
                                        <p:strVal val="visible"/>
                                      </p:to>
                                    </p:set>
                                    <p:animEffect transition="in" filter="wipe(up)">
                                      <p:cBhvr>
                                        <p:cTn id="11" dur="500"/>
                                        <p:tgtEl>
                                          <p:spTgt spid="2119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1976">
                                            <p:txEl>
                                              <p:pRg st="0" end="0"/>
                                            </p:txEl>
                                          </p:spTgt>
                                        </p:tgtEl>
                                        <p:attrNameLst>
                                          <p:attrName>style.visibility</p:attrName>
                                        </p:attrNameLst>
                                      </p:cBhvr>
                                      <p:to>
                                        <p:strVal val="visible"/>
                                      </p:to>
                                    </p:set>
                                    <p:animEffect transition="in" filter="box(in)">
                                      <p:cBhvr>
                                        <p:cTn id="16" dur="500"/>
                                        <p:tgtEl>
                                          <p:spTgt spid="21197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11976">
                                            <p:txEl>
                                              <p:pRg st="1" end="1"/>
                                            </p:txEl>
                                          </p:spTgt>
                                        </p:tgtEl>
                                        <p:attrNameLst>
                                          <p:attrName>style.visibility</p:attrName>
                                        </p:attrNameLst>
                                      </p:cBhvr>
                                      <p:to>
                                        <p:strVal val="visible"/>
                                      </p:to>
                                    </p:set>
                                    <p:animEffect transition="in" filter="box(in)">
                                      <p:cBhvr>
                                        <p:cTn id="21" dur="500"/>
                                        <p:tgtEl>
                                          <p:spTgt spid="21197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11976">
                                            <p:txEl>
                                              <p:pRg st="2" end="2"/>
                                            </p:txEl>
                                          </p:spTgt>
                                        </p:tgtEl>
                                        <p:attrNameLst>
                                          <p:attrName>style.visibility</p:attrName>
                                        </p:attrNameLst>
                                      </p:cBhvr>
                                      <p:to>
                                        <p:strVal val="visible"/>
                                      </p:to>
                                    </p:set>
                                    <p:animEffect transition="in" filter="box(in)">
                                      <p:cBhvr>
                                        <p:cTn id="26" dur="500"/>
                                        <p:tgtEl>
                                          <p:spTgt spid="21197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11976">
                                            <p:txEl>
                                              <p:pRg st="3" end="3"/>
                                            </p:txEl>
                                          </p:spTgt>
                                        </p:tgtEl>
                                        <p:attrNameLst>
                                          <p:attrName>style.visibility</p:attrName>
                                        </p:attrNameLst>
                                      </p:cBhvr>
                                      <p:to>
                                        <p:strVal val="visible"/>
                                      </p:to>
                                    </p:set>
                                    <p:animEffect transition="in" filter="box(in)">
                                      <p:cBhvr>
                                        <p:cTn id="31" dur="500"/>
                                        <p:tgtEl>
                                          <p:spTgt spid="2119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P spid="211976" grpId="0" build="p" autoUpdateAnimBg="0"/>
      <p:bldP spid="21197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90" name="Rectangle 6"/>
          <p:cNvSpPr>
            <a:spLocks noChangeArrowheads="1"/>
          </p:cNvSpPr>
          <p:nvPr/>
        </p:nvSpPr>
        <p:spPr bwMode="auto">
          <a:xfrm>
            <a:off x="449263" y="1054100"/>
            <a:ext cx="8251825" cy="5445125"/>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21191" name="Text Box 7"/>
          <p:cNvSpPr txBox="1">
            <a:spLocks noChangeArrowheads="1"/>
          </p:cNvSpPr>
          <p:nvPr/>
        </p:nvSpPr>
        <p:spPr bwMode="auto">
          <a:xfrm>
            <a:off x="762000" y="1360488"/>
            <a:ext cx="7737475" cy="48545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4988" indent="-534988" algn="l">
              <a:defRPr kumimoji="1" sz="2400">
                <a:solidFill>
                  <a:schemeClr val="tx1"/>
                </a:solidFill>
                <a:latin typeface="Times New Roman" pitchFamily="18" charset="0"/>
                <a:ea typeface="宋体" pitchFamily="2" charset="-122"/>
              </a:defRPr>
            </a:lvl1pPr>
            <a:lvl2pPr marL="1473200" indent="-609600" algn="l">
              <a:defRPr kumimoji="1" sz="2400">
                <a:solidFill>
                  <a:schemeClr val="tx1"/>
                </a:solidFill>
                <a:latin typeface="Times New Roman" pitchFamily="18" charset="0"/>
                <a:ea typeface="宋体" pitchFamily="2" charset="-122"/>
              </a:defRPr>
            </a:lvl2pPr>
            <a:lvl3pPr marL="2112963" indent="-609600" algn="l">
              <a:defRPr kumimoji="1" sz="2400">
                <a:solidFill>
                  <a:schemeClr val="tx1"/>
                </a:solidFill>
                <a:latin typeface="Times New Roman" pitchFamily="18" charset="0"/>
                <a:ea typeface="宋体" pitchFamily="2" charset="-122"/>
              </a:defRPr>
            </a:lvl3pPr>
            <a:lvl4pPr marL="2901950" indent="-609600" algn="l">
              <a:defRPr kumimoji="1" sz="2400">
                <a:solidFill>
                  <a:schemeClr val="tx1"/>
                </a:solidFill>
                <a:latin typeface="Times New Roman" pitchFamily="18" charset="0"/>
                <a:ea typeface="宋体" pitchFamily="2" charset="-122"/>
              </a:defRPr>
            </a:lvl4pPr>
            <a:lvl5pPr marL="3690938" indent="-609600" algn="l">
              <a:defRPr kumimoji="1" sz="2400">
                <a:solidFill>
                  <a:schemeClr val="tx1"/>
                </a:solidFill>
                <a:latin typeface="Times New Roman" pitchFamily="18" charset="0"/>
                <a:ea typeface="宋体" pitchFamily="2" charset="-122"/>
              </a:defRPr>
            </a:lvl5pPr>
            <a:lvl6pPr marL="4148138" indent="-609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4605338" indent="-609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5062538" indent="-609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5519738" indent="-609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spcBef>
                <a:spcPct val="20000"/>
              </a:spcBef>
              <a:buClr>
                <a:srgbClr val="CC3300"/>
              </a:buClr>
              <a:buFont typeface="粗园体" pitchFamily="18" charset="-122"/>
              <a:buNone/>
            </a:pPr>
            <a:r>
              <a:rPr lang="en-US" altLang="zh-CN" sz="2600">
                <a:solidFill>
                  <a:srgbClr val="FF0000"/>
                </a:solidFill>
                <a:ea typeface="微软简中圆" pitchFamily="2" charset="-122"/>
              </a:rPr>
              <a:t>3.</a:t>
            </a:r>
            <a:r>
              <a:rPr lang="en-US" altLang="zh-CN" sz="2600">
                <a:solidFill>
                  <a:schemeClr val="bg2"/>
                </a:solidFill>
                <a:latin typeface="Arial" charset="0"/>
                <a:ea typeface="微软简中圆" pitchFamily="2" charset="-122"/>
              </a:rPr>
              <a:t>	</a:t>
            </a:r>
            <a:r>
              <a:rPr lang="zh-CN" altLang="en-US" sz="2600">
                <a:solidFill>
                  <a:schemeClr val="bg2"/>
                </a:solidFill>
                <a:latin typeface="Arial" charset="0"/>
                <a:ea typeface="微软简中圆" pitchFamily="2" charset="-122"/>
              </a:rPr>
              <a:t>就光敏剂的种类而言，酞箐化合物是一类</a:t>
            </a:r>
            <a:r>
              <a:rPr lang="zh-CN" altLang="en-US" sz="2600" u="sng">
                <a:solidFill>
                  <a:srgbClr val="A50021"/>
                </a:solidFill>
                <a:latin typeface="Arial" charset="0"/>
                <a:ea typeface="微软简中圆" pitchFamily="2" charset="-122"/>
              </a:rPr>
              <a:t>很有希望的优秀光敏剂</a:t>
            </a:r>
            <a:r>
              <a:rPr lang="zh-CN" altLang="en-US" sz="2600">
                <a:solidFill>
                  <a:schemeClr val="bg2"/>
                </a:solidFill>
                <a:latin typeface="Arial" charset="0"/>
                <a:ea typeface="微软简中圆" pitchFamily="2" charset="-122"/>
              </a:rPr>
              <a:t>。</a:t>
            </a:r>
          </a:p>
          <a:p>
            <a:pPr algn="just" eaLnBrk="1" hangingPunct="1">
              <a:lnSpc>
                <a:spcPct val="110000"/>
              </a:lnSpc>
              <a:spcBef>
                <a:spcPct val="30000"/>
              </a:spcBef>
              <a:buFont typeface="粗园体" pitchFamily="18" charset="-122"/>
              <a:buNone/>
            </a:pPr>
            <a:r>
              <a:rPr lang="zh-CN" altLang="en-US" sz="2600">
                <a:solidFill>
                  <a:srgbClr val="CC3300"/>
                </a:solidFill>
                <a:latin typeface="Arial" charset="0"/>
                <a:ea typeface="微软简中圆" pitchFamily="2" charset="-122"/>
              </a:rPr>
              <a:t> </a:t>
            </a:r>
            <a:r>
              <a:rPr lang="zh-CN" altLang="en-US" sz="2600">
                <a:solidFill>
                  <a:srgbClr val="333399"/>
                </a:solidFill>
                <a:latin typeface="Arial" charset="0"/>
                <a:ea typeface="微软简中圆" pitchFamily="2" charset="-122"/>
              </a:rPr>
              <a:t>（</a:t>
            </a:r>
            <a:r>
              <a:rPr lang="zh-CN" altLang="en-US" sz="2600">
                <a:solidFill>
                  <a:srgbClr val="006600"/>
                </a:solidFill>
                <a:latin typeface="Arial" charset="0"/>
                <a:ea typeface="微软简中圆" pitchFamily="2" charset="-122"/>
              </a:rPr>
              <a:t>评注：</a:t>
            </a:r>
            <a:r>
              <a:rPr lang="zh-CN" altLang="en-US" sz="2600">
                <a:solidFill>
                  <a:srgbClr val="333399"/>
                </a:solidFill>
                <a:latin typeface="Arial" charset="0"/>
                <a:ea typeface="微软简中圆" pitchFamily="2" charset="-122"/>
              </a:rPr>
              <a:t>仅是“很有希望”，就不能称之“优秀”。）</a:t>
            </a:r>
            <a:endParaRPr lang="zh-CN" altLang="en-US" sz="2600">
              <a:solidFill>
                <a:srgbClr val="CC3300"/>
              </a:solidFill>
              <a:latin typeface="Arial" charset="0"/>
              <a:ea typeface="微软简中圆" pitchFamily="2" charset="-122"/>
            </a:endParaRPr>
          </a:p>
          <a:p>
            <a:pPr algn="just" eaLnBrk="1" hangingPunct="1">
              <a:lnSpc>
                <a:spcPct val="110000"/>
              </a:lnSpc>
              <a:spcBef>
                <a:spcPct val="60000"/>
              </a:spcBef>
              <a:buClr>
                <a:srgbClr val="CC3300"/>
              </a:buClr>
              <a:buFont typeface="粗园体" pitchFamily="18" charset="-122"/>
              <a:buNone/>
            </a:pPr>
            <a:r>
              <a:rPr lang="en-US" altLang="zh-CN" sz="2600">
                <a:solidFill>
                  <a:srgbClr val="FF0000"/>
                </a:solidFill>
                <a:ea typeface="微软简中圆" pitchFamily="2" charset="-122"/>
              </a:rPr>
              <a:t>4.</a:t>
            </a:r>
            <a:r>
              <a:rPr lang="en-US" altLang="zh-CN" sz="2600">
                <a:solidFill>
                  <a:srgbClr val="A50021"/>
                </a:solidFill>
                <a:latin typeface="Arial" charset="0"/>
                <a:ea typeface="微软简中圆" pitchFamily="2" charset="-122"/>
              </a:rPr>
              <a:t>	</a:t>
            </a:r>
            <a:r>
              <a:rPr lang="zh-CN" altLang="en-US" sz="2600" u="sng">
                <a:solidFill>
                  <a:srgbClr val="A50021"/>
                </a:solidFill>
                <a:latin typeface="Arial" charset="0"/>
                <a:ea typeface="微软简中圆" pitchFamily="2" charset="-122"/>
              </a:rPr>
              <a:t>众所周知</a:t>
            </a:r>
            <a:r>
              <a:rPr lang="zh-CN" altLang="en-US" sz="2600">
                <a:solidFill>
                  <a:schemeClr val="bg2"/>
                </a:solidFill>
                <a:latin typeface="Arial" charset="0"/>
                <a:ea typeface="微软简中圆" pitchFamily="2" charset="-122"/>
              </a:rPr>
              <a:t>，</a:t>
            </a:r>
            <a:r>
              <a:rPr lang="en-US" altLang="zh-CN" sz="2600" baseline="30000">
                <a:solidFill>
                  <a:schemeClr val="bg2"/>
                </a:solidFill>
                <a:latin typeface="Arial" charset="0"/>
                <a:ea typeface="微软简中圆" pitchFamily="2" charset="-122"/>
              </a:rPr>
              <a:t>1</a:t>
            </a:r>
            <a:r>
              <a:rPr lang="en-US" altLang="zh-CN" sz="2600">
                <a:solidFill>
                  <a:schemeClr val="bg2"/>
                </a:solidFill>
                <a:latin typeface="Arial" charset="0"/>
                <a:ea typeface="微软简中圆" pitchFamily="2" charset="-122"/>
              </a:rPr>
              <a:t>O</a:t>
            </a:r>
            <a:r>
              <a:rPr lang="en-US" altLang="zh-CN" sz="2600" baseline="-25000">
                <a:solidFill>
                  <a:schemeClr val="bg2"/>
                </a:solidFill>
                <a:latin typeface="Arial" charset="0"/>
                <a:ea typeface="微软简中圆" pitchFamily="2" charset="-122"/>
              </a:rPr>
              <a:t>2</a:t>
            </a:r>
            <a:r>
              <a:rPr lang="zh-CN" altLang="en-US" sz="2600">
                <a:solidFill>
                  <a:schemeClr val="bg2"/>
                </a:solidFill>
                <a:latin typeface="Arial" charset="0"/>
                <a:ea typeface="微软简中圆" pitchFamily="2" charset="-122"/>
              </a:rPr>
              <a:t>在</a:t>
            </a:r>
            <a:r>
              <a:rPr lang="en-US" altLang="zh-CN" sz="2600">
                <a:solidFill>
                  <a:schemeClr val="bg2"/>
                </a:solidFill>
                <a:latin typeface="Arial" charset="0"/>
                <a:ea typeface="微软简中圆" pitchFamily="2" charset="-122"/>
              </a:rPr>
              <a:t>D</a:t>
            </a:r>
            <a:r>
              <a:rPr lang="en-US" altLang="zh-CN" sz="2600" baseline="-25000">
                <a:solidFill>
                  <a:schemeClr val="bg2"/>
                </a:solidFill>
                <a:latin typeface="Arial" charset="0"/>
                <a:ea typeface="微软简中圆" pitchFamily="2" charset="-122"/>
              </a:rPr>
              <a:t>2</a:t>
            </a:r>
            <a:r>
              <a:rPr lang="en-US" altLang="zh-CN" sz="2600">
                <a:solidFill>
                  <a:schemeClr val="bg2"/>
                </a:solidFill>
                <a:latin typeface="Arial" charset="0"/>
                <a:ea typeface="微软简中圆" pitchFamily="2" charset="-122"/>
              </a:rPr>
              <a:t>O</a:t>
            </a:r>
            <a:r>
              <a:rPr lang="zh-CN" altLang="en-US" sz="2600">
                <a:solidFill>
                  <a:schemeClr val="bg2"/>
                </a:solidFill>
                <a:latin typeface="Arial" charset="0"/>
                <a:ea typeface="微软简中圆" pitchFamily="2" charset="-122"/>
              </a:rPr>
              <a:t>中的寿命是在</a:t>
            </a:r>
            <a:r>
              <a:rPr lang="en-US" altLang="zh-CN" sz="2600">
                <a:solidFill>
                  <a:schemeClr val="bg2"/>
                </a:solidFill>
                <a:latin typeface="Arial" charset="0"/>
                <a:ea typeface="微软简中圆" pitchFamily="2" charset="-122"/>
              </a:rPr>
              <a:t>H</a:t>
            </a:r>
            <a:r>
              <a:rPr lang="en-US" altLang="zh-CN" sz="2600" baseline="-25000">
                <a:solidFill>
                  <a:schemeClr val="bg2"/>
                </a:solidFill>
                <a:latin typeface="Arial" charset="0"/>
                <a:ea typeface="微软简中圆" pitchFamily="2" charset="-122"/>
              </a:rPr>
              <a:t>2</a:t>
            </a:r>
            <a:r>
              <a:rPr lang="en-US" altLang="zh-CN" sz="2600">
                <a:solidFill>
                  <a:schemeClr val="bg2"/>
                </a:solidFill>
                <a:latin typeface="Arial" charset="0"/>
                <a:ea typeface="微软简中圆" pitchFamily="2" charset="-122"/>
              </a:rPr>
              <a:t>O</a:t>
            </a:r>
            <a:r>
              <a:rPr lang="zh-CN" altLang="en-US" sz="2600">
                <a:solidFill>
                  <a:schemeClr val="bg2"/>
                </a:solidFill>
                <a:latin typeface="Arial" charset="0"/>
                <a:ea typeface="微软简中圆" pitchFamily="2" charset="-122"/>
              </a:rPr>
              <a:t>中的</a:t>
            </a:r>
            <a:r>
              <a:rPr lang="en-US" altLang="zh-CN" sz="2600">
                <a:solidFill>
                  <a:schemeClr val="bg2"/>
                </a:solidFill>
                <a:latin typeface="Arial" charset="0"/>
                <a:ea typeface="微软简中圆" pitchFamily="2" charset="-122"/>
              </a:rPr>
              <a:t>10</a:t>
            </a:r>
            <a:r>
              <a:rPr lang="zh-CN" altLang="en-US" sz="2600">
                <a:solidFill>
                  <a:schemeClr val="bg2"/>
                </a:solidFill>
                <a:latin typeface="Arial" charset="0"/>
                <a:ea typeface="微软简中圆" pitchFamily="2" charset="-122"/>
              </a:rPr>
              <a:t>倍</a:t>
            </a:r>
            <a:r>
              <a:rPr lang="zh-CN" altLang="en-US" sz="2600">
                <a:solidFill>
                  <a:srgbClr val="CC3300"/>
                </a:solidFill>
                <a:latin typeface="Arial" charset="0"/>
                <a:ea typeface="微软简中圆" pitchFamily="2" charset="-122"/>
              </a:rPr>
              <a:t>。</a:t>
            </a:r>
            <a:endParaRPr lang="zh-CN" altLang="en-US" sz="2600">
              <a:solidFill>
                <a:srgbClr val="CC3300"/>
              </a:solidFill>
              <a:ea typeface="微软简中圆" pitchFamily="2" charset="-122"/>
            </a:endParaRPr>
          </a:p>
          <a:p>
            <a:pPr algn="just" eaLnBrk="1" hangingPunct="1">
              <a:lnSpc>
                <a:spcPct val="110000"/>
              </a:lnSpc>
              <a:spcBef>
                <a:spcPct val="30000"/>
              </a:spcBef>
              <a:buFont typeface="粗园体" pitchFamily="18" charset="-122"/>
              <a:buNone/>
            </a:pPr>
            <a:r>
              <a:rPr lang="zh-CN" altLang="en-US" sz="2600">
                <a:solidFill>
                  <a:srgbClr val="333399"/>
                </a:solidFill>
                <a:latin typeface="Arial" charset="0"/>
                <a:ea typeface="微软简中圆" pitchFamily="2" charset="-122"/>
              </a:rPr>
              <a:t> （</a:t>
            </a:r>
            <a:r>
              <a:rPr lang="zh-CN" altLang="en-US" sz="2600">
                <a:solidFill>
                  <a:srgbClr val="006600"/>
                </a:solidFill>
                <a:latin typeface="Arial" charset="0"/>
                <a:ea typeface="微软简中圆" pitchFamily="2" charset="-122"/>
              </a:rPr>
              <a:t>评注：</a:t>
            </a:r>
            <a:r>
              <a:rPr lang="zh-CN" altLang="en-US" sz="2600">
                <a:solidFill>
                  <a:srgbClr val="CC3300"/>
                </a:solidFill>
                <a:latin typeface="Arial" charset="0"/>
                <a:ea typeface="微软简中圆" pitchFamily="2" charset="-122"/>
              </a:rPr>
              <a:t>滥用</a:t>
            </a:r>
            <a:r>
              <a:rPr lang="zh-CN" altLang="en-US" sz="2600">
                <a:solidFill>
                  <a:srgbClr val="333399"/>
                </a:solidFill>
                <a:latin typeface="Arial" charset="0"/>
                <a:ea typeface="微软简中圆" pitchFamily="2" charset="-122"/>
              </a:rPr>
              <a:t>“众所周知”，其实知道者有几多？）</a:t>
            </a:r>
          </a:p>
          <a:p>
            <a:pPr algn="just" eaLnBrk="1" hangingPunct="1">
              <a:lnSpc>
                <a:spcPct val="110000"/>
              </a:lnSpc>
              <a:spcBef>
                <a:spcPct val="60000"/>
              </a:spcBef>
              <a:buClr>
                <a:srgbClr val="CC3300"/>
              </a:buClr>
              <a:buFont typeface="粗园体" pitchFamily="18" charset="-122"/>
              <a:buNone/>
            </a:pPr>
            <a:r>
              <a:rPr lang="en-US" altLang="zh-CN" sz="2600">
                <a:solidFill>
                  <a:srgbClr val="FF0000"/>
                </a:solidFill>
                <a:ea typeface="微软简中圆" pitchFamily="2" charset="-122"/>
              </a:rPr>
              <a:t>5.</a:t>
            </a:r>
            <a:r>
              <a:rPr lang="en-US" altLang="zh-CN" sz="2600">
                <a:solidFill>
                  <a:schemeClr val="bg2"/>
                </a:solidFill>
                <a:latin typeface="Arial" charset="0"/>
                <a:ea typeface="微软简中圆" pitchFamily="2" charset="-122"/>
              </a:rPr>
              <a:t>	…</a:t>
            </a:r>
            <a:r>
              <a:rPr lang="zh-CN" altLang="en-US" sz="2600">
                <a:solidFill>
                  <a:schemeClr val="bg2"/>
                </a:solidFill>
                <a:latin typeface="Arial" charset="0"/>
                <a:ea typeface="微软简中圆" pitchFamily="2" charset="-122"/>
              </a:rPr>
              <a:t>已合成了具有较高纯度的物质，如胶片、纤维、涂料等。</a:t>
            </a:r>
          </a:p>
          <a:p>
            <a:pPr algn="just" eaLnBrk="1" hangingPunct="1">
              <a:lnSpc>
                <a:spcPct val="110000"/>
              </a:lnSpc>
              <a:spcBef>
                <a:spcPct val="30000"/>
              </a:spcBef>
              <a:buFont typeface="粗园体" pitchFamily="18" charset="-122"/>
              <a:buNone/>
            </a:pPr>
            <a:r>
              <a:rPr lang="zh-CN" altLang="en-US" sz="2600">
                <a:solidFill>
                  <a:srgbClr val="333399"/>
                </a:solidFill>
                <a:latin typeface="Arial" charset="0"/>
                <a:ea typeface="微软简中圆" pitchFamily="2" charset="-122"/>
              </a:rPr>
              <a:t> （</a:t>
            </a:r>
            <a:r>
              <a:rPr lang="zh-CN" altLang="en-US" sz="2600">
                <a:solidFill>
                  <a:srgbClr val="006600"/>
                </a:solidFill>
                <a:latin typeface="Arial" charset="0"/>
                <a:ea typeface="微软简中圆" pitchFamily="2" charset="-122"/>
              </a:rPr>
              <a:t>评注：</a:t>
            </a:r>
            <a:r>
              <a:rPr lang="zh-CN" altLang="en-US" sz="2600">
                <a:solidFill>
                  <a:srgbClr val="333399"/>
                </a:solidFill>
                <a:latin typeface="Arial" charset="0"/>
                <a:ea typeface="微软简中圆" pitchFamily="2" charset="-122"/>
              </a:rPr>
              <a:t>这些材料都是混合物，有何纯度可言？）</a:t>
            </a:r>
          </a:p>
        </p:txBody>
      </p:sp>
      <p:sp>
        <p:nvSpPr>
          <p:cNvPr id="221196" name="Text Box 12"/>
          <p:cNvSpPr txBox="1">
            <a:spLocks noChangeArrowheads="1"/>
          </p:cNvSpPr>
          <p:nvPr/>
        </p:nvSpPr>
        <p:spPr bwMode="auto">
          <a:xfrm>
            <a:off x="736600" y="3175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buClr>
                <a:schemeClr val="folHlink"/>
              </a:buClr>
              <a:buFont typeface="Symbol" pitchFamily="18" charset="2"/>
              <a:buBlip>
                <a:blip r:embed="rId3"/>
              </a:buBlip>
            </a:pPr>
            <a:r>
              <a:rPr lang="zh-CN" altLang="en-US" sz="2800" b="1">
                <a:solidFill>
                  <a:srgbClr val="FFFFFF"/>
                </a:solidFill>
                <a:ea typeface="楷体_GB2312" pitchFamily="49" charset="-122"/>
              </a:rPr>
              <a:t>病句和信口开河的实例 </a:t>
            </a:r>
            <a:r>
              <a:rPr lang="en-US" altLang="zh-CN" sz="2800">
                <a:solidFill>
                  <a:srgbClr val="FFFFFF"/>
                </a:solidFill>
                <a:ea typeface="楷体_GB2312" pitchFamily="49" charset="-122"/>
              </a:rPr>
              <a:t>(2)</a:t>
            </a:r>
            <a:r>
              <a:rPr lang="en-US" altLang="zh-CN" sz="2800" b="1">
                <a:solidFill>
                  <a:srgbClr val="FFFFFF"/>
                </a:solidFill>
                <a:ea typeface="楷体_GB2312" pitchFamily="49" charset="-122"/>
              </a:rPr>
              <a:t> </a:t>
            </a:r>
            <a:r>
              <a:rPr lang="zh-CN" altLang="en-US" sz="2800" b="1">
                <a:solidFill>
                  <a:srgbClr val="FFFFFF"/>
                </a:solidFill>
                <a:ea typeface="楷体_GB2312" pitchFamily="49" charset="-122"/>
              </a:rPr>
              <a:t>：</a:t>
            </a:r>
            <a:endParaRPr lang="zh-CN" altLang="en-US" sz="2800">
              <a:solidFill>
                <a:srgbClr val="FFFFFF"/>
              </a:solidFill>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196"/>
                                        </p:tgtEl>
                                        <p:attrNameLst>
                                          <p:attrName>style.visibility</p:attrName>
                                        </p:attrNameLst>
                                      </p:cBhvr>
                                      <p:to>
                                        <p:strVal val="visible"/>
                                      </p:to>
                                    </p:set>
                                    <p:animEffect transition="in" filter="wipe(left)">
                                      <p:cBhvr>
                                        <p:cTn id="7" dur="500"/>
                                        <p:tgtEl>
                                          <p:spTgt spid="22119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1190"/>
                                        </p:tgtEl>
                                        <p:attrNameLst>
                                          <p:attrName>style.visibility</p:attrName>
                                        </p:attrNameLst>
                                      </p:cBhvr>
                                      <p:to>
                                        <p:strVal val="visible"/>
                                      </p:to>
                                    </p:set>
                                    <p:animEffect transition="in" filter="wipe(up)">
                                      <p:cBhvr>
                                        <p:cTn id="11" dur="500"/>
                                        <p:tgtEl>
                                          <p:spTgt spid="2211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1191">
                                            <p:txEl>
                                              <p:pRg st="0" end="0"/>
                                            </p:txEl>
                                          </p:spTgt>
                                        </p:tgtEl>
                                        <p:attrNameLst>
                                          <p:attrName>style.visibility</p:attrName>
                                        </p:attrNameLst>
                                      </p:cBhvr>
                                      <p:to>
                                        <p:strVal val="visible"/>
                                      </p:to>
                                    </p:set>
                                    <p:animEffect transition="in" filter="wipe(up)">
                                      <p:cBhvr>
                                        <p:cTn id="16" dur="500"/>
                                        <p:tgtEl>
                                          <p:spTgt spid="2211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1191">
                                            <p:txEl>
                                              <p:pRg st="1" end="1"/>
                                            </p:txEl>
                                          </p:spTgt>
                                        </p:tgtEl>
                                        <p:attrNameLst>
                                          <p:attrName>style.visibility</p:attrName>
                                        </p:attrNameLst>
                                      </p:cBhvr>
                                      <p:to>
                                        <p:strVal val="visible"/>
                                      </p:to>
                                    </p:set>
                                    <p:animEffect transition="in" filter="wipe(up)">
                                      <p:cBhvr>
                                        <p:cTn id="21" dur="500"/>
                                        <p:tgtEl>
                                          <p:spTgt spid="22119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1191">
                                            <p:txEl>
                                              <p:pRg st="2" end="2"/>
                                            </p:txEl>
                                          </p:spTgt>
                                        </p:tgtEl>
                                        <p:attrNameLst>
                                          <p:attrName>style.visibility</p:attrName>
                                        </p:attrNameLst>
                                      </p:cBhvr>
                                      <p:to>
                                        <p:strVal val="visible"/>
                                      </p:to>
                                    </p:set>
                                    <p:animEffect transition="in" filter="wipe(up)">
                                      <p:cBhvr>
                                        <p:cTn id="26" dur="500"/>
                                        <p:tgtEl>
                                          <p:spTgt spid="22119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1191">
                                            <p:txEl>
                                              <p:pRg st="3" end="3"/>
                                            </p:txEl>
                                          </p:spTgt>
                                        </p:tgtEl>
                                        <p:attrNameLst>
                                          <p:attrName>style.visibility</p:attrName>
                                        </p:attrNameLst>
                                      </p:cBhvr>
                                      <p:to>
                                        <p:strVal val="visible"/>
                                      </p:to>
                                    </p:set>
                                    <p:animEffect transition="in" filter="wipe(up)">
                                      <p:cBhvr>
                                        <p:cTn id="31" dur="500"/>
                                        <p:tgtEl>
                                          <p:spTgt spid="22119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21191">
                                            <p:txEl>
                                              <p:pRg st="4" end="4"/>
                                            </p:txEl>
                                          </p:spTgt>
                                        </p:tgtEl>
                                        <p:attrNameLst>
                                          <p:attrName>style.visibility</p:attrName>
                                        </p:attrNameLst>
                                      </p:cBhvr>
                                      <p:to>
                                        <p:strVal val="visible"/>
                                      </p:to>
                                    </p:set>
                                    <p:animEffect transition="in" filter="wipe(up)">
                                      <p:cBhvr>
                                        <p:cTn id="36" dur="500"/>
                                        <p:tgtEl>
                                          <p:spTgt spid="221191">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1191">
                                            <p:txEl>
                                              <p:pRg st="5" end="5"/>
                                            </p:txEl>
                                          </p:spTgt>
                                        </p:tgtEl>
                                        <p:attrNameLst>
                                          <p:attrName>style.visibility</p:attrName>
                                        </p:attrNameLst>
                                      </p:cBhvr>
                                      <p:to>
                                        <p:strVal val="visible"/>
                                      </p:to>
                                    </p:set>
                                    <p:animEffect transition="in" filter="wipe(up)">
                                      <p:cBhvr>
                                        <p:cTn id="41" dur="500"/>
                                        <p:tgtEl>
                                          <p:spTgt spid="2211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nimBg="1"/>
      <p:bldP spid="221191" grpId="0" build="p" autoUpdateAnimBg="0"/>
      <p:bldP spid="221196"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022" name="Rectangle 6"/>
          <p:cNvSpPr>
            <a:spLocks noChangeArrowheads="1"/>
          </p:cNvSpPr>
          <p:nvPr/>
        </p:nvSpPr>
        <p:spPr bwMode="auto">
          <a:xfrm>
            <a:off x="596900" y="1054100"/>
            <a:ext cx="7962900" cy="51689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14023" name="Text Box 7"/>
          <p:cNvSpPr txBox="1">
            <a:spLocks noChangeArrowheads="1"/>
          </p:cNvSpPr>
          <p:nvPr/>
        </p:nvSpPr>
        <p:spPr bwMode="auto">
          <a:xfrm>
            <a:off x="812800" y="1258888"/>
            <a:ext cx="7531100" cy="4759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457200" indent="-457200" algn="l">
              <a:defRPr kumimoji="1" sz="2400">
                <a:solidFill>
                  <a:schemeClr val="tx1"/>
                </a:solidFill>
                <a:latin typeface="Times New Roman" pitchFamily="18" charset="0"/>
                <a:ea typeface="宋体" pitchFamily="2" charset="-122"/>
              </a:defRPr>
            </a:lvl1pPr>
            <a:lvl2pPr marL="1320800" indent="-457200" algn="l">
              <a:defRPr kumimoji="1" sz="2400">
                <a:solidFill>
                  <a:schemeClr val="tx1"/>
                </a:solidFill>
                <a:latin typeface="Times New Roman" pitchFamily="18" charset="0"/>
                <a:ea typeface="宋体" pitchFamily="2" charset="-122"/>
              </a:defRPr>
            </a:lvl2pPr>
            <a:lvl3pPr marL="1511300" indent="-457200" algn="l">
              <a:defRPr kumimoji="1" sz="2400">
                <a:solidFill>
                  <a:schemeClr val="tx1"/>
                </a:solidFill>
                <a:latin typeface="Times New Roman" pitchFamily="18" charset="0"/>
                <a:ea typeface="宋体" pitchFamily="2" charset="-122"/>
              </a:defRPr>
            </a:lvl3pPr>
            <a:lvl4pPr marL="1828800" indent="-457200" algn="l">
              <a:defRPr kumimoji="1" sz="2400">
                <a:solidFill>
                  <a:schemeClr val="tx1"/>
                </a:solidFill>
                <a:latin typeface="Times New Roman" pitchFamily="18" charset="0"/>
                <a:ea typeface="宋体" pitchFamily="2" charset="-122"/>
              </a:defRPr>
            </a:lvl4pPr>
            <a:lvl5pPr marL="2286000" indent="-457200" algn="l">
              <a:defRPr kumimoji="1" sz="2400">
                <a:solidFill>
                  <a:schemeClr val="tx1"/>
                </a:solidFill>
                <a:latin typeface="Times New Roman" pitchFamily="18" charset="0"/>
                <a:ea typeface="宋体" pitchFamily="2" charset="-122"/>
              </a:defRPr>
            </a:lvl5pPr>
            <a:lvl6pPr marL="2743200" indent="-4572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3200400" indent="-4572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657600" indent="-4572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4114800" indent="-4572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5000"/>
              </a:lnSpc>
              <a:spcBef>
                <a:spcPct val="25000"/>
              </a:spcBef>
              <a:buClr>
                <a:srgbClr val="FF0000"/>
              </a:buClr>
              <a:buFont typeface="粗园体" pitchFamily="18" charset="-122"/>
              <a:buAutoNum type="arabicPeriod"/>
            </a:pPr>
            <a:r>
              <a:rPr lang="zh-CN" altLang="en-US">
                <a:solidFill>
                  <a:schemeClr val="bg2"/>
                </a:solidFill>
                <a:latin typeface="Arial" charset="0"/>
                <a:ea typeface="微软简中圆" pitchFamily="2" charset="-122"/>
              </a:rPr>
              <a:t>就光敏剂的种类而言，酞箐化合物是一类</a:t>
            </a:r>
            <a:r>
              <a:rPr lang="zh-CN" altLang="en-US" u="sng">
                <a:solidFill>
                  <a:srgbClr val="CC3300"/>
                </a:solidFill>
                <a:latin typeface="Arial" charset="0"/>
                <a:ea typeface="微软简中圆" pitchFamily="2" charset="-122"/>
              </a:rPr>
              <a:t>很有希望的优秀光敏剂</a:t>
            </a:r>
            <a:r>
              <a:rPr lang="zh-CN" altLang="en-US">
                <a:solidFill>
                  <a:srgbClr val="CC3300"/>
                </a:solidFill>
                <a:latin typeface="Arial" charset="0"/>
                <a:ea typeface="微软简中圆" pitchFamily="2" charset="-122"/>
              </a:rPr>
              <a:t>。</a:t>
            </a:r>
          </a:p>
          <a:p>
            <a:pPr algn="just" eaLnBrk="1" hangingPunct="1">
              <a:lnSpc>
                <a:spcPct val="115000"/>
              </a:lnSpc>
              <a:spcBef>
                <a:spcPct val="25000"/>
              </a:spcBef>
              <a:buFont typeface="粗园体" pitchFamily="18" charset="-122"/>
              <a:buNone/>
            </a:pPr>
            <a:r>
              <a:rPr lang="zh-CN" altLang="en-US">
                <a:solidFill>
                  <a:srgbClr val="333399"/>
                </a:solidFill>
                <a:latin typeface="Arial" charset="0"/>
                <a:ea typeface="微软简中圆" pitchFamily="2" charset="-122"/>
              </a:rPr>
              <a:t> （</a:t>
            </a:r>
            <a:r>
              <a:rPr lang="zh-CN" altLang="en-US">
                <a:solidFill>
                  <a:srgbClr val="CC3300"/>
                </a:solidFill>
                <a:latin typeface="Arial" charset="0"/>
                <a:ea typeface="微软简中圆" pitchFamily="2" charset="-122"/>
              </a:rPr>
              <a:t>评注：</a:t>
            </a:r>
            <a:r>
              <a:rPr lang="zh-CN" altLang="en-US">
                <a:solidFill>
                  <a:srgbClr val="333399"/>
                </a:solidFill>
                <a:latin typeface="Arial" charset="0"/>
                <a:ea typeface="微软简中圆" pitchFamily="2" charset="-122"/>
              </a:rPr>
              <a:t>仅是“很有希望“，就不能称之“优秀”。</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“从文献报导数据判断，酞箐类化合物可能是各类光敏剂中之姣姣者，颇值得作重点研究”）</a:t>
            </a:r>
            <a:endParaRPr lang="zh-CN" altLang="en-US">
              <a:solidFill>
                <a:srgbClr val="CC3300"/>
              </a:solidFill>
              <a:latin typeface="Arial" charset="0"/>
              <a:ea typeface="微软简中圆" pitchFamily="2" charset="-122"/>
            </a:endParaRPr>
          </a:p>
          <a:p>
            <a:pPr algn="just" eaLnBrk="1" hangingPunct="1">
              <a:lnSpc>
                <a:spcPct val="115000"/>
              </a:lnSpc>
              <a:spcBef>
                <a:spcPct val="35000"/>
              </a:spcBef>
              <a:buClr>
                <a:srgbClr val="FF0000"/>
              </a:buClr>
              <a:buFont typeface="粗园体" pitchFamily="18" charset="-122"/>
              <a:buAutoNum type="arabicPeriod" startAt="2"/>
            </a:pPr>
            <a:r>
              <a:rPr lang="en-US" altLang="zh-CN">
                <a:solidFill>
                  <a:schemeClr val="bg2"/>
                </a:solidFill>
                <a:latin typeface="Arial" charset="0"/>
                <a:ea typeface="微软简中圆" pitchFamily="2" charset="-122"/>
              </a:rPr>
              <a:t>…</a:t>
            </a:r>
            <a:r>
              <a:rPr lang="zh-CN" altLang="en-US">
                <a:solidFill>
                  <a:schemeClr val="bg2"/>
                </a:solidFill>
                <a:latin typeface="Arial" charset="0"/>
                <a:ea typeface="微软简中圆" pitchFamily="2" charset="-122"/>
              </a:rPr>
              <a:t>，表明</a:t>
            </a:r>
            <a:r>
              <a:rPr lang="zh-CN" altLang="en-US">
                <a:solidFill>
                  <a:srgbClr val="CC3300"/>
                </a:solidFill>
                <a:latin typeface="Arial" charset="0"/>
                <a:ea typeface="微软简中圆" pitchFamily="2" charset="-122"/>
              </a:rPr>
              <a:t>取代基直接参与酞箐的共轭体系。</a:t>
            </a:r>
          </a:p>
          <a:p>
            <a:pPr algn="just" eaLnBrk="1" hangingPunct="1">
              <a:lnSpc>
                <a:spcPct val="11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“表明取代基上的邻接孤对电子或邻接成键</a:t>
            </a:r>
            <a:r>
              <a:rPr lang="zh-CN" altLang="en-US">
                <a:solidFill>
                  <a:srgbClr val="333399"/>
                </a:solidFill>
                <a:latin typeface="Arial" charset="0"/>
                <a:ea typeface="微软简中圆" pitchFamily="2" charset="-122"/>
                <a:sym typeface="Symbol" pitchFamily="18" charset="2"/>
              </a:rPr>
              <a:t></a:t>
            </a:r>
            <a:r>
              <a:rPr lang="zh-CN" altLang="en-US">
                <a:solidFill>
                  <a:srgbClr val="333399"/>
                </a:solidFill>
                <a:latin typeface="Arial" charset="0"/>
                <a:ea typeface="微软简中圆" pitchFamily="2" charset="-122"/>
              </a:rPr>
              <a:t>电子加入了酞箐分子骨架上的共轭</a:t>
            </a:r>
            <a:r>
              <a:rPr lang="zh-CN" altLang="en-US">
                <a:solidFill>
                  <a:srgbClr val="333399"/>
                </a:solidFill>
                <a:latin typeface="Arial" charset="0"/>
                <a:ea typeface="微软简中圆" pitchFamily="2" charset="-122"/>
                <a:sym typeface="Symbol" pitchFamily="18" charset="2"/>
              </a:rPr>
              <a:t></a:t>
            </a:r>
            <a:r>
              <a:rPr lang="zh-CN" altLang="en-US">
                <a:solidFill>
                  <a:srgbClr val="333399"/>
                </a:solidFill>
                <a:latin typeface="Arial" charset="0"/>
                <a:ea typeface="微软简中圆" pitchFamily="2" charset="-122"/>
              </a:rPr>
              <a:t>键”）</a:t>
            </a:r>
            <a:endParaRPr lang="zh-CN" altLang="en-US">
              <a:solidFill>
                <a:srgbClr val="CC3300"/>
              </a:solidFill>
              <a:latin typeface="Arial" charset="0"/>
              <a:ea typeface="微软简中圆" pitchFamily="2" charset="-122"/>
            </a:endParaRPr>
          </a:p>
          <a:p>
            <a:pPr algn="just" eaLnBrk="1" hangingPunct="1">
              <a:lnSpc>
                <a:spcPct val="115000"/>
              </a:lnSpc>
              <a:spcBef>
                <a:spcPct val="35000"/>
              </a:spcBef>
              <a:buClr>
                <a:srgbClr val="FF0000"/>
              </a:buClr>
              <a:buFont typeface="粗园体" pitchFamily="18" charset="-122"/>
              <a:buAutoNum type="arabicPeriod" startAt="3"/>
            </a:pPr>
            <a:r>
              <a:rPr lang="en-US" altLang="zh-CN">
                <a:solidFill>
                  <a:schemeClr val="bg2"/>
                </a:solidFill>
                <a:latin typeface="Arial" charset="0"/>
                <a:ea typeface="微软简中圆" pitchFamily="2" charset="-122"/>
              </a:rPr>
              <a:t>…</a:t>
            </a:r>
            <a:r>
              <a:rPr lang="zh-CN" altLang="en-US">
                <a:solidFill>
                  <a:schemeClr val="bg2"/>
                </a:solidFill>
                <a:latin typeface="Arial" charset="0"/>
                <a:ea typeface="微软简中圆" pitchFamily="2" charset="-122"/>
              </a:rPr>
              <a:t>利用分子力学</a:t>
            </a:r>
            <a:r>
              <a:rPr lang="zh-CN" altLang="en-US">
                <a:solidFill>
                  <a:srgbClr val="CC3300"/>
                </a:solidFill>
                <a:latin typeface="Arial" charset="0"/>
                <a:ea typeface="微软简中圆" pitchFamily="2" charset="-122"/>
              </a:rPr>
              <a:t>计算其分子对称性为</a:t>
            </a:r>
            <a:r>
              <a:rPr lang="en-US" altLang="zh-CN">
                <a:solidFill>
                  <a:srgbClr val="CC3300"/>
                </a:solidFill>
                <a:latin typeface="Arial" charset="0"/>
                <a:ea typeface="微软简中圆" pitchFamily="2" charset="-122"/>
              </a:rPr>
              <a:t>C</a:t>
            </a:r>
            <a:r>
              <a:rPr lang="en-US" altLang="zh-CN" baseline="-25000">
                <a:solidFill>
                  <a:srgbClr val="CC3300"/>
                </a:solidFill>
                <a:latin typeface="Arial" charset="0"/>
                <a:ea typeface="微软简中圆" pitchFamily="2" charset="-122"/>
              </a:rPr>
              <a:t>2</a:t>
            </a:r>
            <a:r>
              <a:rPr lang="zh-CN" altLang="en-US">
                <a:solidFill>
                  <a:srgbClr val="CC3300"/>
                </a:solidFill>
                <a:latin typeface="Arial" charset="0"/>
                <a:ea typeface="微软简中圆" pitchFamily="2" charset="-122"/>
              </a:rPr>
              <a:t>。</a:t>
            </a:r>
          </a:p>
          <a:p>
            <a:pPr algn="just" eaLnBrk="1" hangingPunct="1">
              <a:lnSpc>
                <a:spcPct val="11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“分子力学计算预测出其分子对称性为</a:t>
            </a:r>
            <a:r>
              <a:rPr lang="en-US" altLang="zh-CN">
                <a:solidFill>
                  <a:srgbClr val="333399"/>
                </a:solidFill>
                <a:latin typeface="Arial" charset="0"/>
                <a:ea typeface="微软简中圆" pitchFamily="2" charset="-122"/>
              </a:rPr>
              <a:t>C</a:t>
            </a:r>
            <a:r>
              <a:rPr lang="en-US" altLang="zh-CN" baseline="-25000">
                <a:solidFill>
                  <a:srgbClr val="333399"/>
                </a:solidFill>
                <a:latin typeface="Arial" charset="0"/>
                <a:ea typeface="微软简中圆" pitchFamily="2" charset="-122"/>
              </a:rPr>
              <a:t>2</a:t>
            </a:r>
            <a:r>
              <a:rPr lang="en-US" altLang="zh-CN">
                <a:solidFill>
                  <a:srgbClr val="333399"/>
                </a:solidFill>
                <a:latin typeface="Arial" charset="0"/>
                <a:ea typeface="微软简中圆" pitchFamily="2" charset="-122"/>
              </a:rPr>
              <a:t> </a:t>
            </a:r>
            <a:r>
              <a:rPr lang="zh-CN" altLang="en-US">
                <a:solidFill>
                  <a:srgbClr val="333399"/>
                </a:solidFill>
                <a:latin typeface="Arial" charset="0"/>
                <a:ea typeface="微软简中圆" pitchFamily="2" charset="-122"/>
              </a:rPr>
              <a:t>）</a:t>
            </a:r>
          </a:p>
        </p:txBody>
      </p:sp>
      <p:sp>
        <p:nvSpPr>
          <p:cNvPr id="214029" name="Text Box 13"/>
          <p:cNvSpPr txBox="1">
            <a:spLocks noChangeArrowheads="1"/>
          </p:cNvSpPr>
          <p:nvPr/>
        </p:nvSpPr>
        <p:spPr bwMode="auto">
          <a:xfrm>
            <a:off x="736600" y="3175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buClr>
                <a:schemeClr val="folHlink"/>
              </a:buClr>
              <a:buFont typeface="Symbol" pitchFamily="18" charset="2"/>
              <a:buBlip>
                <a:blip r:embed="rId3"/>
              </a:buBlip>
            </a:pPr>
            <a:r>
              <a:rPr lang="zh-CN" altLang="en-US" sz="2800" b="1">
                <a:solidFill>
                  <a:srgbClr val="FFFFFF"/>
                </a:solidFill>
                <a:ea typeface="楷体_GB2312" pitchFamily="49" charset="-122"/>
              </a:rPr>
              <a:t>病句和信口开河的实例 </a:t>
            </a:r>
            <a:r>
              <a:rPr lang="en-US" altLang="zh-CN" sz="2800">
                <a:solidFill>
                  <a:srgbClr val="FFFFFF"/>
                </a:solidFill>
                <a:ea typeface="楷体_GB2312" pitchFamily="49" charset="-122"/>
              </a:rPr>
              <a:t>(3)</a:t>
            </a:r>
            <a:r>
              <a:rPr lang="en-US" altLang="zh-CN" sz="2800" b="1">
                <a:solidFill>
                  <a:srgbClr val="FFFFFF"/>
                </a:solidFill>
                <a:ea typeface="楷体_GB2312" pitchFamily="49" charset="-122"/>
              </a:rPr>
              <a:t> </a:t>
            </a:r>
            <a:r>
              <a:rPr lang="zh-CN" altLang="en-US" sz="2800" b="1">
                <a:solidFill>
                  <a:srgbClr val="FFFFFF"/>
                </a:solidFill>
                <a:ea typeface="楷体_GB2312" pitchFamily="49" charset="-122"/>
              </a:rPr>
              <a:t>：</a:t>
            </a:r>
            <a:endParaRPr lang="zh-CN" altLang="en-US" sz="2800">
              <a:solidFill>
                <a:srgbClr val="FFFFFF"/>
              </a:solidFill>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4029"/>
                                        </p:tgtEl>
                                        <p:attrNameLst>
                                          <p:attrName>style.visibility</p:attrName>
                                        </p:attrNameLst>
                                      </p:cBhvr>
                                      <p:to>
                                        <p:strVal val="visible"/>
                                      </p:to>
                                    </p:set>
                                    <p:animEffect transition="in" filter="wipe(left)">
                                      <p:cBhvr>
                                        <p:cTn id="7" dur="500"/>
                                        <p:tgtEl>
                                          <p:spTgt spid="214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4022"/>
                                        </p:tgtEl>
                                        <p:attrNameLst>
                                          <p:attrName>style.visibility</p:attrName>
                                        </p:attrNameLst>
                                      </p:cBhvr>
                                      <p:to>
                                        <p:strVal val="visible"/>
                                      </p:to>
                                    </p:set>
                                    <p:animEffect transition="in" filter="wipe(up)">
                                      <p:cBhvr>
                                        <p:cTn id="12" dur="500"/>
                                        <p:tgtEl>
                                          <p:spTgt spid="214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214023">
                                            <p:txEl>
                                              <p:pRg st="0" end="0"/>
                                            </p:txEl>
                                          </p:spTgt>
                                        </p:tgtEl>
                                        <p:attrNameLst>
                                          <p:attrName>style.visibility</p:attrName>
                                        </p:attrNameLst>
                                      </p:cBhvr>
                                      <p:to>
                                        <p:strVal val="visible"/>
                                      </p:to>
                                    </p:set>
                                    <p:anim calcmode="lin" valueType="num">
                                      <p:cBhvr>
                                        <p:cTn id="17" dur="500" fill="hold"/>
                                        <p:tgtEl>
                                          <p:spTgt spid="21402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14023">
                                            <p:txEl>
                                              <p:pRg st="0" end="0"/>
                                            </p:txEl>
                                          </p:spTgt>
                                        </p:tgtEl>
                                        <p:attrNameLst>
                                          <p:attrName>ppt_y</p:attrName>
                                        </p:attrNameLst>
                                      </p:cBhvr>
                                      <p:tavLst>
                                        <p:tav tm="0">
                                          <p:val>
                                            <p:strVal val="#ppt_y-#ppt_h/2"/>
                                          </p:val>
                                        </p:tav>
                                        <p:tav tm="100000">
                                          <p:val>
                                            <p:strVal val="#ppt_y"/>
                                          </p:val>
                                        </p:tav>
                                      </p:tavLst>
                                    </p:anim>
                                    <p:anim calcmode="lin" valueType="num">
                                      <p:cBhvr>
                                        <p:cTn id="19" dur="500" fill="hold"/>
                                        <p:tgtEl>
                                          <p:spTgt spid="214023">
                                            <p:txEl>
                                              <p:pRg st="0" end="0"/>
                                            </p:txEl>
                                          </p:spTgt>
                                        </p:tgtEl>
                                        <p:attrNameLst>
                                          <p:attrName>ppt_w</p:attrName>
                                        </p:attrNameLst>
                                      </p:cBhvr>
                                      <p:tavLst>
                                        <p:tav tm="0">
                                          <p:val>
                                            <p:strVal val="#ppt_w"/>
                                          </p:val>
                                        </p:tav>
                                        <p:tav tm="100000">
                                          <p:val>
                                            <p:strVal val="#ppt_w"/>
                                          </p:val>
                                        </p:tav>
                                      </p:tavLst>
                                    </p:anim>
                                    <p:anim calcmode="lin" valueType="num">
                                      <p:cBhvr>
                                        <p:cTn id="20" dur="500" fill="hold"/>
                                        <p:tgtEl>
                                          <p:spTgt spid="2140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214023">
                                            <p:txEl>
                                              <p:pRg st="1" end="1"/>
                                            </p:txEl>
                                          </p:spTgt>
                                        </p:tgtEl>
                                        <p:attrNameLst>
                                          <p:attrName>style.visibility</p:attrName>
                                        </p:attrNameLst>
                                      </p:cBhvr>
                                      <p:to>
                                        <p:strVal val="visible"/>
                                      </p:to>
                                    </p:set>
                                    <p:anim calcmode="lin" valueType="num">
                                      <p:cBhvr>
                                        <p:cTn id="25" dur="500" fill="hold"/>
                                        <p:tgtEl>
                                          <p:spTgt spid="21402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14023">
                                            <p:txEl>
                                              <p:pRg st="1" end="1"/>
                                            </p:txEl>
                                          </p:spTgt>
                                        </p:tgtEl>
                                        <p:attrNameLst>
                                          <p:attrName>ppt_y</p:attrName>
                                        </p:attrNameLst>
                                      </p:cBhvr>
                                      <p:tavLst>
                                        <p:tav tm="0">
                                          <p:val>
                                            <p:strVal val="#ppt_y-#ppt_h/2"/>
                                          </p:val>
                                        </p:tav>
                                        <p:tav tm="100000">
                                          <p:val>
                                            <p:strVal val="#ppt_y"/>
                                          </p:val>
                                        </p:tav>
                                      </p:tavLst>
                                    </p:anim>
                                    <p:anim calcmode="lin" valueType="num">
                                      <p:cBhvr>
                                        <p:cTn id="27" dur="500" fill="hold"/>
                                        <p:tgtEl>
                                          <p:spTgt spid="214023">
                                            <p:txEl>
                                              <p:pRg st="1" end="1"/>
                                            </p:txEl>
                                          </p:spTgt>
                                        </p:tgtEl>
                                        <p:attrNameLst>
                                          <p:attrName>ppt_w</p:attrName>
                                        </p:attrNameLst>
                                      </p:cBhvr>
                                      <p:tavLst>
                                        <p:tav tm="0">
                                          <p:val>
                                            <p:strVal val="#ppt_w"/>
                                          </p:val>
                                        </p:tav>
                                        <p:tav tm="100000">
                                          <p:val>
                                            <p:strVal val="#ppt_w"/>
                                          </p:val>
                                        </p:tav>
                                      </p:tavLst>
                                    </p:anim>
                                    <p:anim calcmode="lin" valueType="num">
                                      <p:cBhvr>
                                        <p:cTn id="28" dur="500" fill="hold"/>
                                        <p:tgtEl>
                                          <p:spTgt spid="2140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214023">
                                            <p:txEl>
                                              <p:pRg st="2" end="2"/>
                                            </p:txEl>
                                          </p:spTgt>
                                        </p:tgtEl>
                                        <p:attrNameLst>
                                          <p:attrName>style.visibility</p:attrName>
                                        </p:attrNameLst>
                                      </p:cBhvr>
                                      <p:to>
                                        <p:strVal val="visible"/>
                                      </p:to>
                                    </p:set>
                                    <p:anim calcmode="lin" valueType="num">
                                      <p:cBhvr>
                                        <p:cTn id="33" dur="500" fill="hold"/>
                                        <p:tgtEl>
                                          <p:spTgt spid="21402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14023">
                                            <p:txEl>
                                              <p:pRg st="2" end="2"/>
                                            </p:txEl>
                                          </p:spTgt>
                                        </p:tgtEl>
                                        <p:attrNameLst>
                                          <p:attrName>ppt_y</p:attrName>
                                        </p:attrNameLst>
                                      </p:cBhvr>
                                      <p:tavLst>
                                        <p:tav tm="0">
                                          <p:val>
                                            <p:strVal val="#ppt_y-#ppt_h/2"/>
                                          </p:val>
                                        </p:tav>
                                        <p:tav tm="100000">
                                          <p:val>
                                            <p:strVal val="#ppt_y"/>
                                          </p:val>
                                        </p:tav>
                                      </p:tavLst>
                                    </p:anim>
                                    <p:anim calcmode="lin" valueType="num">
                                      <p:cBhvr>
                                        <p:cTn id="35" dur="500" fill="hold"/>
                                        <p:tgtEl>
                                          <p:spTgt spid="214023">
                                            <p:txEl>
                                              <p:pRg st="2" end="2"/>
                                            </p:txEl>
                                          </p:spTgt>
                                        </p:tgtEl>
                                        <p:attrNameLst>
                                          <p:attrName>ppt_w</p:attrName>
                                        </p:attrNameLst>
                                      </p:cBhvr>
                                      <p:tavLst>
                                        <p:tav tm="0">
                                          <p:val>
                                            <p:strVal val="#ppt_w"/>
                                          </p:val>
                                        </p:tav>
                                        <p:tav tm="100000">
                                          <p:val>
                                            <p:strVal val="#ppt_w"/>
                                          </p:val>
                                        </p:tav>
                                      </p:tavLst>
                                    </p:anim>
                                    <p:anim calcmode="lin" valueType="num">
                                      <p:cBhvr>
                                        <p:cTn id="36" dur="500" fill="hold"/>
                                        <p:tgtEl>
                                          <p:spTgt spid="2140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14023">
                                            <p:txEl>
                                              <p:pRg st="3" end="3"/>
                                            </p:txEl>
                                          </p:spTgt>
                                        </p:tgtEl>
                                        <p:attrNameLst>
                                          <p:attrName>style.visibility</p:attrName>
                                        </p:attrNameLst>
                                      </p:cBhvr>
                                      <p:to>
                                        <p:strVal val="visible"/>
                                      </p:to>
                                    </p:set>
                                    <p:anim calcmode="lin" valueType="num">
                                      <p:cBhvr>
                                        <p:cTn id="41" dur="500" fill="hold"/>
                                        <p:tgtEl>
                                          <p:spTgt spid="21402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214023">
                                            <p:txEl>
                                              <p:pRg st="3" end="3"/>
                                            </p:txEl>
                                          </p:spTgt>
                                        </p:tgtEl>
                                        <p:attrNameLst>
                                          <p:attrName>ppt_y</p:attrName>
                                        </p:attrNameLst>
                                      </p:cBhvr>
                                      <p:tavLst>
                                        <p:tav tm="0">
                                          <p:val>
                                            <p:strVal val="#ppt_y-#ppt_h/2"/>
                                          </p:val>
                                        </p:tav>
                                        <p:tav tm="100000">
                                          <p:val>
                                            <p:strVal val="#ppt_y"/>
                                          </p:val>
                                        </p:tav>
                                      </p:tavLst>
                                    </p:anim>
                                    <p:anim calcmode="lin" valueType="num">
                                      <p:cBhvr>
                                        <p:cTn id="43" dur="500" fill="hold"/>
                                        <p:tgtEl>
                                          <p:spTgt spid="214023">
                                            <p:txEl>
                                              <p:pRg st="3" end="3"/>
                                            </p:txEl>
                                          </p:spTgt>
                                        </p:tgtEl>
                                        <p:attrNameLst>
                                          <p:attrName>ppt_w</p:attrName>
                                        </p:attrNameLst>
                                      </p:cBhvr>
                                      <p:tavLst>
                                        <p:tav tm="0">
                                          <p:val>
                                            <p:strVal val="#ppt_w"/>
                                          </p:val>
                                        </p:tav>
                                        <p:tav tm="100000">
                                          <p:val>
                                            <p:strVal val="#ppt_w"/>
                                          </p:val>
                                        </p:tav>
                                      </p:tavLst>
                                    </p:anim>
                                    <p:anim calcmode="lin" valueType="num">
                                      <p:cBhvr>
                                        <p:cTn id="44" dur="500" fill="hold"/>
                                        <p:tgtEl>
                                          <p:spTgt spid="2140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214023">
                                            <p:txEl>
                                              <p:pRg st="4" end="4"/>
                                            </p:txEl>
                                          </p:spTgt>
                                        </p:tgtEl>
                                        <p:attrNameLst>
                                          <p:attrName>style.visibility</p:attrName>
                                        </p:attrNameLst>
                                      </p:cBhvr>
                                      <p:to>
                                        <p:strVal val="visible"/>
                                      </p:to>
                                    </p:set>
                                    <p:anim calcmode="lin" valueType="num">
                                      <p:cBhvr>
                                        <p:cTn id="49" dur="500" fill="hold"/>
                                        <p:tgtEl>
                                          <p:spTgt spid="214023">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214023">
                                            <p:txEl>
                                              <p:pRg st="4" end="4"/>
                                            </p:txEl>
                                          </p:spTgt>
                                        </p:tgtEl>
                                        <p:attrNameLst>
                                          <p:attrName>ppt_y</p:attrName>
                                        </p:attrNameLst>
                                      </p:cBhvr>
                                      <p:tavLst>
                                        <p:tav tm="0">
                                          <p:val>
                                            <p:strVal val="#ppt_y-#ppt_h/2"/>
                                          </p:val>
                                        </p:tav>
                                        <p:tav tm="100000">
                                          <p:val>
                                            <p:strVal val="#ppt_y"/>
                                          </p:val>
                                        </p:tav>
                                      </p:tavLst>
                                    </p:anim>
                                    <p:anim calcmode="lin" valueType="num">
                                      <p:cBhvr>
                                        <p:cTn id="51" dur="500" fill="hold"/>
                                        <p:tgtEl>
                                          <p:spTgt spid="214023">
                                            <p:txEl>
                                              <p:pRg st="4" end="4"/>
                                            </p:txEl>
                                          </p:spTgt>
                                        </p:tgtEl>
                                        <p:attrNameLst>
                                          <p:attrName>ppt_w</p:attrName>
                                        </p:attrNameLst>
                                      </p:cBhvr>
                                      <p:tavLst>
                                        <p:tav tm="0">
                                          <p:val>
                                            <p:strVal val="#ppt_w"/>
                                          </p:val>
                                        </p:tav>
                                        <p:tav tm="100000">
                                          <p:val>
                                            <p:strVal val="#ppt_w"/>
                                          </p:val>
                                        </p:tav>
                                      </p:tavLst>
                                    </p:anim>
                                    <p:anim calcmode="lin" valueType="num">
                                      <p:cBhvr>
                                        <p:cTn id="52" dur="500" fill="hold"/>
                                        <p:tgtEl>
                                          <p:spTgt spid="2140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214023">
                                            <p:txEl>
                                              <p:pRg st="5" end="5"/>
                                            </p:txEl>
                                          </p:spTgt>
                                        </p:tgtEl>
                                        <p:attrNameLst>
                                          <p:attrName>style.visibility</p:attrName>
                                        </p:attrNameLst>
                                      </p:cBhvr>
                                      <p:to>
                                        <p:strVal val="visible"/>
                                      </p:to>
                                    </p:set>
                                    <p:anim calcmode="lin" valueType="num">
                                      <p:cBhvr>
                                        <p:cTn id="57" dur="500" fill="hold"/>
                                        <p:tgtEl>
                                          <p:spTgt spid="214023">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214023">
                                            <p:txEl>
                                              <p:pRg st="5" end="5"/>
                                            </p:txEl>
                                          </p:spTgt>
                                        </p:tgtEl>
                                        <p:attrNameLst>
                                          <p:attrName>ppt_y</p:attrName>
                                        </p:attrNameLst>
                                      </p:cBhvr>
                                      <p:tavLst>
                                        <p:tav tm="0">
                                          <p:val>
                                            <p:strVal val="#ppt_y-#ppt_h/2"/>
                                          </p:val>
                                        </p:tav>
                                        <p:tav tm="100000">
                                          <p:val>
                                            <p:strVal val="#ppt_y"/>
                                          </p:val>
                                        </p:tav>
                                      </p:tavLst>
                                    </p:anim>
                                    <p:anim calcmode="lin" valueType="num">
                                      <p:cBhvr>
                                        <p:cTn id="59" dur="500" fill="hold"/>
                                        <p:tgtEl>
                                          <p:spTgt spid="214023">
                                            <p:txEl>
                                              <p:pRg st="5" end="5"/>
                                            </p:txEl>
                                          </p:spTgt>
                                        </p:tgtEl>
                                        <p:attrNameLst>
                                          <p:attrName>ppt_w</p:attrName>
                                        </p:attrNameLst>
                                      </p:cBhvr>
                                      <p:tavLst>
                                        <p:tav tm="0">
                                          <p:val>
                                            <p:strVal val="#ppt_w"/>
                                          </p:val>
                                        </p:tav>
                                        <p:tav tm="100000">
                                          <p:val>
                                            <p:strVal val="#ppt_w"/>
                                          </p:val>
                                        </p:tav>
                                      </p:tavLst>
                                    </p:anim>
                                    <p:anim calcmode="lin" valueType="num">
                                      <p:cBhvr>
                                        <p:cTn id="60" dur="500" fill="hold"/>
                                        <p:tgtEl>
                                          <p:spTgt spid="21402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3" grpId="0" build="p" autoUpdateAnimBg="0"/>
      <p:bldP spid="21402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3238" name="Rectangle 6"/>
          <p:cNvSpPr>
            <a:spLocks noChangeArrowheads="1"/>
          </p:cNvSpPr>
          <p:nvPr/>
        </p:nvSpPr>
        <p:spPr bwMode="auto">
          <a:xfrm>
            <a:off x="596900" y="1008063"/>
            <a:ext cx="8181975" cy="5384800"/>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23239" name="Text Box 7"/>
          <p:cNvSpPr txBox="1">
            <a:spLocks noChangeArrowheads="1"/>
          </p:cNvSpPr>
          <p:nvPr/>
        </p:nvSpPr>
        <p:spPr bwMode="auto">
          <a:xfrm>
            <a:off x="838200" y="1139825"/>
            <a:ext cx="7697788" cy="50879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05000"/>
              </a:lnSpc>
              <a:spcBef>
                <a:spcPct val="15000"/>
              </a:spcBef>
              <a:buFont typeface="粗园体" pitchFamily="18" charset="-122"/>
              <a:buChar char="⒐"/>
            </a:pPr>
            <a:r>
              <a:rPr lang="zh-CN" altLang="en-US" u="sng">
                <a:solidFill>
                  <a:srgbClr val="CC3300"/>
                </a:solidFill>
                <a:latin typeface="Arial" charset="0"/>
                <a:ea typeface="微软简中圆" pitchFamily="2" charset="-122"/>
              </a:rPr>
              <a:t>众所周知</a:t>
            </a:r>
            <a:r>
              <a:rPr lang="zh-CN" altLang="en-US">
                <a:solidFill>
                  <a:srgbClr val="CC3300"/>
                </a:solidFill>
                <a:latin typeface="Arial" charset="0"/>
                <a:ea typeface="微软简中圆" pitchFamily="2" charset="-122"/>
              </a:rPr>
              <a:t>，</a:t>
            </a:r>
            <a:r>
              <a:rPr lang="en-US" altLang="zh-CN" baseline="30000">
                <a:solidFill>
                  <a:schemeClr val="bg2"/>
                </a:solidFill>
                <a:latin typeface="Arial" charset="0"/>
                <a:ea typeface="微软简中圆" pitchFamily="2" charset="-122"/>
              </a:rPr>
              <a:t>1</a:t>
            </a:r>
            <a:r>
              <a:rPr lang="en-US" altLang="zh-CN">
                <a:solidFill>
                  <a:schemeClr val="bg2"/>
                </a:solidFill>
                <a:latin typeface="Arial" charset="0"/>
                <a:ea typeface="微软简中圆" pitchFamily="2" charset="-122"/>
              </a:rPr>
              <a:t>O</a:t>
            </a:r>
            <a:r>
              <a:rPr lang="en-US" altLang="zh-CN" baseline="-25000">
                <a:solidFill>
                  <a:schemeClr val="bg2"/>
                </a:solidFill>
                <a:latin typeface="Arial" charset="0"/>
                <a:ea typeface="微软简中圆" pitchFamily="2" charset="-122"/>
              </a:rPr>
              <a:t>2</a:t>
            </a:r>
            <a:r>
              <a:rPr lang="zh-CN" altLang="en-US">
                <a:solidFill>
                  <a:schemeClr val="bg2"/>
                </a:solidFill>
                <a:latin typeface="Arial" charset="0"/>
                <a:ea typeface="微软简中圆" pitchFamily="2" charset="-122"/>
              </a:rPr>
              <a:t>在</a:t>
            </a:r>
            <a:r>
              <a:rPr lang="en-US" altLang="zh-CN">
                <a:solidFill>
                  <a:schemeClr val="bg2"/>
                </a:solidFill>
                <a:latin typeface="Arial" charset="0"/>
                <a:ea typeface="微软简中圆" pitchFamily="2" charset="-122"/>
              </a:rPr>
              <a:t>D</a:t>
            </a:r>
            <a:r>
              <a:rPr lang="en-US" altLang="zh-CN" baseline="-25000">
                <a:solidFill>
                  <a:schemeClr val="bg2"/>
                </a:solidFill>
                <a:latin typeface="Arial" charset="0"/>
                <a:ea typeface="微软简中圆" pitchFamily="2" charset="-122"/>
              </a:rPr>
              <a:t>2</a:t>
            </a:r>
            <a:r>
              <a:rPr lang="en-US" altLang="zh-CN">
                <a:solidFill>
                  <a:schemeClr val="bg2"/>
                </a:solidFill>
                <a:latin typeface="Arial" charset="0"/>
                <a:ea typeface="微软简中圆" pitchFamily="2" charset="-122"/>
              </a:rPr>
              <a:t>O</a:t>
            </a:r>
            <a:r>
              <a:rPr lang="zh-CN" altLang="en-US">
                <a:solidFill>
                  <a:schemeClr val="bg2"/>
                </a:solidFill>
                <a:latin typeface="Arial" charset="0"/>
                <a:ea typeface="微软简中圆" pitchFamily="2" charset="-122"/>
              </a:rPr>
              <a:t>中的寿命是在</a:t>
            </a:r>
            <a:r>
              <a:rPr lang="en-US" altLang="zh-CN">
                <a:solidFill>
                  <a:schemeClr val="bg2"/>
                </a:solidFill>
                <a:latin typeface="Arial" charset="0"/>
                <a:ea typeface="微软简中圆" pitchFamily="2" charset="-122"/>
              </a:rPr>
              <a:t>H</a:t>
            </a:r>
            <a:r>
              <a:rPr lang="en-US" altLang="zh-CN" baseline="-25000">
                <a:solidFill>
                  <a:schemeClr val="bg2"/>
                </a:solidFill>
                <a:latin typeface="Arial" charset="0"/>
                <a:ea typeface="微软简中圆" pitchFamily="2" charset="-122"/>
              </a:rPr>
              <a:t>2</a:t>
            </a:r>
            <a:r>
              <a:rPr lang="en-US" altLang="zh-CN">
                <a:solidFill>
                  <a:schemeClr val="bg2"/>
                </a:solidFill>
                <a:latin typeface="Arial" charset="0"/>
                <a:ea typeface="微软简中圆" pitchFamily="2" charset="-122"/>
              </a:rPr>
              <a:t>O</a:t>
            </a:r>
            <a:r>
              <a:rPr lang="zh-CN" altLang="en-US">
                <a:solidFill>
                  <a:schemeClr val="bg2"/>
                </a:solidFill>
                <a:latin typeface="Arial" charset="0"/>
                <a:ea typeface="微软简中圆" pitchFamily="2" charset="-122"/>
              </a:rPr>
              <a:t>中的</a:t>
            </a:r>
            <a:r>
              <a:rPr lang="en-US" altLang="zh-CN">
                <a:solidFill>
                  <a:schemeClr val="bg2"/>
                </a:solidFill>
                <a:latin typeface="Arial" charset="0"/>
                <a:ea typeface="微软简中圆" pitchFamily="2" charset="-122"/>
              </a:rPr>
              <a:t>10</a:t>
            </a:r>
            <a:r>
              <a:rPr lang="zh-CN" altLang="en-US">
                <a:solidFill>
                  <a:schemeClr val="bg2"/>
                </a:solidFill>
                <a:latin typeface="Arial" charset="0"/>
                <a:ea typeface="微软简中圆" pitchFamily="2" charset="-122"/>
              </a:rPr>
              <a:t>倍。</a:t>
            </a:r>
          </a:p>
          <a:p>
            <a:pPr algn="just" eaLnBrk="1" hangingPunct="1">
              <a:lnSpc>
                <a:spcPct val="10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CC3300"/>
                </a:solidFill>
                <a:latin typeface="Arial" charset="0"/>
                <a:ea typeface="微软简中圆" pitchFamily="2" charset="-122"/>
              </a:rPr>
              <a:t>滥用</a:t>
            </a:r>
            <a:r>
              <a:rPr lang="zh-CN" altLang="en-US">
                <a:solidFill>
                  <a:srgbClr val="333399"/>
                </a:solidFill>
                <a:latin typeface="Arial" charset="0"/>
                <a:ea typeface="微软简中圆" pitchFamily="2" charset="-122"/>
              </a:rPr>
              <a:t>“众所周知”，其实知道者有几多？）</a:t>
            </a:r>
            <a:endParaRPr lang="zh-CN" altLang="en-US">
              <a:solidFill>
                <a:srgbClr val="CC3300"/>
              </a:solidFill>
              <a:latin typeface="Arial" charset="0"/>
              <a:ea typeface="微软简中圆" pitchFamily="2" charset="-122"/>
            </a:endParaRPr>
          </a:p>
          <a:p>
            <a:pPr algn="just" eaLnBrk="1" hangingPunct="1">
              <a:lnSpc>
                <a:spcPct val="105000"/>
              </a:lnSpc>
              <a:spcBef>
                <a:spcPct val="50000"/>
              </a:spcBef>
              <a:buFont typeface="粗园体" pitchFamily="18" charset="-122"/>
              <a:buChar char="⒑"/>
            </a:pPr>
            <a:r>
              <a:rPr lang="en-US" altLang="zh-CN">
                <a:solidFill>
                  <a:schemeClr val="bg2"/>
                </a:solidFill>
                <a:latin typeface="Arial" charset="0"/>
                <a:ea typeface="微软简中圆" pitchFamily="2" charset="-122"/>
              </a:rPr>
              <a:t>·OH</a:t>
            </a:r>
            <a:r>
              <a:rPr lang="zh-CN" altLang="en-US">
                <a:solidFill>
                  <a:schemeClr val="bg2"/>
                </a:solidFill>
                <a:latin typeface="Arial" charset="0"/>
                <a:ea typeface="微软简中圆" pitchFamily="2" charset="-122"/>
              </a:rPr>
              <a:t>是化学性质最活泼的</a:t>
            </a:r>
            <a:r>
              <a:rPr lang="zh-CN" altLang="en-US" u="sng">
                <a:solidFill>
                  <a:srgbClr val="CC3300"/>
                </a:solidFill>
                <a:latin typeface="Arial" charset="0"/>
                <a:ea typeface="微软简中圆" pitchFamily="2" charset="-122"/>
              </a:rPr>
              <a:t>活性氧</a:t>
            </a:r>
            <a:r>
              <a:rPr lang="zh-CN" altLang="en-US">
                <a:solidFill>
                  <a:schemeClr val="bg2"/>
                </a:solidFill>
                <a:latin typeface="Arial" charset="0"/>
                <a:ea typeface="微软简中圆" pitchFamily="2" charset="-122"/>
              </a:rPr>
              <a:t>。</a:t>
            </a:r>
          </a:p>
          <a:p>
            <a:pPr algn="just" eaLnBrk="1" hangingPunct="1">
              <a:lnSpc>
                <a:spcPct val="10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在上述含活性氧原子的各种化学形态中，以</a:t>
            </a:r>
            <a:r>
              <a:rPr lang="en-US" altLang="zh-CN">
                <a:solidFill>
                  <a:srgbClr val="333399"/>
                </a:solidFill>
                <a:latin typeface="Arial" charset="0"/>
                <a:ea typeface="微软简中圆" pitchFamily="2" charset="-122"/>
              </a:rPr>
              <a:t>·OH</a:t>
            </a:r>
            <a:r>
              <a:rPr lang="zh-CN" altLang="en-US">
                <a:solidFill>
                  <a:srgbClr val="333399"/>
                </a:solidFill>
                <a:latin typeface="Arial" charset="0"/>
                <a:ea typeface="微软简中圆" pitchFamily="2" charset="-122"/>
              </a:rPr>
              <a:t>为最活泼）</a:t>
            </a:r>
          </a:p>
          <a:p>
            <a:pPr algn="just" eaLnBrk="1" hangingPunct="1">
              <a:lnSpc>
                <a:spcPct val="105000"/>
              </a:lnSpc>
              <a:spcBef>
                <a:spcPct val="50000"/>
              </a:spcBef>
              <a:buFont typeface="粗园体" pitchFamily="18" charset="-122"/>
              <a:buChar char="⒒"/>
            </a:pPr>
            <a:r>
              <a:rPr lang="zh-CN" altLang="en-US">
                <a:solidFill>
                  <a:schemeClr val="bg2"/>
                </a:solidFill>
                <a:latin typeface="Arial" charset="0"/>
                <a:ea typeface="微软简中圆" pitchFamily="2" charset="-122"/>
              </a:rPr>
              <a:t>毛细管电色谱的发展首先是由电色谱的发展开始的。</a:t>
            </a:r>
          </a:p>
          <a:p>
            <a:pPr algn="just" eaLnBrk="1" hangingPunct="1">
              <a:lnSpc>
                <a:spcPct val="10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CC3300"/>
                </a:solidFill>
                <a:latin typeface="Arial" charset="0"/>
                <a:ea typeface="微软简中圆" pitchFamily="2" charset="-122"/>
              </a:rPr>
              <a:t>评注：</a:t>
            </a:r>
            <a:r>
              <a:rPr lang="zh-CN" altLang="en-US">
                <a:solidFill>
                  <a:srgbClr val="333399"/>
                </a:solidFill>
                <a:latin typeface="Arial" charset="0"/>
                <a:ea typeface="微软简中圆" pitchFamily="2" charset="-122"/>
              </a:rPr>
              <a:t>词不达意的蹩脚口语。</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“毛细管电色谱的物理基础是毛细管电泳与电色谱原理的结合”）</a:t>
            </a:r>
          </a:p>
          <a:p>
            <a:pPr algn="just" eaLnBrk="1" hangingPunct="1">
              <a:lnSpc>
                <a:spcPct val="105000"/>
              </a:lnSpc>
              <a:spcBef>
                <a:spcPct val="50000"/>
              </a:spcBef>
              <a:buFont typeface="粗园体" pitchFamily="18" charset="-122"/>
              <a:buChar char="⒓"/>
            </a:pPr>
            <a:r>
              <a:rPr lang="zh-CN" altLang="en-US">
                <a:solidFill>
                  <a:schemeClr val="bg2"/>
                </a:solidFill>
                <a:latin typeface="Arial" charset="0"/>
                <a:ea typeface="微软简中圆" pitchFamily="2" charset="-122"/>
              </a:rPr>
              <a:t>电渗流是毛细管电分离技术的</a:t>
            </a:r>
            <a:r>
              <a:rPr lang="zh-CN" altLang="en-US">
                <a:solidFill>
                  <a:srgbClr val="CC3300"/>
                </a:solidFill>
                <a:latin typeface="Arial" charset="0"/>
                <a:ea typeface="微软简中圆" pitchFamily="2" charset="-122"/>
              </a:rPr>
              <a:t>基本现象。</a:t>
            </a:r>
          </a:p>
          <a:p>
            <a:pPr algn="just" eaLnBrk="1" hangingPunct="1">
              <a:lnSpc>
                <a:spcPct val="105000"/>
              </a:lnSpc>
              <a:spcBef>
                <a:spcPct val="15000"/>
              </a:spcBef>
              <a:buFont typeface="粗园体" pitchFamily="18" charset="-122"/>
              <a:buNone/>
            </a:pPr>
            <a:r>
              <a:rPr lang="zh-CN" altLang="en-US">
                <a:solidFill>
                  <a:srgbClr val="CC3300"/>
                </a:solidFill>
                <a:latin typeface="Arial" charset="0"/>
                <a:ea typeface="微软简中圆" pitchFamily="2" charset="-122"/>
              </a:rPr>
              <a:t>  </a:t>
            </a:r>
            <a:r>
              <a:rPr lang="zh-CN" altLang="en-US">
                <a:solidFill>
                  <a:srgbClr val="333399"/>
                </a:solidFill>
                <a:latin typeface="Arial" charset="0"/>
                <a:ea typeface="微软简中圆" pitchFamily="2" charset="-122"/>
              </a:rPr>
              <a:t>（</a:t>
            </a:r>
            <a:r>
              <a:rPr lang="zh-CN" altLang="en-US">
                <a:solidFill>
                  <a:srgbClr val="CC3300"/>
                </a:solidFill>
                <a:latin typeface="Arial" charset="0"/>
                <a:ea typeface="微软简中圆" pitchFamily="2" charset="-122"/>
              </a:rPr>
              <a:t>评注：</a:t>
            </a:r>
            <a:r>
              <a:rPr lang="zh-CN" altLang="en-US">
                <a:solidFill>
                  <a:srgbClr val="333399"/>
                </a:solidFill>
                <a:latin typeface="Arial" charset="0"/>
                <a:ea typeface="微软简中圆" pitchFamily="2" charset="-122"/>
              </a:rPr>
              <a:t>表达不准确。</a:t>
            </a:r>
            <a:r>
              <a:rPr lang="zh-CN" altLang="en-US">
                <a:solidFill>
                  <a:srgbClr val="008080"/>
                </a:solidFill>
                <a:latin typeface="Arial" charset="0"/>
                <a:ea typeface="微软简中圆" pitchFamily="2" charset="-122"/>
              </a:rPr>
              <a:t>应改为：</a:t>
            </a:r>
            <a:r>
              <a:rPr lang="zh-CN" altLang="en-US">
                <a:solidFill>
                  <a:srgbClr val="333399"/>
                </a:solidFill>
                <a:latin typeface="Arial" charset="0"/>
                <a:ea typeface="微软简中圆" pitchFamily="2" charset="-122"/>
              </a:rPr>
              <a:t>“电渗流是毛细管电分离体系中流动相的驱动力”）</a:t>
            </a:r>
            <a:endParaRPr lang="zh-CN" altLang="en-US">
              <a:solidFill>
                <a:srgbClr val="CC3300"/>
              </a:solidFill>
              <a:latin typeface="Arial" charset="0"/>
              <a:ea typeface="微软简中圆" pitchFamily="2" charset="-122"/>
            </a:endParaRPr>
          </a:p>
        </p:txBody>
      </p:sp>
      <p:sp>
        <p:nvSpPr>
          <p:cNvPr id="223245" name="Text Box 13"/>
          <p:cNvSpPr txBox="1">
            <a:spLocks noChangeArrowheads="1"/>
          </p:cNvSpPr>
          <p:nvPr/>
        </p:nvSpPr>
        <p:spPr bwMode="auto">
          <a:xfrm>
            <a:off x="736600" y="3175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buClr>
                <a:schemeClr val="folHlink"/>
              </a:buClr>
              <a:buFont typeface="Symbol" pitchFamily="18" charset="2"/>
              <a:buBlip>
                <a:blip r:embed="rId3"/>
              </a:buBlip>
            </a:pPr>
            <a:r>
              <a:rPr lang="zh-CN" altLang="en-US" sz="2800" b="1">
                <a:solidFill>
                  <a:srgbClr val="FFFFFF"/>
                </a:solidFill>
                <a:ea typeface="楷体_GB2312" pitchFamily="49" charset="-122"/>
              </a:rPr>
              <a:t>病句和信口开河的实例 </a:t>
            </a:r>
            <a:r>
              <a:rPr lang="en-US" altLang="zh-CN" sz="2800">
                <a:solidFill>
                  <a:srgbClr val="FFFFFF"/>
                </a:solidFill>
                <a:ea typeface="楷体_GB2312" pitchFamily="49" charset="-122"/>
              </a:rPr>
              <a:t>(4)</a:t>
            </a:r>
            <a:r>
              <a:rPr lang="en-US" altLang="zh-CN" sz="2800" b="1">
                <a:solidFill>
                  <a:srgbClr val="FFFFFF"/>
                </a:solidFill>
                <a:ea typeface="楷体_GB2312" pitchFamily="49" charset="-122"/>
              </a:rPr>
              <a:t> </a:t>
            </a:r>
            <a:r>
              <a:rPr lang="zh-CN" altLang="en-US" sz="2800" b="1">
                <a:solidFill>
                  <a:srgbClr val="FFFFFF"/>
                </a:solidFill>
                <a:ea typeface="楷体_GB2312" pitchFamily="49" charset="-122"/>
              </a:rPr>
              <a:t>：</a:t>
            </a:r>
            <a:endParaRPr lang="zh-CN" altLang="en-US" sz="2800">
              <a:solidFill>
                <a:srgbClr val="FFFFFF"/>
              </a:solidFill>
              <a:ea typeface="楷体_GB2312"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45"/>
                                        </p:tgtEl>
                                        <p:attrNameLst>
                                          <p:attrName>style.visibility</p:attrName>
                                        </p:attrNameLst>
                                      </p:cBhvr>
                                      <p:to>
                                        <p:strVal val="visible"/>
                                      </p:to>
                                    </p:set>
                                    <p:animEffect transition="in" filter="wipe(left)">
                                      <p:cBhvr>
                                        <p:cTn id="7" dur="500"/>
                                        <p:tgtEl>
                                          <p:spTgt spid="223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3238"/>
                                        </p:tgtEl>
                                        <p:attrNameLst>
                                          <p:attrName>style.visibility</p:attrName>
                                        </p:attrNameLst>
                                      </p:cBhvr>
                                      <p:to>
                                        <p:strVal val="visible"/>
                                      </p:to>
                                    </p:set>
                                    <p:animEffect transition="in" filter="wipe(up)">
                                      <p:cBhvr>
                                        <p:cTn id="12" dur="500"/>
                                        <p:tgtEl>
                                          <p:spTgt spid="223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223239">
                                            <p:txEl>
                                              <p:pRg st="0" end="0"/>
                                            </p:txEl>
                                          </p:spTgt>
                                        </p:tgtEl>
                                        <p:attrNameLst>
                                          <p:attrName>style.visibility</p:attrName>
                                        </p:attrNameLst>
                                      </p:cBhvr>
                                      <p:to>
                                        <p:strVal val="visible"/>
                                      </p:to>
                                    </p:set>
                                    <p:anim calcmode="lin" valueType="num">
                                      <p:cBhvr>
                                        <p:cTn id="17" dur="500" fill="hold"/>
                                        <p:tgtEl>
                                          <p:spTgt spid="22323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23239">
                                            <p:txEl>
                                              <p:pRg st="0" end="0"/>
                                            </p:txEl>
                                          </p:spTgt>
                                        </p:tgtEl>
                                        <p:attrNameLst>
                                          <p:attrName>ppt_y</p:attrName>
                                        </p:attrNameLst>
                                      </p:cBhvr>
                                      <p:tavLst>
                                        <p:tav tm="0">
                                          <p:val>
                                            <p:strVal val="#ppt_y-#ppt_h/2"/>
                                          </p:val>
                                        </p:tav>
                                        <p:tav tm="100000">
                                          <p:val>
                                            <p:strVal val="#ppt_y"/>
                                          </p:val>
                                        </p:tav>
                                      </p:tavLst>
                                    </p:anim>
                                    <p:anim calcmode="lin" valueType="num">
                                      <p:cBhvr>
                                        <p:cTn id="19" dur="500" fill="hold"/>
                                        <p:tgtEl>
                                          <p:spTgt spid="223239">
                                            <p:txEl>
                                              <p:pRg st="0" end="0"/>
                                            </p:txEl>
                                          </p:spTgt>
                                        </p:tgtEl>
                                        <p:attrNameLst>
                                          <p:attrName>ppt_w</p:attrName>
                                        </p:attrNameLst>
                                      </p:cBhvr>
                                      <p:tavLst>
                                        <p:tav tm="0">
                                          <p:val>
                                            <p:strVal val="#ppt_w"/>
                                          </p:val>
                                        </p:tav>
                                        <p:tav tm="100000">
                                          <p:val>
                                            <p:strVal val="#ppt_w"/>
                                          </p:val>
                                        </p:tav>
                                      </p:tavLst>
                                    </p:anim>
                                    <p:anim calcmode="lin" valueType="num">
                                      <p:cBhvr>
                                        <p:cTn id="20" dur="500" fill="hold"/>
                                        <p:tgtEl>
                                          <p:spTgt spid="2232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223239">
                                            <p:txEl>
                                              <p:pRg st="1" end="1"/>
                                            </p:txEl>
                                          </p:spTgt>
                                        </p:tgtEl>
                                        <p:attrNameLst>
                                          <p:attrName>style.visibility</p:attrName>
                                        </p:attrNameLst>
                                      </p:cBhvr>
                                      <p:to>
                                        <p:strVal val="visible"/>
                                      </p:to>
                                    </p:set>
                                    <p:anim calcmode="lin" valueType="num">
                                      <p:cBhvr>
                                        <p:cTn id="25" dur="500" fill="hold"/>
                                        <p:tgtEl>
                                          <p:spTgt spid="223239">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23239">
                                            <p:txEl>
                                              <p:pRg st="1" end="1"/>
                                            </p:txEl>
                                          </p:spTgt>
                                        </p:tgtEl>
                                        <p:attrNameLst>
                                          <p:attrName>ppt_y</p:attrName>
                                        </p:attrNameLst>
                                      </p:cBhvr>
                                      <p:tavLst>
                                        <p:tav tm="0">
                                          <p:val>
                                            <p:strVal val="#ppt_y-#ppt_h/2"/>
                                          </p:val>
                                        </p:tav>
                                        <p:tav tm="100000">
                                          <p:val>
                                            <p:strVal val="#ppt_y"/>
                                          </p:val>
                                        </p:tav>
                                      </p:tavLst>
                                    </p:anim>
                                    <p:anim calcmode="lin" valueType="num">
                                      <p:cBhvr>
                                        <p:cTn id="27" dur="500" fill="hold"/>
                                        <p:tgtEl>
                                          <p:spTgt spid="223239">
                                            <p:txEl>
                                              <p:pRg st="1" end="1"/>
                                            </p:txEl>
                                          </p:spTgt>
                                        </p:tgtEl>
                                        <p:attrNameLst>
                                          <p:attrName>ppt_w</p:attrName>
                                        </p:attrNameLst>
                                      </p:cBhvr>
                                      <p:tavLst>
                                        <p:tav tm="0">
                                          <p:val>
                                            <p:strVal val="#ppt_w"/>
                                          </p:val>
                                        </p:tav>
                                        <p:tav tm="100000">
                                          <p:val>
                                            <p:strVal val="#ppt_w"/>
                                          </p:val>
                                        </p:tav>
                                      </p:tavLst>
                                    </p:anim>
                                    <p:anim calcmode="lin" valueType="num">
                                      <p:cBhvr>
                                        <p:cTn id="28" dur="500" fill="hold"/>
                                        <p:tgtEl>
                                          <p:spTgt spid="2232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223239">
                                            <p:txEl>
                                              <p:pRg st="2" end="2"/>
                                            </p:txEl>
                                          </p:spTgt>
                                        </p:tgtEl>
                                        <p:attrNameLst>
                                          <p:attrName>style.visibility</p:attrName>
                                        </p:attrNameLst>
                                      </p:cBhvr>
                                      <p:to>
                                        <p:strVal val="visible"/>
                                      </p:to>
                                    </p:set>
                                    <p:anim calcmode="lin" valueType="num">
                                      <p:cBhvr>
                                        <p:cTn id="33" dur="500" fill="hold"/>
                                        <p:tgtEl>
                                          <p:spTgt spid="223239">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23239">
                                            <p:txEl>
                                              <p:pRg st="2" end="2"/>
                                            </p:txEl>
                                          </p:spTgt>
                                        </p:tgtEl>
                                        <p:attrNameLst>
                                          <p:attrName>ppt_y</p:attrName>
                                        </p:attrNameLst>
                                      </p:cBhvr>
                                      <p:tavLst>
                                        <p:tav tm="0">
                                          <p:val>
                                            <p:strVal val="#ppt_y-#ppt_h/2"/>
                                          </p:val>
                                        </p:tav>
                                        <p:tav tm="100000">
                                          <p:val>
                                            <p:strVal val="#ppt_y"/>
                                          </p:val>
                                        </p:tav>
                                      </p:tavLst>
                                    </p:anim>
                                    <p:anim calcmode="lin" valueType="num">
                                      <p:cBhvr>
                                        <p:cTn id="35" dur="500" fill="hold"/>
                                        <p:tgtEl>
                                          <p:spTgt spid="223239">
                                            <p:txEl>
                                              <p:pRg st="2" end="2"/>
                                            </p:txEl>
                                          </p:spTgt>
                                        </p:tgtEl>
                                        <p:attrNameLst>
                                          <p:attrName>ppt_w</p:attrName>
                                        </p:attrNameLst>
                                      </p:cBhvr>
                                      <p:tavLst>
                                        <p:tav tm="0">
                                          <p:val>
                                            <p:strVal val="#ppt_w"/>
                                          </p:val>
                                        </p:tav>
                                        <p:tav tm="100000">
                                          <p:val>
                                            <p:strVal val="#ppt_w"/>
                                          </p:val>
                                        </p:tav>
                                      </p:tavLst>
                                    </p:anim>
                                    <p:anim calcmode="lin" valueType="num">
                                      <p:cBhvr>
                                        <p:cTn id="36" dur="500" fill="hold"/>
                                        <p:tgtEl>
                                          <p:spTgt spid="2232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3239">
                                            <p:txEl>
                                              <p:pRg st="3" end="3"/>
                                            </p:txEl>
                                          </p:spTgt>
                                        </p:tgtEl>
                                        <p:attrNameLst>
                                          <p:attrName>style.visibility</p:attrName>
                                        </p:attrNameLst>
                                      </p:cBhvr>
                                      <p:to>
                                        <p:strVal val="visible"/>
                                      </p:to>
                                    </p:set>
                                    <p:anim calcmode="lin" valueType="num">
                                      <p:cBhvr>
                                        <p:cTn id="41" dur="500" fill="hold"/>
                                        <p:tgtEl>
                                          <p:spTgt spid="223239">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223239">
                                            <p:txEl>
                                              <p:pRg st="3" end="3"/>
                                            </p:txEl>
                                          </p:spTgt>
                                        </p:tgtEl>
                                        <p:attrNameLst>
                                          <p:attrName>ppt_y</p:attrName>
                                        </p:attrNameLst>
                                      </p:cBhvr>
                                      <p:tavLst>
                                        <p:tav tm="0">
                                          <p:val>
                                            <p:strVal val="#ppt_y-#ppt_h/2"/>
                                          </p:val>
                                        </p:tav>
                                        <p:tav tm="100000">
                                          <p:val>
                                            <p:strVal val="#ppt_y"/>
                                          </p:val>
                                        </p:tav>
                                      </p:tavLst>
                                    </p:anim>
                                    <p:anim calcmode="lin" valueType="num">
                                      <p:cBhvr>
                                        <p:cTn id="43" dur="500" fill="hold"/>
                                        <p:tgtEl>
                                          <p:spTgt spid="223239">
                                            <p:txEl>
                                              <p:pRg st="3" end="3"/>
                                            </p:txEl>
                                          </p:spTgt>
                                        </p:tgtEl>
                                        <p:attrNameLst>
                                          <p:attrName>ppt_w</p:attrName>
                                        </p:attrNameLst>
                                      </p:cBhvr>
                                      <p:tavLst>
                                        <p:tav tm="0">
                                          <p:val>
                                            <p:strVal val="#ppt_w"/>
                                          </p:val>
                                        </p:tav>
                                        <p:tav tm="100000">
                                          <p:val>
                                            <p:strVal val="#ppt_w"/>
                                          </p:val>
                                        </p:tav>
                                      </p:tavLst>
                                    </p:anim>
                                    <p:anim calcmode="lin" valueType="num">
                                      <p:cBhvr>
                                        <p:cTn id="44" dur="500" fill="hold"/>
                                        <p:tgtEl>
                                          <p:spTgt spid="2232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223239">
                                            <p:txEl>
                                              <p:pRg st="4" end="4"/>
                                            </p:txEl>
                                          </p:spTgt>
                                        </p:tgtEl>
                                        <p:attrNameLst>
                                          <p:attrName>style.visibility</p:attrName>
                                        </p:attrNameLst>
                                      </p:cBhvr>
                                      <p:to>
                                        <p:strVal val="visible"/>
                                      </p:to>
                                    </p:set>
                                    <p:anim calcmode="lin" valueType="num">
                                      <p:cBhvr>
                                        <p:cTn id="49" dur="500" fill="hold"/>
                                        <p:tgtEl>
                                          <p:spTgt spid="223239">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223239">
                                            <p:txEl>
                                              <p:pRg st="4" end="4"/>
                                            </p:txEl>
                                          </p:spTgt>
                                        </p:tgtEl>
                                        <p:attrNameLst>
                                          <p:attrName>ppt_y</p:attrName>
                                        </p:attrNameLst>
                                      </p:cBhvr>
                                      <p:tavLst>
                                        <p:tav tm="0">
                                          <p:val>
                                            <p:strVal val="#ppt_y-#ppt_h/2"/>
                                          </p:val>
                                        </p:tav>
                                        <p:tav tm="100000">
                                          <p:val>
                                            <p:strVal val="#ppt_y"/>
                                          </p:val>
                                        </p:tav>
                                      </p:tavLst>
                                    </p:anim>
                                    <p:anim calcmode="lin" valueType="num">
                                      <p:cBhvr>
                                        <p:cTn id="51" dur="500" fill="hold"/>
                                        <p:tgtEl>
                                          <p:spTgt spid="223239">
                                            <p:txEl>
                                              <p:pRg st="4" end="4"/>
                                            </p:txEl>
                                          </p:spTgt>
                                        </p:tgtEl>
                                        <p:attrNameLst>
                                          <p:attrName>ppt_w</p:attrName>
                                        </p:attrNameLst>
                                      </p:cBhvr>
                                      <p:tavLst>
                                        <p:tav tm="0">
                                          <p:val>
                                            <p:strVal val="#ppt_w"/>
                                          </p:val>
                                        </p:tav>
                                        <p:tav tm="100000">
                                          <p:val>
                                            <p:strVal val="#ppt_w"/>
                                          </p:val>
                                        </p:tav>
                                      </p:tavLst>
                                    </p:anim>
                                    <p:anim calcmode="lin" valueType="num">
                                      <p:cBhvr>
                                        <p:cTn id="52" dur="500" fill="hold"/>
                                        <p:tgtEl>
                                          <p:spTgt spid="2232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223239">
                                            <p:txEl>
                                              <p:pRg st="5" end="5"/>
                                            </p:txEl>
                                          </p:spTgt>
                                        </p:tgtEl>
                                        <p:attrNameLst>
                                          <p:attrName>style.visibility</p:attrName>
                                        </p:attrNameLst>
                                      </p:cBhvr>
                                      <p:to>
                                        <p:strVal val="visible"/>
                                      </p:to>
                                    </p:set>
                                    <p:anim calcmode="lin" valueType="num">
                                      <p:cBhvr>
                                        <p:cTn id="57" dur="500" fill="hold"/>
                                        <p:tgtEl>
                                          <p:spTgt spid="223239">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223239">
                                            <p:txEl>
                                              <p:pRg st="5" end="5"/>
                                            </p:txEl>
                                          </p:spTgt>
                                        </p:tgtEl>
                                        <p:attrNameLst>
                                          <p:attrName>ppt_y</p:attrName>
                                        </p:attrNameLst>
                                      </p:cBhvr>
                                      <p:tavLst>
                                        <p:tav tm="0">
                                          <p:val>
                                            <p:strVal val="#ppt_y-#ppt_h/2"/>
                                          </p:val>
                                        </p:tav>
                                        <p:tav tm="100000">
                                          <p:val>
                                            <p:strVal val="#ppt_y"/>
                                          </p:val>
                                        </p:tav>
                                      </p:tavLst>
                                    </p:anim>
                                    <p:anim calcmode="lin" valueType="num">
                                      <p:cBhvr>
                                        <p:cTn id="59" dur="500" fill="hold"/>
                                        <p:tgtEl>
                                          <p:spTgt spid="223239">
                                            <p:txEl>
                                              <p:pRg st="5" end="5"/>
                                            </p:txEl>
                                          </p:spTgt>
                                        </p:tgtEl>
                                        <p:attrNameLst>
                                          <p:attrName>ppt_w</p:attrName>
                                        </p:attrNameLst>
                                      </p:cBhvr>
                                      <p:tavLst>
                                        <p:tav tm="0">
                                          <p:val>
                                            <p:strVal val="#ppt_w"/>
                                          </p:val>
                                        </p:tav>
                                        <p:tav tm="100000">
                                          <p:val>
                                            <p:strVal val="#ppt_w"/>
                                          </p:val>
                                        </p:tav>
                                      </p:tavLst>
                                    </p:anim>
                                    <p:anim calcmode="lin" valueType="num">
                                      <p:cBhvr>
                                        <p:cTn id="60" dur="500" fill="hold"/>
                                        <p:tgtEl>
                                          <p:spTgt spid="22323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 fill="hold" grpId="0" nodeType="clickEffect">
                                  <p:stCondLst>
                                    <p:cond delay="0"/>
                                  </p:stCondLst>
                                  <p:childTnLst>
                                    <p:set>
                                      <p:cBhvr>
                                        <p:cTn id="64" dur="1" fill="hold">
                                          <p:stCondLst>
                                            <p:cond delay="0"/>
                                          </p:stCondLst>
                                        </p:cTn>
                                        <p:tgtEl>
                                          <p:spTgt spid="223239">
                                            <p:txEl>
                                              <p:pRg st="6" end="6"/>
                                            </p:txEl>
                                          </p:spTgt>
                                        </p:tgtEl>
                                        <p:attrNameLst>
                                          <p:attrName>style.visibility</p:attrName>
                                        </p:attrNameLst>
                                      </p:cBhvr>
                                      <p:to>
                                        <p:strVal val="visible"/>
                                      </p:to>
                                    </p:set>
                                    <p:anim calcmode="lin" valueType="num">
                                      <p:cBhvr>
                                        <p:cTn id="65" dur="500" fill="hold"/>
                                        <p:tgtEl>
                                          <p:spTgt spid="223239">
                                            <p:txEl>
                                              <p:pRg st="6" end="6"/>
                                            </p:txEl>
                                          </p:spTgt>
                                        </p:tgtEl>
                                        <p:attrNameLst>
                                          <p:attrName>ppt_x</p:attrName>
                                        </p:attrNameLst>
                                      </p:cBhvr>
                                      <p:tavLst>
                                        <p:tav tm="0">
                                          <p:val>
                                            <p:strVal val="#ppt_x"/>
                                          </p:val>
                                        </p:tav>
                                        <p:tav tm="100000">
                                          <p:val>
                                            <p:strVal val="#ppt_x"/>
                                          </p:val>
                                        </p:tav>
                                      </p:tavLst>
                                    </p:anim>
                                    <p:anim calcmode="lin" valueType="num">
                                      <p:cBhvr>
                                        <p:cTn id="66" dur="500" fill="hold"/>
                                        <p:tgtEl>
                                          <p:spTgt spid="223239">
                                            <p:txEl>
                                              <p:pRg st="6" end="6"/>
                                            </p:txEl>
                                          </p:spTgt>
                                        </p:tgtEl>
                                        <p:attrNameLst>
                                          <p:attrName>ppt_y</p:attrName>
                                        </p:attrNameLst>
                                      </p:cBhvr>
                                      <p:tavLst>
                                        <p:tav tm="0">
                                          <p:val>
                                            <p:strVal val="#ppt_y-#ppt_h/2"/>
                                          </p:val>
                                        </p:tav>
                                        <p:tav tm="100000">
                                          <p:val>
                                            <p:strVal val="#ppt_y"/>
                                          </p:val>
                                        </p:tav>
                                      </p:tavLst>
                                    </p:anim>
                                    <p:anim calcmode="lin" valueType="num">
                                      <p:cBhvr>
                                        <p:cTn id="67" dur="500" fill="hold"/>
                                        <p:tgtEl>
                                          <p:spTgt spid="223239">
                                            <p:txEl>
                                              <p:pRg st="6" end="6"/>
                                            </p:txEl>
                                          </p:spTgt>
                                        </p:tgtEl>
                                        <p:attrNameLst>
                                          <p:attrName>ppt_w</p:attrName>
                                        </p:attrNameLst>
                                      </p:cBhvr>
                                      <p:tavLst>
                                        <p:tav tm="0">
                                          <p:val>
                                            <p:strVal val="#ppt_w"/>
                                          </p:val>
                                        </p:tav>
                                        <p:tav tm="100000">
                                          <p:val>
                                            <p:strVal val="#ppt_w"/>
                                          </p:val>
                                        </p:tav>
                                      </p:tavLst>
                                    </p:anim>
                                    <p:anim calcmode="lin" valueType="num">
                                      <p:cBhvr>
                                        <p:cTn id="68" dur="500" fill="hold"/>
                                        <p:tgtEl>
                                          <p:spTgt spid="22323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223239">
                                            <p:txEl>
                                              <p:pRg st="7" end="7"/>
                                            </p:txEl>
                                          </p:spTgt>
                                        </p:tgtEl>
                                        <p:attrNameLst>
                                          <p:attrName>style.visibility</p:attrName>
                                        </p:attrNameLst>
                                      </p:cBhvr>
                                      <p:to>
                                        <p:strVal val="visible"/>
                                      </p:to>
                                    </p:set>
                                    <p:anim calcmode="lin" valueType="num">
                                      <p:cBhvr>
                                        <p:cTn id="73" dur="500" fill="hold"/>
                                        <p:tgtEl>
                                          <p:spTgt spid="223239">
                                            <p:txEl>
                                              <p:pRg st="7" end="7"/>
                                            </p:txEl>
                                          </p:spTgt>
                                        </p:tgtEl>
                                        <p:attrNameLst>
                                          <p:attrName>ppt_x</p:attrName>
                                        </p:attrNameLst>
                                      </p:cBhvr>
                                      <p:tavLst>
                                        <p:tav tm="0">
                                          <p:val>
                                            <p:strVal val="#ppt_x"/>
                                          </p:val>
                                        </p:tav>
                                        <p:tav tm="100000">
                                          <p:val>
                                            <p:strVal val="#ppt_x"/>
                                          </p:val>
                                        </p:tav>
                                      </p:tavLst>
                                    </p:anim>
                                    <p:anim calcmode="lin" valueType="num">
                                      <p:cBhvr>
                                        <p:cTn id="74" dur="500" fill="hold"/>
                                        <p:tgtEl>
                                          <p:spTgt spid="223239">
                                            <p:txEl>
                                              <p:pRg st="7" end="7"/>
                                            </p:txEl>
                                          </p:spTgt>
                                        </p:tgtEl>
                                        <p:attrNameLst>
                                          <p:attrName>ppt_y</p:attrName>
                                        </p:attrNameLst>
                                      </p:cBhvr>
                                      <p:tavLst>
                                        <p:tav tm="0">
                                          <p:val>
                                            <p:strVal val="#ppt_y-#ppt_h/2"/>
                                          </p:val>
                                        </p:tav>
                                        <p:tav tm="100000">
                                          <p:val>
                                            <p:strVal val="#ppt_y"/>
                                          </p:val>
                                        </p:tav>
                                      </p:tavLst>
                                    </p:anim>
                                    <p:anim calcmode="lin" valueType="num">
                                      <p:cBhvr>
                                        <p:cTn id="75" dur="500" fill="hold"/>
                                        <p:tgtEl>
                                          <p:spTgt spid="223239">
                                            <p:txEl>
                                              <p:pRg st="7" end="7"/>
                                            </p:txEl>
                                          </p:spTgt>
                                        </p:tgtEl>
                                        <p:attrNameLst>
                                          <p:attrName>ppt_w</p:attrName>
                                        </p:attrNameLst>
                                      </p:cBhvr>
                                      <p:tavLst>
                                        <p:tav tm="0">
                                          <p:val>
                                            <p:strVal val="#ppt_w"/>
                                          </p:val>
                                        </p:tav>
                                        <p:tav tm="100000">
                                          <p:val>
                                            <p:strVal val="#ppt_w"/>
                                          </p:val>
                                        </p:tav>
                                      </p:tavLst>
                                    </p:anim>
                                    <p:anim calcmode="lin" valueType="num">
                                      <p:cBhvr>
                                        <p:cTn id="76" dur="500" fill="hold"/>
                                        <p:tgtEl>
                                          <p:spTgt spid="22323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animBg="1"/>
      <p:bldP spid="223239" grpId="0" build="p" autoUpdateAnimBg="0"/>
      <p:bldP spid="22324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01747" name="Group 19"/>
          <p:cNvGrpSpPr>
            <a:grpSpLocks/>
          </p:cNvGrpSpPr>
          <p:nvPr/>
        </p:nvGrpSpPr>
        <p:grpSpPr bwMode="auto">
          <a:xfrm>
            <a:off x="760413" y="1114425"/>
            <a:ext cx="7620000" cy="876300"/>
            <a:chOff x="480" y="584"/>
            <a:chExt cx="4800" cy="552"/>
          </a:xfrm>
        </p:grpSpPr>
        <p:sp>
          <p:nvSpPr>
            <p:cNvPr id="201735" name="Rectangle 7"/>
            <p:cNvSpPr>
              <a:spLocks noChangeArrowheads="1"/>
            </p:cNvSpPr>
            <p:nvPr/>
          </p:nvSpPr>
          <p:spPr bwMode="auto">
            <a:xfrm>
              <a:off x="480" y="584"/>
              <a:ext cx="4800" cy="552"/>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1736" name="Text Box 8"/>
            <p:cNvSpPr txBox="1">
              <a:spLocks noChangeArrowheads="1"/>
            </p:cNvSpPr>
            <p:nvPr/>
          </p:nvSpPr>
          <p:spPr bwMode="auto">
            <a:xfrm>
              <a:off x="580" y="596"/>
              <a:ext cx="4600" cy="530"/>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CC3300"/>
                  </a:solidFill>
                  <a:latin typeface="Arial" charset="0"/>
                  <a:ea typeface="微软简中圆" pitchFamily="2" charset="-122"/>
                </a:rPr>
                <a:t>酞箐类化合物的分子由于整个共轭环基本上在同一平面内，</a:t>
              </a:r>
              <a:r>
                <a:rPr lang="zh-CN" altLang="en-US" sz="2200" b="1" u="sng">
                  <a:solidFill>
                    <a:srgbClr val="CC3300"/>
                  </a:solidFill>
                  <a:latin typeface="Arial" charset="0"/>
                  <a:ea typeface="微软简中圆" pitchFamily="2" charset="-122"/>
                </a:rPr>
                <a:t>因而</a:t>
              </a:r>
              <a:r>
                <a:rPr lang="zh-CN" altLang="en-US" sz="2200">
                  <a:solidFill>
                    <a:srgbClr val="CC3300"/>
                  </a:solidFill>
                  <a:latin typeface="Arial" charset="0"/>
                  <a:ea typeface="微软简中圆" pitchFamily="2" charset="-122"/>
                </a:rPr>
                <a:t>具有较高的分子对称性。</a:t>
              </a:r>
              <a:endParaRPr lang="zh-CN" altLang="en-US"/>
            </a:p>
          </p:txBody>
        </p:sp>
      </p:grpSp>
      <p:sp>
        <p:nvSpPr>
          <p:cNvPr id="201740" name="Text Box 12"/>
          <p:cNvSpPr txBox="1">
            <a:spLocks noChangeArrowheads="1"/>
          </p:cNvSpPr>
          <p:nvPr/>
        </p:nvSpPr>
        <p:spPr bwMode="auto">
          <a:xfrm>
            <a:off x="747713" y="1990725"/>
            <a:ext cx="7639050" cy="608013"/>
          </a:xfrm>
          <a:prstGeom prst="rect">
            <a:avLst/>
          </a:prstGeom>
          <a:solidFill>
            <a:srgbClr val="333399"/>
          </a:solidFill>
          <a:ln>
            <a:noFill/>
          </a:ln>
          <a:effectLst>
            <a:outerShdw dist="81320" dir="2319588" algn="ctr" rotWithShape="0">
              <a:schemeClr val="folHlink"/>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marL="1054100" indent="-1054100" algn="l">
              <a:defRPr kumimoji="1" sz="2400">
                <a:solidFill>
                  <a:schemeClr val="tx1"/>
                </a:solidFill>
                <a:latin typeface="Times New Roman" pitchFamily="18" charset="0"/>
                <a:ea typeface="宋体" pitchFamily="2" charset="-122"/>
              </a:defRPr>
            </a:lvl1pPr>
            <a:lvl2pPr marL="1244600" algn="l">
              <a:defRPr kumimoji="1" sz="2400">
                <a:solidFill>
                  <a:schemeClr val="tx1"/>
                </a:solidFill>
                <a:latin typeface="Times New Roman" pitchFamily="18" charset="0"/>
                <a:ea typeface="宋体" pitchFamily="2" charset="-122"/>
              </a:defRPr>
            </a:lvl2pPr>
            <a:lvl3pPr marL="1435100" algn="l">
              <a:defRPr kumimoji="1" sz="2400">
                <a:solidFill>
                  <a:schemeClr val="tx1"/>
                </a:solidFill>
                <a:latin typeface="Times New Roman" pitchFamily="18" charset="0"/>
                <a:ea typeface="宋体" pitchFamily="2" charset="-122"/>
              </a:defRPr>
            </a:lvl3pPr>
            <a:lvl4pPr marL="16256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30000"/>
              </a:lnSpc>
              <a:spcAft>
                <a:spcPct val="15000"/>
              </a:spcAft>
            </a:pPr>
            <a:r>
              <a:rPr lang="zh-CN" altLang="en-US" sz="2600">
                <a:solidFill>
                  <a:schemeClr val="folHlink"/>
                </a:solidFill>
                <a:ea typeface="微软简中圆" pitchFamily="2" charset="-122"/>
              </a:rPr>
              <a:t>评注：	</a:t>
            </a:r>
            <a:r>
              <a:rPr lang="zh-CN" altLang="en-US" sz="2600">
                <a:solidFill>
                  <a:srgbClr val="FFFFFF"/>
                </a:solidFill>
                <a:ea typeface="微软简中圆" pitchFamily="2" charset="-122"/>
              </a:rPr>
              <a:t>平面分子与高对称性间无因果关系。</a:t>
            </a:r>
            <a:r>
              <a:rPr lang="zh-CN" altLang="en-US" sz="2600">
                <a:solidFill>
                  <a:schemeClr val="folHlink"/>
                </a:solidFill>
                <a:ea typeface="微软简中圆" pitchFamily="2" charset="-122"/>
              </a:rPr>
              <a:t>改为：</a:t>
            </a:r>
            <a:endParaRPr lang="zh-CN" altLang="en-US" sz="2600">
              <a:solidFill>
                <a:srgbClr val="FFFFFF"/>
              </a:solidFill>
              <a:ea typeface="微软简中圆" pitchFamily="2" charset="-122"/>
            </a:endParaRPr>
          </a:p>
        </p:txBody>
      </p:sp>
      <p:grpSp>
        <p:nvGrpSpPr>
          <p:cNvPr id="201748" name="Group 20"/>
          <p:cNvGrpSpPr>
            <a:grpSpLocks/>
          </p:cNvGrpSpPr>
          <p:nvPr/>
        </p:nvGrpSpPr>
        <p:grpSpPr bwMode="auto">
          <a:xfrm>
            <a:off x="760413" y="2651125"/>
            <a:ext cx="7620000" cy="914400"/>
            <a:chOff x="472" y="1576"/>
            <a:chExt cx="4800" cy="576"/>
          </a:xfrm>
        </p:grpSpPr>
        <p:sp>
          <p:nvSpPr>
            <p:cNvPr id="201741" name="Rectangle 13"/>
            <p:cNvSpPr>
              <a:spLocks noChangeArrowheads="1"/>
            </p:cNvSpPr>
            <p:nvPr/>
          </p:nvSpPr>
          <p:spPr bwMode="auto">
            <a:xfrm>
              <a:off x="472" y="1576"/>
              <a:ext cx="4800" cy="576"/>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1742" name="Text Box 14"/>
            <p:cNvSpPr txBox="1">
              <a:spLocks noChangeArrowheads="1"/>
            </p:cNvSpPr>
            <p:nvPr/>
          </p:nvSpPr>
          <p:spPr bwMode="auto">
            <a:xfrm>
              <a:off x="572" y="1603"/>
              <a:ext cx="4600" cy="5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006600"/>
                  </a:solidFill>
                  <a:latin typeface="Arial" charset="0"/>
                  <a:ea typeface="微软简中圆" pitchFamily="2" charset="-122"/>
                </a:rPr>
                <a:t>酞箐类化合物的多环共轭骨架为共面结构，其中许多分子还具有较高的对称性。</a:t>
              </a:r>
            </a:p>
          </p:txBody>
        </p:sp>
      </p:grpSp>
      <p:grpSp>
        <p:nvGrpSpPr>
          <p:cNvPr id="201762" name="Group 34"/>
          <p:cNvGrpSpPr>
            <a:grpSpLocks/>
          </p:cNvGrpSpPr>
          <p:nvPr/>
        </p:nvGrpSpPr>
        <p:grpSpPr bwMode="auto">
          <a:xfrm>
            <a:off x="735013" y="3851275"/>
            <a:ext cx="7620000" cy="895350"/>
            <a:chOff x="464" y="2356"/>
            <a:chExt cx="4800" cy="564"/>
          </a:xfrm>
        </p:grpSpPr>
        <p:sp>
          <p:nvSpPr>
            <p:cNvPr id="201750" name="Rectangle 22"/>
            <p:cNvSpPr>
              <a:spLocks noChangeArrowheads="1"/>
            </p:cNvSpPr>
            <p:nvPr/>
          </p:nvSpPr>
          <p:spPr bwMode="auto">
            <a:xfrm>
              <a:off x="464" y="2368"/>
              <a:ext cx="4800" cy="552"/>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1751" name="Text Box 23"/>
            <p:cNvSpPr txBox="1">
              <a:spLocks noChangeArrowheads="1"/>
            </p:cNvSpPr>
            <p:nvPr/>
          </p:nvSpPr>
          <p:spPr bwMode="auto">
            <a:xfrm>
              <a:off x="564" y="2356"/>
              <a:ext cx="4600" cy="5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CC3300"/>
                  </a:solidFill>
                  <a:latin typeface="Arial" charset="0"/>
                  <a:ea typeface="微软简中圆" pitchFamily="2" charset="-122"/>
                </a:rPr>
                <a:t>真正合乎理想的敏化剂应同时具有较高的敏化效率，对光照的稳定性以及</a:t>
              </a:r>
              <a:r>
                <a:rPr lang="zh-CN" altLang="en-US" sz="2200" u="sng">
                  <a:solidFill>
                    <a:srgbClr val="CC3300"/>
                  </a:solidFill>
                  <a:latin typeface="Arial" charset="0"/>
                  <a:ea typeface="微软简中圆" pitchFamily="2" charset="-122"/>
                </a:rPr>
                <a:t>在不同溶剂中有适当的溶解度</a:t>
              </a:r>
              <a:r>
                <a:rPr lang="zh-CN" altLang="en-US" sz="2200">
                  <a:solidFill>
                    <a:srgbClr val="336600"/>
                  </a:solidFill>
                  <a:latin typeface="Arial" charset="0"/>
                  <a:ea typeface="粗园体" pitchFamily="18" charset="-122"/>
                </a:rPr>
                <a:t>。</a:t>
              </a:r>
            </a:p>
          </p:txBody>
        </p:sp>
      </p:grpSp>
      <p:sp>
        <p:nvSpPr>
          <p:cNvPr id="201752" name="Text Box 24"/>
          <p:cNvSpPr txBox="1">
            <a:spLocks noChangeArrowheads="1"/>
          </p:cNvSpPr>
          <p:nvPr/>
        </p:nvSpPr>
        <p:spPr bwMode="auto">
          <a:xfrm>
            <a:off x="722313" y="4752975"/>
            <a:ext cx="7639050" cy="608013"/>
          </a:xfrm>
          <a:prstGeom prst="rect">
            <a:avLst/>
          </a:prstGeom>
          <a:solidFill>
            <a:srgbClr val="333399"/>
          </a:solidFill>
          <a:ln>
            <a:noFill/>
          </a:ln>
          <a:effectLst>
            <a:outerShdw dist="89803" dir="2700000" algn="ctr" rotWithShape="0">
              <a:schemeClr val="folHlink"/>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marL="1054100" indent="-1054100" algn="l">
              <a:defRPr kumimoji="1" sz="2400">
                <a:solidFill>
                  <a:schemeClr val="tx1"/>
                </a:solidFill>
                <a:latin typeface="Times New Roman" pitchFamily="18" charset="0"/>
                <a:ea typeface="宋体" pitchFamily="2" charset="-122"/>
              </a:defRPr>
            </a:lvl1pPr>
            <a:lvl2pPr marL="1244600" algn="l">
              <a:defRPr kumimoji="1" sz="2400">
                <a:solidFill>
                  <a:schemeClr val="tx1"/>
                </a:solidFill>
                <a:latin typeface="Times New Roman" pitchFamily="18" charset="0"/>
                <a:ea typeface="宋体" pitchFamily="2" charset="-122"/>
              </a:defRPr>
            </a:lvl2pPr>
            <a:lvl3pPr marL="1435100" algn="l">
              <a:defRPr kumimoji="1" sz="2400">
                <a:solidFill>
                  <a:schemeClr val="tx1"/>
                </a:solidFill>
                <a:latin typeface="Times New Roman" pitchFamily="18" charset="0"/>
                <a:ea typeface="宋体" pitchFamily="2" charset="-122"/>
              </a:defRPr>
            </a:lvl3pPr>
            <a:lvl4pPr marL="16256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30000"/>
              </a:lnSpc>
              <a:spcAft>
                <a:spcPct val="15000"/>
              </a:spcAft>
            </a:pPr>
            <a:r>
              <a:rPr lang="zh-CN" altLang="en-US" sz="2600">
                <a:solidFill>
                  <a:schemeClr val="folHlink"/>
                </a:solidFill>
                <a:ea typeface="微软简中圆" pitchFamily="2" charset="-122"/>
              </a:rPr>
              <a:t>评注：	</a:t>
            </a:r>
            <a:r>
              <a:rPr lang="zh-CN" altLang="en-US" sz="2600">
                <a:solidFill>
                  <a:srgbClr val="FFFFFF"/>
                </a:solidFill>
                <a:ea typeface="微软简中圆" pitchFamily="2" charset="-122"/>
              </a:rPr>
              <a:t>论述欠准确，后一句文理欠通。</a:t>
            </a:r>
            <a:r>
              <a:rPr lang="zh-CN" altLang="en-US" sz="2600">
                <a:solidFill>
                  <a:schemeClr val="folHlink"/>
                </a:solidFill>
                <a:ea typeface="微软简中圆" pitchFamily="2" charset="-122"/>
              </a:rPr>
              <a:t>改为：</a:t>
            </a:r>
            <a:endParaRPr lang="zh-CN" altLang="en-US" sz="2600">
              <a:solidFill>
                <a:srgbClr val="FFFFFF"/>
              </a:solidFill>
              <a:ea typeface="微软简中圆" pitchFamily="2" charset="-122"/>
            </a:endParaRPr>
          </a:p>
        </p:txBody>
      </p:sp>
      <p:grpSp>
        <p:nvGrpSpPr>
          <p:cNvPr id="201753" name="Group 25"/>
          <p:cNvGrpSpPr>
            <a:grpSpLocks/>
          </p:cNvGrpSpPr>
          <p:nvPr/>
        </p:nvGrpSpPr>
        <p:grpSpPr bwMode="auto">
          <a:xfrm>
            <a:off x="735013" y="5413375"/>
            <a:ext cx="7620000" cy="914400"/>
            <a:chOff x="472" y="1576"/>
            <a:chExt cx="4800" cy="576"/>
          </a:xfrm>
        </p:grpSpPr>
        <p:sp>
          <p:nvSpPr>
            <p:cNvPr id="201754" name="Rectangle 26"/>
            <p:cNvSpPr>
              <a:spLocks noChangeArrowheads="1"/>
            </p:cNvSpPr>
            <p:nvPr/>
          </p:nvSpPr>
          <p:spPr bwMode="auto">
            <a:xfrm>
              <a:off x="472" y="1576"/>
              <a:ext cx="4800" cy="576"/>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01755" name="Text Box 27"/>
            <p:cNvSpPr txBox="1">
              <a:spLocks noChangeArrowheads="1"/>
            </p:cNvSpPr>
            <p:nvPr/>
          </p:nvSpPr>
          <p:spPr bwMode="auto">
            <a:xfrm>
              <a:off x="572" y="1603"/>
              <a:ext cx="4600" cy="5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006600"/>
                  </a:solidFill>
                  <a:latin typeface="Arial" charset="0"/>
                  <a:ea typeface="微软简中圆" pitchFamily="2" charset="-122"/>
                </a:rPr>
                <a:t>合格的医用光敏剂应兼备较高的光敏效率和光照稳定性，以及适当匹配的水溶性与脂溶性</a:t>
              </a:r>
              <a:r>
                <a:rPr lang="zh-CN" altLang="en-US" sz="2200">
                  <a:solidFill>
                    <a:srgbClr val="336600"/>
                  </a:solidFill>
                  <a:latin typeface="Arial" charset="0"/>
                  <a:ea typeface="微软简中圆" pitchFamily="2" charset="-122"/>
                </a:rPr>
                <a:t>。</a:t>
              </a:r>
              <a:endParaRPr lang="zh-CN" altLang="en-US" sz="2200">
                <a:solidFill>
                  <a:srgbClr val="006600"/>
                </a:solidFill>
                <a:latin typeface="Arial" charset="0"/>
                <a:ea typeface="微软简中圆" pitchFamily="2" charset="-122"/>
              </a:endParaRPr>
            </a:p>
          </p:txBody>
        </p:sp>
      </p:grpSp>
      <p:sp>
        <p:nvSpPr>
          <p:cNvPr id="201765" name="Text Box 37"/>
          <p:cNvSpPr txBox="1">
            <a:spLocks noChangeArrowheads="1"/>
          </p:cNvSpPr>
          <p:nvPr/>
        </p:nvSpPr>
        <p:spPr bwMode="auto">
          <a:xfrm>
            <a:off x="736600" y="3175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buClr>
                <a:schemeClr val="folHlink"/>
              </a:buClr>
              <a:buFont typeface="Symbol" pitchFamily="18" charset="2"/>
              <a:buBlip>
                <a:blip r:embed="rId3"/>
              </a:buBlip>
            </a:pPr>
            <a:r>
              <a:rPr lang="zh-CN" altLang="en-US" sz="2800" b="1">
                <a:solidFill>
                  <a:srgbClr val="FFFFFF"/>
                </a:solidFill>
                <a:ea typeface="楷体_GB2312" pitchFamily="49" charset="-122"/>
              </a:rPr>
              <a:t>措词不当和 逻辑欠严密的另一些例子：</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1765"/>
                                        </p:tgtEl>
                                        <p:attrNameLst>
                                          <p:attrName>style.visibility</p:attrName>
                                        </p:attrNameLst>
                                      </p:cBhvr>
                                      <p:to>
                                        <p:strVal val="visible"/>
                                      </p:to>
                                    </p:set>
                                    <p:animEffect transition="in" filter="wipe(left)">
                                      <p:cBhvr>
                                        <p:cTn id="7" dur="500"/>
                                        <p:tgtEl>
                                          <p:spTgt spid="201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01747"/>
                                        </p:tgtEl>
                                        <p:attrNameLst>
                                          <p:attrName>style.visibility</p:attrName>
                                        </p:attrNameLst>
                                      </p:cBhvr>
                                      <p:to>
                                        <p:strVal val="visible"/>
                                      </p:to>
                                    </p:set>
                                    <p:anim calcmode="lin" valueType="num">
                                      <p:cBhvr>
                                        <p:cTn id="12" dur="1000" fill="hold"/>
                                        <p:tgtEl>
                                          <p:spTgt spid="201747"/>
                                        </p:tgtEl>
                                        <p:attrNameLst>
                                          <p:attrName>ppt_w</p:attrName>
                                        </p:attrNameLst>
                                      </p:cBhvr>
                                      <p:tavLst>
                                        <p:tav tm="0">
                                          <p:val>
                                            <p:fltVal val="0"/>
                                          </p:val>
                                        </p:tav>
                                        <p:tav tm="100000">
                                          <p:val>
                                            <p:strVal val="#ppt_w"/>
                                          </p:val>
                                        </p:tav>
                                      </p:tavLst>
                                    </p:anim>
                                    <p:anim calcmode="lin" valueType="num">
                                      <p:cBhvr>
                                        <p:cTn id="13" dur="1000" fill="hold"/>
                                        <p:tgtEl>
                                          <p:spTgt spid="201747"/>
                                        </p:tgtEl>
                                        <p:attrNameLst>
                                          <p:attrName>ppt_h</p:attrName>
                                        </p:attrNameLst>
                                      </p:cBhvr>
                                      <p:tavLst>
                                        <p:tav tm="0">
                                          <p:val>
                                            <p:fltVal val="0"/>
                                          </p:val>
                                        </p:tav>
                                        <p:tav tm="100000">
                                          <p:val>
                                            <p:strVal val="#ppt_h"/>
                                          </p:val>
                                        </p:tav>
                                      </p:tavLst>
                                    </p:anim>
                                    <p:anim calcmode="lin" valueType="num">
                                      <p:cBhvr>
                                        <p:cTn id="14" dur="1000" fill="hold"/>
                                        <p:tgtEl>
                                          <p:spTgt spid="20174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17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201740"/>
                                        </p:tgtEl>
                                        <p:attrNameLst>
                                          <p:attrName>style.visibility</p:attrName>
                                        </p:attrNameLst>
                                      </p:cBhvr>
                                      <p:to>
                                        <p:strVal val="visible"/>
                                      </p:to>
                                    </p:set>
                                    <p:anim calcmode="lin" valueType="num">
                                      <p:cBhvr>
                                        <p:cTn id="20" dur="500" fill="hold"/>
                                        <p:tgtEl>
                                          <p:spTgt spid="201740"/>
                                        </p:tgtEl>
                                        <p:attrNameLst>
                                          <p:attrName>ppt_x</p:attrName>
                                        </p:attrNameLst>
                                      </p:cBhvr>
                                      <p:tavLst>
                                        <p:tav tm="0">
                                          <p:val>
                                            <p:strVal val="#ppt_x"/>
                                          </p:val>
                                        </p:tav>
                                        <p:tav tm="100000">
                                          <p:val>
                                            <p:strVal val="#ppt_x"/>
                                          </p:val>
                                        </p:tav>
                                      </p:tavLst>
                                    </p:anim>
                                    <p:anim calcmode="lin" valueType="num">
                                      <p:cBhvr>
                                        <p:cTn id="21" dur="500" fill="hold"/>
                                        <p:tgtEl>
                                          <p:spTgt spid="201740"/>
                                        </p:tgtEl>
                                        <p:attrNameLst>
                                          <p:attrName>ppt_y</p:attrName>
                                        </p:attrNameLst>
                                      </p:cBhvr>
                                      <p:tavLst>
                                        <p:tav tm="0">
                                          <p:val>
                                            <p:strVal val="#ppt_y-#ppt_h/2"/>
                                          </p:val>
                                        </p:tav>
                                        <p:tav tm="100000">
                                          <p:val>
                                            <p:strVal val="#ppt_y"/>
                                          </p:val>
                                        </p:tav>
                                      </p:tavLst>
                                    </p:anim>
                                    <p:anim calcmode="lin" valueType="num">
                                      <p:cBhvr>
                                        <p:cTn id="22" dur="500" fill="hold"/>
                                        <p:tgtEl>
                                          <p:spTgt spid="201740"/>
                                        </p:tgtEl>
                                        <p:attrNameLst>
                                          <p:attrName>ppt_w</p:attrName>
                                        </p:attrNameLst>
                                      </p:cBhvr>
                                      <p:tavLst>
                                        <p:tav tm="0">
                                          <p:val>
                                            <p:strVal val="#ppt_w"/>
                                          </p:val>
                                        </p:tav>
                                        <p:tav tm="100000">
                                          <p:val>
                                            <p:strVal val="#ppt_w"/>
                                          </p:val>
                                        </p:tav>
                                      </p:tavLst>
                                    </p:anim>
                                    <p:anim calcmode="lin" valueType="num">
                                      <p:cBhvr>
                                        <p:cTn id="23" dur="500" fill="hold"/>
                                        <p:tgtEl>
                                          <p:spTgt spid="20174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nodeType="clickEffect">
                                  <p:stCondLst>
                                    <p:cond delay="0"/>
                                  </p:stCondLst>
                                  <p:childTnLst>
                                    <p:set>
                                      <p:cBhvr>
                                        <p:cTn id="27" dur="1" fill="hold">
                                          <p:stCondLst>
                                            <p:cond delay="0"/>
                                          </p:stCondLst>
                                        </p:cTn>
                                        <p:tgtEl>
                                          <p:spTgt spid="201748"/>
                                        </p:tgtEl>
                                        <p:attrNameLst>
                                          <p:attrName>style.visibility</p:attrName>
                                        </p:attrNameLst>
                                      </p:cBhvr>
                                      <p:to>
                                        <p:strVal val="visible"/>
                                      </p:to>
                                    </p:set>
                                    <p:animEffect transition="in" filter="blinds(vertical)">
                                      <p:cBhvr>
                                        <p:cTn id="28" dur="500"/>
                                        <p:tgtEl>
                                          <p:spTgt spid="2017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201762"/>
                                        </p:tgtEl>
                                        <p:attrNameLst>
                                          <p:attrName>style.visibility</p:attrName>
                                        </p:attrNameLst>
                                      </p:cBhvr>
                                      <p:to>
                                        <p:strVal val="visible"/>
                                      </p:to>
                                    </p:set>
                                    <p:anim calcmode="lin" valueType="num">
                                      <p:cBhvr>
                                        <p:cTn id="33" dur="1000" fill="hold"/>
                                        <p:tgtEl>
                                          <p:spTgt spid="201762"/>
                                        </p:tgtEl>
                                        <p:attrNameLst>
                                          <p:attrName>ppt_w</p:attrName>
                                        </p:attrNameLst>
                                      </p:cBhvr>
                                      <p:tavLst>
                                        <p:tav tm="0">
                                          <p:val>
                                            <p:fltVal val="0"/>
                                          </p:val>
                                        </p:tav>
                                        <p:tav tm="100000">
                                          <p:val>
                                            <p:strVal val="#ppt_w"/>
                                          </p:val>
                                        </p:tav>
                                      </p:tavLst>
                                    </p:anim>
                                    <p:anim calcmode="lin" valueType="num">
                                      <p:cBhvr>
                                        <p:cTn id="34" dur="1000" fill="hold"/>
                                        <p:tgtEl>
                                          <p:spTgt spid="201762"/>
                                        </p:tgtEl>
                                        <p:attrNameLst>
                                          <p:attrName>ppt_h</p:attrName>
                                        </p:attrNameLst>
                                      </p:cBhvr>
                                      <p:tavLst>
                                        <p:tav tm="0">
                                          <p:val>
                                            <p:fltVal val="0"/>
                                          </p:val>
                                        </p:tav>
                                        <p:tav tm="100000">
                                          <p:val>
                                            <p:strVal val="#ppt_h"/>
                                          </p:val>
                                        </p:tav>
                                      </p:tavLst>
                                    </p:anim>
                                    <p:anim calcmode="lin" valueType="num">
                                      <p:cBhvr>
                                        <p:cTn id="35" dur="1000" fill="hold"/>
                                        <p:tgtEl>
                                          <p:spTgt spid="20176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01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01752"/>
                                        </p:tgtEl>
                                        <p:attrNameLst>
                                          <p:attrName>style.visibility</p:attrName>
                                        </p:attrNameLst>
                                      </p:cBhvr>
                                      <p:to>
                                        <p:strVal val="visible"/>
                                      </p:to>
                                    </p:set>
                                    <p:anim calcmode="lin" valueType="num">
                                      <p:cBhvr>
                                        <p:cTn id="41" dur="500" fill="hold"/>
                                        <p:tgtEl>
                                          <p:spTgt spid="201752"/>
                                        </p:tgtEl>
                                        <p:attrNameLst>
                                          <p:attrName>ppt_x</p:attrName>
                                        </p:attrNameLst>
                                      </p:cBhvr>
                                      <p:tavLst>
                                        <p:tav tm="0">
                                          <p:val>
                                            <p:strVal val="#ppt_x"/>
                                          </p:val>
                                        </p:tav>
                                        <p:tav tm="100000">
                                          <p:val>
                                            <p:strVal val="#ppt_x"/>
                                          </p:val>
                                        </p:tav>
                                      </p:tavLst>
                                    </p:anim>
                                    <p:anim calcmode="lin" valueType="num">
                                      <p:cBhvr>
                                        <p:cTn id="42" dur="500" fill="hold"/>
                                        <p:tgtEl>
                                          <p:spTgt spid="201752"/>
                                        </p:tgtEl>
                                        <p:attrNameLst>
                                          <p:attrName>ppt_y</p:attrName>
                                        </p:attrNameLst>
                                      </p:cBhvr>
                                      <p:tavLst>
                                        <p:tav tm="0">
                                          <p:val>
                                            <p:strVal val="#ppt_y-#ppt_h/2"/>
                                          </p:val>
                                        </p:tav>
                                        <p:tav tm="100000">
                                          <p:val>
                                            <p:strVal val="#ppt_y"/>
                                          </p:val>
                                        </p:tav>
                                      </p:tavLst>
                                    </p:anim>
                                    <p:anim calcmode="lin" valueType="num">
                                      <p:cBhvr>
                                        <p:cTn id="43" dur="500" fill="hold"/>
                                        <p:tgtEl>
                                          <p:spTgt spid="201752"/>
                                        </p:tgtEl>
                                        <p:attrNameLst>
                                          <p:attrName>ppt_w</p:attrName>
                                        </p:attrNameLst>
                                      </p:cBhvr>
                                      <p:tavLst>
                                        <p:tav tm="0">
                                          <p:val>
                                            <p:strVal val="#ppt_w"/>
                                          </p:val>
                                        </p:tav>
                                        <p:tav tm="100000">
                                          <p:val>
                                            <p:strVal val="#ppt_w"/>
                                          </p:val>
                                        </p:tav>
                                      </p:tavLst>
                                    </p:anim>
                                    <p:anim calcmode="lin" valueType="num">
                                      <p:cBhvr>
                                        <p:cTn id="44" dur="500" fill="hold"/>
                                        <p:tgtEl>
                                          <p:spTgt spid="20175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5" fill="hold" nodeType="clickEffect">
                                  <p:stCondLst>
                                    <p:cond delay="0"/>
                                  </p:stCondLst>
                                  <p:childTnLst>
                                    <p:set>
                                      <p:cBhvr>
                                        <p:cTn id="48" dur="1" fill="hold">
                                          <p:stCondLst>
                                            <p:cond delay="0"/>
                                          </p:stCondLst>
                                        </p:cTn>
                                        <p:tgtEl>
                                          <p:spTgt spid="201753"/>
                                        </p:tgtEl>
                                        <p:attrNameLst>
                                          <p:attrName>style.visibility</p:attrName>
                                        </p:attrNameLst>
                                      </p:cBhvr>
                                      <p:to>
                                        <p:strVal val="visible"/>
                                      </p:to>
                                    </p:set>
                                    <p:animEffect transition="in" filter="blinds(vertical)">
                                      <p:cBhvr>
                                        <p:cTn id="49" dur="500"/>
                                        <p:tgtEl>
                                          <p:spTgt spid="20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animBg="1" autoUpdateAnimBg="0"/>
      <p:bldP spid="201752" grpId="0" animBg="1" autoUpdateAnimBg="0"/>
      <p:bldP spid="20176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1426" name="Group 2"/>
          <p:cNvGrpSpPr>
            <a:grpSpLocks/>
          </p:cNvGrpSpPr>
          <p:nvPr/>
        </p:nvGrpSpPr>
        <p:grpSpPr bwMode="auto">
          <a:xfrm>
            <a:off x="609600" y="379413"/>
            <a:ext cx="8039100" cy="965200"/>
            <a:chOff x="384" y="208"/>
            <a:chExt cx="5064" cy="608"/>
          </a:xfrm>
        </p:grpSpPr>
        <p:sp>
          <p:nvSpPr>
            <p:cNvPr id="231427" name="Rectangle 3"/>
            <p:cNvSpPr>
              <a:spLocks noChangeArrowheads="1"/>
            </p:cNvSpPr>
            <p:nvPr/>
          </p:nvSpPr>
          <p:spPr bwMode="auto">
            <a:xfrm>
              <a:off x="384" y="208"/>
              <a:ext cx="5064" cy="608"/>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31428" name="Text Box 4"/>
            <p:cNvSpPr txBox="1">
              <a:spLocks noChangeArrowheads="1"/>
            </p:cNvSpPr>
            <p:nvPr/>
          </p:nvSpPr>
          <p:spPr bwMode="auto">
            <a:xfrm>
              <a:off x="402" y="221"/>
              <a:ext cx="5021" cy="530"/>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CC3300"/>
                  </a:solidFill>
                  <a:latin typeface="Arial" charset="0"/>
                  <a:ea typeface="微软简中圆" pitchFamily="2" charset="-122"/>
                </a:rPr>
                <a:t>该化合物的荧光效率和光敏化效率的</a:t>
              </a:r>
              <a:r>
                <a:rPr lang="zh-CN" altLang="en-US" sz="2200" u="sng">
                  <a:solidFill>
                    <a:srgbClr val="CC3300"/>
                  </a:solidFill>
                  <a:latin typeface="Arial" charset="0"/>
                  <a:ea typeface="微软简中圆" pitchFamily="2" charset="-122"/>
                </a:rPr>
                <a:t>变化趋势</a:t>
              </a:r>
              <a:r>
                <a:rPr lang="zh-CN" altLang="en-US" sz="2200">
                  <a:solidFill>
                    <a:srgbClr val="CC3300"/>
                  </a:solidFill>
                  <a:latin typeface="Arial" charset="0"/>
                  <a:ea typeface="微软简中圆" pitchFamily="2" charset="-122"/>
                </a:rPr>
                <a:t>与吸收光谱的</a:t>
              </a:r>
              <a:r>
                <a:rPr lang="zh-CN" altLang="en-US" sz="2200" u="sng">
                  <a:solidFill>
                    <a:srgbClr val="CC3300"/>
                  </a:solidFill>
                  <a:latin typeface="Arial" charset="0"/>
                  <a:ea typeface="微软简中圆" pitchFamily="2" charset="-122"/>
                </a:rPr>
                <a:t>变化</a:t>
              </a:r>
              <a:r>
                <a:rPr lang="zh-CN" altLang="en-US" sz="2200">
                  <a:solidFill>
                    <a:srgbClr val="CC3300"/>
                  </a:solidFill>
                  <a:latin typeface="Arial" charset="0"/>
                  <a:ea typeface="微软简中圆" pitchFamily="2" charset="-122"/>
                </a:rPr>
                <a:t>一致（见图</a:t>
              </a:r>
              <a:r>
                <a:rPr lang="en-US" altLang="zh-CN" sz="2200">
                  <a:solidFill>
                    <a:srgbClr val="CC3300"/>
                  </a:solidFill>
                  <a:latin typeface="Arial" charset="0"/>
                  <a:ea typeface="微软简中圆" pitchFamily="2" charset="-122"/>
                </a:rPr>
                <a:t>6.2</a:t>
              </a:r>
              <a:r>
                <a:rPr lang="zh-CN" altLang="en-US" sz="2200">
                  <a:solidFill>
                    <a:srgbClr val="CC3300"/>
                  </a:solidFill>
                  <a:latin typeface="Arial" charset="0"/>
                  <a:ea typeface="微软简中圆" pitchFamily="2" charset="-122"/>
                </a:rPr>
                <a:t>）</a:t>
              </a:r>
            </a:p>
          </p:txBody>
        </p:sp>
      </p:grpSp>
      <p:sp>
        <p:nvSpPr>
          <p:cNvPr id="231433" name="Text Box 9"/>
          <p:cNvSpPr txBox="1">
            <a:spLocks noChangeArrowheads="1"/>
          </p:cNvSpPr>
          <p:nvPr/>
        </p:nvSpPr>
        <p:spPr bwMode="auto">
          <a:xfrm>
            <a:off x="596900" y="1281113"/>
            <a:ext cx="8058150" cy="668337"/>
          </a:xfrm>
          <a:prstGeom prst="rect">
            <a:avLst/>
          </a:prstGeom>
          <a:solidFill>
            <a:srgbClr val="333399"/>
          </a:solidFill>
          <a:ln>
            <a:noFill/>
          </a:ln>
          <a:effectLst>
            <a:outerShdw dist="81320" dir="2319588" algn="ctr" rotWithShape="0">
              <a:schemeClr val="folHlink"/>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marL="1054100" indent="-1054100" algn="l">
              <a:defRPr kumimoji="1" sz="2400">
                <a:solidFill>
                  <a:schemeClr val="tx1"/>
                </a:solidFill>
                <a:latin typeface="Times New Roman" pitchFamily="18" charset="0"/>
                <a:ea typeface="宋体" pitchFamily="2" charset="-122"/>
              </a:defRPr>
            </a:lvl1pPr>
            <a:lvl2pPr marL="1244600" algn="l">
              <a:defRPr kumimoji="1" sz="2400">
                <a:solidFill>
                  <a:schemeClr val="tx1"/>
                </a:solidFill>
                <a:latin typeface="Times New Roman" pitchFamily="18" charset="0"/>
                <a:ea typeface="宋体" pitchFamily="2" charset="-122"/>
              </a:defRPr>
            </a:lvl2pPr>
            <a:lvl3pPr marL="1435100" algn="l">
              <a:defRPr kumimoji="1" sz="2400">
                <a:solidFill>
                  <a:schemeClr val="tx1"/>
                </a:solidFill>
                <a:latin typeface="Times New Roman" pitchFamily="18" charset="0"/>
                <a:ea typeface="宋体" pitchFamily="2" charset="-122"/>
              </a:defRPr>
            </a:lvl3pPr>
            <a:lvl4pPr marL="16256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30000"/>
              </a:lnSpc>
              <a:spcAft>
                <a:spcPct val="15000"/>
              </a:spcAft>
            </a:pPr>
            <a:r>
              <a:rPr lang="zh-CN" altLang="en-US" sz="2600">
                <a:solidFill>
                  <a:schemeClr val="folHlink"/>
                </a:solidFill>
                <a:ea typeface="微软简中圆" pitchFamily="2" charset="-122"/>
              </a:rPr>
              <a:t>评注：	</a:t>
            </a:r>
            <a:r>
              <a:rPr lang="zh-CN" altLang="en-US" sz="2600">
                <a:solidFill>
                  <a:srgbClr val="FFFFFF"/>
                </a:solidFill>
                <a:ea typeface="微软简中圆" pitchFamily="2" charset="-122"/>
              </a:rPr>
              <a:t>表达不确切。自己懂，人家看不明白。</a:t>
            </a:r>
            <a:r>
              <a:rPr lang="zh-CN" altLang="en-US" sz="2600">
                <a:solidFill>
                  <a:schemeClr val="folHlink"/>
                </a:solidFill>
                <a:ea typeface="微软简中圆" pitchFamily="2" charset="-122"/>
              </a:rPr>
              <a:t>改为：</a:t>
            </a:r>
            <a:endParaRPr lang="zh-CN" altLang="en-US" sz="2600">
              <a:solidFill>
                <a:srgbClr val="FFFFFF"/>
              </a:solidFill>
              <a:ea typeface="微软简中圆" pitchFamily="2" charset="-122"/>
            </a:endParaRPr>
          </a:p>
        </p:txBody>
      </p:sp>
      <p:grpSp>
        <p:nvGrpSpPr>
          <p:cNvPr id="231438" name="Group 14"/>
          <p:cNvGrpSpPr>
            <a:grpSpLocks/>
          </p:cNvGrpSpPr>
          <p:nvPr/>
        </p:nvGrpSpPr>
        <p:grpSpPr bwMode="auto">
          <a:xfrm>
            <a:off x="609600" y="1890713"/>
            <a:ext cx="8039100" cy="1333500"/>
            <a:chOff x="384" y="1816"/>
            <a:chExt cx="5064" cy="840"/>
          </a:xfrm>
        </p:grpSpPr>
        <p:sp>
          <p:nvSpPr>
            <p:cNvPr id="231439" name="Rectangle 15"/>
            <p:cNvSpPr>
              <a:spLocks noChangeArrowheads="1"/>
            </p:cNvSpPr>
            <p:nvPr/>
          </p:nvSpPr>
          <p:spPr bwMode="auto">
            <a:xfrm>
              <a:off x="384" y="1816"/>
              <a:ext cx="5064" cy="840"/>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31440" name="Text Box 16"/>
            <p:cNvSpPr txBox="1">
              <a:spLocks noChangeArrowheads="1"/>
            </p:cNvSpPr>
            <p:nvPr/>
          </p:nvSpPr>
          <p:spPr bwMode="auto">
            <a:xfrm>
              <a:off x="386" y="1843"/>
              <a:ext cx="5045" cy="7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zh-CN" altLang="en-US" sz="2200">
                  <a:solidFill>
                    <a:srgbClr val="000000"/>
                  </a:solidFill>
                  <a:latin typeface="Arial" charset="0"/>
                  <a:ea typeface="微软简中圆" pitchFamily="2" charset="-122"/>
                </a:rPr>
                <a:t>由图</a:t>
              </a:r>
              <a:r>
                <a:rPr lang="en-US" altLang="zh-CN" sz="2200">
                  <a:solidFill>
                    <a:srgbClr val="000000"/>
                  </a:solidFill>
                  <a:latin typeface="Arial" charset="0"/>
                  <a:ea typeface="微软简中圆" pitchFamily="2" charset="-122"/>
                </a:rPr>
                <a:t>6.2</a:t>
              </a:r>
              <a:r>
                <a:rPr lang="zh-CN" altLang="en-US" sz="2200">
                  <a:solidFill>
                    <a:srgbClr val="000000"/>
                  </a:solidFill>
                  <a:latin typeface="Arial" charset="0"/>
                  <a:ea typeface="微软简中圆" pitchFamily="2" charset="-122"/>
                </a:rPr>
                <a:t>可见，随着入射光频的改变，该化合物的荧光强度和光敏效率均呈现与光谱吸收强度相同的变化规律，数值大小亦大体上与后者成正比。</a:t>
              </a:r>
              <a:endParaRPr lang="zh-CN" altLang="en-US" sz="2200">
                <a:solidFill>
                  <a:srgbClr val="000000"/>
                </a:solidFill>
                <a:latin typeface="Arial" charset="0"/>
                <a:ea typeface="粗园体" pitchFamily="18" charset="-122"/>
              </a:endParaRPr>
            </a:p>
          </p:txBody>
        </p:sp>
      </p:grpSp>
      <p:grpSp>
        <p:nvGrpSpPr>
          <p:cNvPr id="231441" name="Group 17"/>
          <p:cNvGrpSpPr>
            <a:grpSpLocks/>
          </p:cNvGrpSpPr>
          <p:nvPr/>
        </p:nvGrpSpPr>
        <p:grpSpPr bwMode="auto">
          <a:xfrm>
            <a:off x="596900" y="3681413"/>
            <a:ext cx="8039100" cy="927100"/>
            <a:chOff x="384" y="336"/>
            <a:chExt cx="5064" cy="584"/>
          </a:xfrm>
        </p:grpSpPr>
        <p:sp>
          <p:nvSpPr>
            <p:cNvPr id="231442" name="Rectangle 18"/>
            <p:cNvSpPr>
              <a:spLocks noChangeArrowheads="1"/>
            </p:cNvSpPr>
            <p:nvPr/>
          </p:nvSpPr>
          <p:spPr bwMode="auto">
            <a:xfrm>
              <a:off x="384" y="336"/>
              <a:ext cx="5064" cy="584"/>
            </a:xfrm>
            <a:prstGeom prst="rect">
              <a:avLst/>
            </a:prstGeom>
            <a:solidFill>
              <a:schemeClr val="tx1"/>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31443" name="Text Box 19"/>
            <p:cNvSpPr txBox="1">
              <a:spLocks noChangeArrowheads="1"/>
            </p:cNvSpPr>
            <p:nvPr/>
          </p:nvSpPr>
          <p:spPr bwMode="auto">
            <a:xfrm>
              <a:off x="402" y="348"/>
              <a:ext cx="5021" cy="530"/>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en-US" altLang="zh-CN" sz="2200">
                  <a:solidFill>
                    <a:srgbClr val="CC3300"/>
                  </a:solidFill>
                  <a:latin typeface="Arial" charset="0"/>
                  <a:ea typeface="微软简中圆" pitchFamily="2" charset="-122"/>
                </a:rPr>
                <a:t>DNA</a:t>
              </a:r>
              <a:r>
                <a:rPr lang="zh-CN" altLang="en-US" sz="2200">
                  <a:solidFill>
                    <a:srgbClr val="CC3300"/>
                  </a:solidFill>
                  <a:latin typeface="Arial" charset="0"/>
                  <a:ea typeface="微软简中圆" pitchFamily="2" charset="-122"/>
                </a:rPr>
                <a:t>是</a:t>
              </a:r>
              <a:r>
                <a:rPr lang="zh-CN" altLang="en-US" sz="2200" u="sng">
                  <a:solidFill>
                    <a:srgbClr val="CC3300"/>
                  </a:solidFill>
                  <a:latin typeface="Arial" charset="0"/>
                  <a:ea typeface="微软简中圆" pitchFamily="2" charset="-122"/>
                </a:rPr>
                <a:t>生命过程中</a:t>
              </a:r>
              <a:r>
                <a:rPr lang="zh-CN" altLang="en-US" sz="2200">
                  <a:solidFill>
                    <a:srgbClr val="CC3300"/>
                  </a:solidFill>
                  <a:latin typeface="Arial" charset="0"/>
                  <a:ea typeface="微软简中圆" pitchFamily="2" charset="-122"/>
                </a:rPr>
                <a:t>的遗传物质，其光敏损伤可</a:t>
              </a:r>
              <a:r>
                <a:rPr lang="zh-CN" altLang="en-US" sz="2200" u="sng">
                  <a:solidFill>
                    <a:srgbClr val="CC3300"/>
                  </a:solidFill>
                  <a:latin typeface="Arial" charset="0"/>
                  <a:ea typeface="微软简中圆" pitchFamily="2" charset="-122"/>
                </a:rPr>
                <a:t>致死致突</a:t>
              </a:r>
              <a:r>
                <a:rPr lang="zh-CN" altLang="en-US" sz="2200">
                  <a:solidFill>
                    <a:srgbClr val="CC3300"/>
                  </a:solidFill>
                  <a:latin typeface="Arial" charset="0"/>
                  <a:ea typeface="微软简中圆" pitchFamily="2" charset="-122"/>
                </a:rPr>
                <a:t>（见图</a:t>
              </a:r>
              <a:r>
                <a:rPr lang="en-US" altLang="zh-CN" sz="2200">
                  <a:solidFill>
                    <a:srgbClr val="CC3300"/>
                  </a:solidFill>
                  <a:latin typeface="Arial" charset="0"/>
                  <a:ea typeface="微软简中圆" pitchFamily="2" charset="-122"/>
                </a:rPr>
                <a:t>6.2</a:t>
              </a:r>
              <a:r>
                <a:rPr lang="zh-CN" altLang="en-US" sz="2200">
                  <a:solidFill>
                    <a:srgbClr val="CC3300"/>
                  </a:solidFill>
                  <a:latin typeface="Arial" charset="0"/>
                  <a:ea typeface="微软简中圆" pitchFamily="2" charset="-122"/>
                </a:rPr>
                <a:t>）</a:t>
              </a:r>
              <a:endParaRPr lang="zh-CN" altLang="en-US" sz="2200">
                <a:solidFill>
                  <a:srgbClr val="CC3300"/>
                </a:solidFill>
                <a:latin typeface="Arial" charset="0"/>
                <a:ea typeface="粗园体" pitchFamily="18" charset="-122"/>
              </a:endParaRPr>
            </a:p>
          </p:txBody>
        </p:sp>
      </p:grpSp>
      <p:sp>
        <p:nvSpPr>
          <p:cNvPr id="231444" name="Text Box 20"/>
          <p:cNvSpPr txBox="1">
            <a:spLocks noChangeArrowheads="1"/>
          </p:cNvSpPr>
          <p:nvPr/>
        </p:nvSpPr>
        <p:spPr bwMode="auto">
          <a:xfrm>
            <a:off x="584200" y="4583113"/>
            <a:ext cx="8058150" cy="668337"/>
          </a:xfrm>
          <a:prstGeom prst="rect">
            <a:avLst/>
          </a:prstGeom>
          <a:solidFill>
            <a:srgbClr val="333399"/>
          </a:solidFill>
          <a:ln>
            <a:noFill/>
          </a:ln>
          <a:effectLst>
            <a:outerShdw dist="81320" dir="2319588" algn="ctr" rotWithShape="0">
              <a:schemeClr val="folHlink"/>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marL="1054100" indent="-1054100" algn="l">
              <a:defRPr kumimoji="1" sz="2400">
                <a:solidFill>
                  <a:schemeClr val="tx1"/>
                </a:solidFill>
                <a:latin typeface="Times New Roman" pitchFamily="18" charset="0"/>
                <a:ea typeface="宋体" pitchFamily="2" charset="-122"/>
              </a:defRPr>
            </a:lvl1pPr>
            <a:lvl2pPr marL="1244600" algn="l">
              <a:defRPr kumimoji="1" sz="2400">
                <a:solidFill>
                  <a:schemeClr val="tx1"/>
                </a:solidFill>
                <a:latin typeface="Times New Roman" pitchFamily="18" charset="0"/>
                <a:ea typeface="宋体" pitchFamily="2" charset="-122"/>
              </a:defRPr>
            </a:lvl2pPr>
            <a:lvl3pPr marL="1435100" algn="l">
              <a:defRPr kumimoji="1" sz="2400">
                <a:solidFill>
                  <a:schemeClr val="tx1"/>
                </a:solidFill>
                <a:latin typeface="Times New Roman" pitchFamily="18" charset="0"/>
                <a:ea typeface="宋体" pitchFamily="2" charset="-122"/>
              </a:defRPr>
            </a:lvl3pPr>
            <a:lvl4pPr marL="1625600"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lnSpc>
                <a:spcPct val="130000"/>
              </a:lnSpc>
              <a:spcAft>
                <a:spcPct val="15000"/>
              </a:spcAft>
            </a:pPr>
            <a:r>
              <a:rPr lang="zh-CN" altLang="en-US" sz="2600">
                <a:solidFill>
                  <a:schemeClr val="folHlink"/>
                </a:solidFill>
                <a:ea typeface="微软简中圆" pitchFamily="2" charset="-122"/>
              </a:rPr>
              <a:t>评注：	</a:t>
            </a:r>
            <a:r>
              <a:rPr lang="zh-CN" altLang="en-US" sz="2600">
                <a:solidFill>
                  <a:srgbClr val="FFFFFF"/>
                </a:solidFill>
                <a:ea typeface="微软简中圆" pitchFamily="2" charset="-122"/>
              </a:rPr>
              <a:t>术语欠准确，略语费解。</a:t>
            </a:r>
            <a:r>
              <a:rPr lang="zh-CN" altLang="en-US" sz="2600">
                <a:solidFill>
                  <a:schemeClr val="folHlink"/>
                </a:solidFill>
                <a:ea typeface="微软简中圆" pitchFamily="2" charset="-122"/>
              </a:rPr>
              <a:t>改为：</a:t>
            </a:r>
            <a:endParaRPr lang="zh-CN" altLang="en-US" sz="2600">
              <a:solidFill>
                <a:srgbClr val="FFFFFF"/>
              </a:solidFill>
              <a:ea typeface="微软简中圆" pitchFamily="2" charset="-122"/>
            </a:endParaRPr>
          </a:p>
        </p:txBody>
      </p:sp>
      <p:grpSp>
        <p:nvGrpSpPr>
          <p:cNvPr id="231448" name="Group 24"/>
          <p:cNvGrpSpPr>
            <a:grpSpLocks/>
          </p:cNvGrpSpPr>
          <p:nvPr/>
        </p:nvGrpSpPr>
        <p:grpSpPr bwMode="auto">
          <a:xfrm>
            <a:off x="596900" y="5230813"/>
            <a:ext cx="8039100" cy="1016000"/>
            <a:chOff x="376" y="3160"/>
            <a:chExt cx="5064" cy="640"/>
          </a:xfrm>
        </p:grpSpPr>
        <p:sp>
          <p:nvSpPr>
            <p:cNvPr id="231446" name="Rectangle 22"/>
            <p:cNvSpPr>
              <a:spLocks noChangeArrowheads="1"/>
            </p:cNvSpPr>
            <p:nvPr/>
          </p:nvSpPr>
          <p:spPr bwMode="auto">
            <a:xfrm>
              <a:off x="376" y="3160"/>
              <a:ext cx="5064" cy="640"/>
            </a:xfrm>
            <a:prstGeom prst="rect">
              <a:avLst/>
            </a:prstGeom>
            <a:solidFill>
              <a:srgbClr val="FFFFFF"/>
            </a:solidFill>
            <a:ln w="12700" cap="sq">
              <a:solidFill>
                <a:srgbClr val="FFFFFF"/>
              </a:solidFill>
              <a:miter lim="800000"/>
              <a:headEnd type="none" w="sm" len="sm"/>
              <a:tailEnd type="none" w="sm" len="sm"/>
            </a:ln>
            <a:effectLst>
              <a:outerShdw dist="89803" dir="2700000" algn="ctr" rotWithShape="0">
                <a:schemeClr val="folHlink"/>
              </a:outerShdw>
            </a:effectLst>
          </p:spPr>
          <p:txBody>
            <a:bodyPr wrap="none" anchor="ctr"/>
            <a:lstStyle/>
            <a:p>
              <a:endParaRPr lang="zh-CN" altLang="en-US"/>
            </a:p>
          </p:txBody>
        </p:sp>
        <p:sp>
          <p:nvSpPr>
            <p:cNvPr id="231447" name="Text Box 23"/>
            <p:cNvSpPr txBox="1">
              <a:spLocks noChangeArrowheads="1"/>
            </p:cNvSpPr>
            <p:nvPr/>
          </p:nvSpPr>
          <p:spPr bwMode="auto">
            <a:xfrm>
              <a:off x="378" y="3188"/>
              <a:ext cx="5045" cy="5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71500"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pPr>
              <a:r>
                <a:rPr lang="en-US" altLang="zh-CN" sz="2200">
                  <a:solidFill>
                    <a:srgbClr val="000000"/>
                  </a:solidFill>
                  <a:latin typeface="Arial" charset="0"/>
                  <a:ea typeface="微软简中圆" pitchFamily="2" charset="-122"/>
                </a:rPr>
                <a:t>DNA</a:t>
              </a:r>
              <a:r>
                <a:rPr lang="zh-CN" altLang="en-US" sz="2200">
                  <a:solidFill>
                    <a:srgbClr val="000000"/>
                  </a:solidFill>
                  <a:latin typeface="Arial" charset="0"/>
                  <a:ea typeface="微软简中圆" pitchFamily="2" charset="-122"/>
                </a:rPr>
                <a:t>是基础遗传物质，其光敏损伤可引起可复制的基因突变、甚至基因杀灭，其后果可导致癌变或遗传病。</a:t>
              </a:r>
              <a:endParaRPr lang="zh-CN" altLang="en-US" sz="2200">
                <a:solidFill>
                  <a:srgbClr val="000000"/>
                </a:solidFill>
                <a:latin typeface="Arial" charset="0"/>
                <a:ea typeface="粗园体" pitchFamily="18"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box(in)">
                                      <p:cBhvr>
                                        <p:cTn id="7" dur="500"/>
                                        <p:tgtEl>
                                          <p:spTgt spid="231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231433"/>
                                        </p:tgtEl>
                                        <p:attrNameLst>
                                          <p:attrName>style.visibility</p:attrName>
                                        </p:attrNameLst>
                                      </p:cBhvr>
                                      <p:to>
                                        <p:strVal val="visible"/>
                                      </p:to>
                                    </p:set>
                                    <p:anim calcmode="lin" valueType="num">
                                      <p:cBhvr>
                                        <p:cTn id="12" dur="500" fill="hold"/>
                                        <p:tgtEl>
                                          <p:spTgt spid="231433"/>
                                        </p:tgtEl>
                                        <p:attrNameLst>
                                          <p:attrName>ppt_x</p:attrName>
                                        </p:attrNameLst>
                                      </p:cBhvr>
                                      <p:tavLst>
                                        <p:tav tm="0">
                                          <p:val>
                                            <p:strVal val="#ppt_x"/>
                                          </p:val>
                                        </p:tav>
                                        <p:tav tm="100000">
                                          <p:val>
                                            <p:strVal val="#ppt_x"/>
                                          </p:val>
                                        </p:tav>
                                      </p:tavLst>
                                    </p:anim>
                                    <p:anim calcmode="lin" valueType="num">
                                      <p:cBhvr>
                                        <p:cTn id="13" dur="500" fill="hold"/>
                                        <p:tgtEl>
                                          <p:spTgt spid="231433"/>
                                        </p:tgtEl>
                                        <p:attrNameLst>
                                          <p:attrName>ppt_y</p:attrName>
                                        </p:attrNameLst>
                                      </p:cBhvr>
                                      <p:tavLst>
                                        <p:tav tm="0">
                                          <p:val>
                                            <p:strVal val="#ppt_y-#ppt_h/2"/>
                                          </p:val>
                                        </p:tav>
                                        <p:tav tm="100000">
                                          <p:val>
                                            <p:strVal val="#ppt_y"/>
                                          </p:val>
                                        </p:tav>
                                      </p:tavLst>
                                    </p:anim>
                                    <p:anim calcmode="lin" valueType="num">
                                      <p:cBhvr>
                                        <p:cTn id="14" dur="500" fill="hold"/>
                                        <p:tgtEl>
                                          <p:spTgt spid="231433"/>
                                        </p:tgtEl>
                                        <p:attrNameLst>
                                          <p:attrName>ppt_w</p:attrName>
                                        </p:attrNameLst>
                                      </p:cBhvr>
                                      <p:tavLst>
                                        <p:tav tm="0">
                                          <p:val>
                                            <p:strVal val="#ppt_w"/>
                                          </p:val>
                                        </p:tav>
                                        <p:tav tm="100000">
                                          <p:val>
                                            <p:strVal val="#ppt_w"/>
                                          </p:val>
                                        </p:tav>
                                      </p:tavLst>
                                    </p:anim>
                                    <p:anim calcmode="lin" valueType="num">
                                      <p:cBhvr>
                                        <p:cTn id="15" dur="500" fill="hold"/>
                                        <p:tgtEl>
                                          <p:spTgt spid="231433"/>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31438"/>
                                        </p:tgtEl>
                                        <p:attrNameLst>
                                          <p:attrName>style.visibility</p:attrName>
                                        </p:attrNameLst>
                                      </p:cBhvr>
                                      <p:to>
                                        <p:strVal val="visible"/>
                                      </p:to>
                                    </p:set>
                                    <p:animEffect transition="in" filter="dissolve">
                                      <p:cBhvr>
                                        <p:cTn id="20" dur="500"/>
                                        <p:tgtEl>
                                          <p:spTgt spid="2314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31441"/>
                                        </p:tgtEl>
                                        <p:attrNameLst>
                                          <p:attrName>style.visibility</p:attrName>
                                        </p:attrNameLst>
                                      </p:cBhvr>
                                      <p:to>
                                        <p:strVal val="visible"/>
                                      </p:to>
                                    </p:set>
                                    <p:animEffect transition="in" filter="box(in)">
                                      <p:cBhvr>
                                        <p:cTn id="25" dur="500"/>
                                        <p:tgtEl>
                                          <p:spTgt spid="2314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31444"/>
                                        </p:tgtEl>
                                        <p:attrNameLst>
                                          <p:attrName>style.visibility</p:attrName>
                                        </p:attrNameLst>
                                      </p:cBhvr>
                                      <p:to>
                                        <p:strVal val="visible"/>
                                      </p:to>
                                    </p:set>
                                    <p:anim calcmode="lin" valueType="num">
                                      <p:cBhvr>
                                        <p:cTn id="30" dur="500" fill="hold"/>
                                        <p:tgtEl>
                                          <p:spTgt spid="231444"/>
                                        </p:tgtEl>
                                        <p:attrNameLst>
                                          <p:attrName>ppt_x</p:attrName>
                                        </p:attrNameLst>
                                      </p:cBhvr>
                                      <p:tavLst>
                                        <p:tav tm="0">
                                          <p:val>
                                            <p:strVal val="#ppt_x"/>
                                          </p:val>
                                        </p:tav>
                                        <p:tav tm="100000">
                                          <p:val>
                                            <p:strVal val="#ppt_x"/>
                                          </p:val>
                                        </p:tav>
                                      </p:tavLst>
                                    </p:anim>
                                    <p:anim calcmode="lin" valueType="num">
                                      <p:cBhvr>
                                        <p:cTn id="31" dur="500" fill="hold"/>
                                        <p:tgtEl>
                                          <p:spTgt spid="231444"/>
                                        </p:tgtEl>
                                        <p:attrNameLst>
                                          <p:attrName>ppt_y</p:attrName>
                                        </p:attrNameLst>
                                      </p:cBhvr>
                                      <p:tavLst>
                                        <p:tav tm="0">
                                          <p:val>
                                            <p:strVal val="#ppt_y-#ppt_h/2"/>
                                          </p:val>
                                        </p:tav>
                                        <p:tav tm="100000">
                                          <p:val>
                                            <p:strVal val="#ppt_y"/>
                                          </p:val>
                                        </p:tav>
                                      </p:tavLst>
                                    </p:anim>
                                    <p:anim calcmode="lin" valueType="num">
                                      <p:cBhvr>
                                        <p:cTn id="32" dur="500" fill="hold"/>
                                        <p:tgtEl>
                                          <p:spTgt spid="231444"/>
                                        </p:tgtEl>
                                        <p:attrNameLst>
                                          <p:attrName>ppt_w</p:attrName>
                                        </p:attrNameLst>
                                      </p:cBhvr>
                                      <p:tavLst>
                                        <p:tav tm="0">
                                          <p:val>
                                            <p:strVal val="#ppt_w"/>
                                          </p:val>
                                        </p:tav>
                                        <p:tav tm="100000">
                                          <p:val>
                                            <p:strVal val="#ppt_w"/>
                                          </p:val>
                                        </p:tav>
                                      </p:tavLst>
                                    </p:anim>
                                    <p:anim calcmode="lin" valueType="num">
                                      <p:cBhvr>
                                        <p:cTn id="33" dur="500" fill="hold"/>
                                        <p:tgtEl>
                                          <p:spTgt spid="231444"/>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31448"/>
                                        </p:tgtEl>
                                        <p:attrNameLst>
                                          <p:attrName>style.visibility</p:attrName>
                                        </p:attrNameLst>
                                      </p:cBhvr>
                                      <p:to>
                                        <p:strVal val="visible"/>
                                      </p:to>
                                    </p:set>
                                    <p:animEffect transition="in" filter="dissolve">
                                      <p:cBhvr>
                                        <p:cTn id="38" dur="500"/>
                                        <p:tgtEl>
                                          <p:spTgt spid="23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animBg="1" autoUpdateAnimBg="0"/>
      <p:bldP spid="231444"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subTitle" idx="1"/>
          </p:nvPr>
        </p:nvSpPr>
        <p:spPr>
          <a:xfrm>
            <a:off x="603250" y="673100"/>
            <a:ext cx="8051800" cy="685800"/>
          </a:xfrm>
        </p:spPr>
        <p:txBody>
          <a:bodyPr/>
          <a:lstStyle/>
          <a:p>
            <a:pPr marL="565150" indent="-565150" algn="just">
              <a:lnSpc>
                <a:spcPct val="115000"/>
              </a:lnSpc>
              <a:buClr>
                <a:srgbClr val="FF99FF"/>
              </a:buClr>
              <a:buSzPct val="105000"/>
              <a:buFont typeface="粗园体" pitchFamily="18" charset="-122"/>
              <a:buChar char="⑺"/>
            </a:pPr>
            <a:r>
              <a:rPr lang="zh-CN" altLang="en-US">
                <a:latin typeface="Arial" charset="0"/>
                <a:ea typeface="微软简中圆" pitchFamily="2" charset="-122"/>
              </a:rPr>
              <a:t>头重尾轻，讨论分析肤浅，理论性不高</a:t>
            </a:r>
          </a:p>
        </p:txBody>
      </p:sp>
      <p:sp>
        <p:nvSpPr>
          <p:cNvPr id="252935" name="Text Box 7"/>
          <p:cNvSpPr txBox="1">
            <a:spLocks noChangeArrowheads="1"/>
          </p:cNvSpPr>
          <p:nvPr/>
        </p:nvSpPr>
        <p:spPr bwMode="auto">
          <a:xfrm>
            <a:off x="800100" y="1460500"/>
            <a:ext cx="76581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kumimoji="1" sz="2400">
                <a:solidFill>
                  <a:schemeClr val="tx1"/>
                </a:solidFill>
                <a:latin typeface="Times New Roman" pitchFamily="18" charset="0"/>
                <a:ea typeface="宋体" pitchFamily="2" charset="-122"/>
              </a:defRPr>
            </a:lvl1pPr>
            <a:lvl2pPr marL="863600" algn="l">
              <a:defRPr kumimoji="1" sz="2400">
                <a:solidFill>
                  <a:schemeClr val="tx1"/>
                </a:solidFill>
                <a:latin typeface="Times New Roman" pitchFamily="18" charset="0"/>
                <a:ea typeface="宋体" pitchFamily="2" charset="-122"/>
              </a:defRPr>
            </a:lvl2pPr>
            <a:lvl3pPr marL="1054100"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just" eaLnBrk="1" hangingPunct="1">
              <a:lnSpc>
                <a:spcPct val="110000"/>
              </a:lnSpc>
              <a:buClr>
                <a:schemeClr val="folHlink"/>
              </a:buClr>
              <a:buSzPct val="120000"/>
              <a:buFont typeface="Symbol" pitchFamily="18" charset="2"/>
              <a:buBlip>
                <a:blip r:embed="rId3"/>
              </a:buBlip>
            </a:pPr>
            <a:r>
              <a:rPr lang="zh-CN" altLang="en-US" sz="2800">
                <a:solidFill>
                  <a:srgbClr val="FFFFFF"/>
                </a:solidFill>
                <a:ea typeface="楷体_GB2312" pitchFamily="49" charset="-122"/>
              </a:rPr>
              <a:t>只有实验（计算）结果，无深入讨论分析只是“研究简报”，不是论文</a:t>
            </a:r>
          </a:p>
          <a:p>
            <a:pPr algn="just" eaLnBrk="1" hangingPunct="1">
              <a:lnSpc>
                <a:spcPct val="110000"/>
              </a:lnSpc>
              <a:spcBef>
                <a:spcPct val="15000"/>
              </a:spcBef>
              <a:buClr>
                <a:schemeClr val="folHlink"/>
              </a:buClr>
              <a:buSzPct val="120000"/>
              <a:buFont typeface="Symbol" pitchFamily="18" charset="2"/>
              <a:buBlip>
                <a:blip r:embed="rId3"/>
              </a:buBlip>
            </a:pPr>
            <a:r>
              <a:rPr lang="zh-CN" altLang="en-US" sz="2800">
                <a:solidFill>
                  <a:srgbClr val="FFFFFF"/>
                </a:solidFill>
                <a:ea typeface="楷体_GB2312" pitchFamily="49" charset="-122"/>
              </a:rPr>
              <a:t>学位论文不应是研究简报的汇编；学士、硕士、博士论文的区别不应仅在页数的多少</a:t>
            </a:r>
          </a:p>
          <a:p>
            <a:pPr algn="just" eaLnBrk="1" hangingPunct="1">
              <a:lnSpc>
                <a:spcPct val="110000"/>
              </a:lnSpc>
              <a:spcBef>
                <a:spcPct val="15000"/>
              </a:spcBef>
              <a:buClr>
                <a:schemeClr val="folHlink"/>
              </a:buClr>
              <a:buSzPct val="120000"/>
              <a:buFont typeface="Symbol" pitchFamily="18" charset="2"/>
              <a:buBlip>
                <a:blip r:embed="rId3"/>
              </a:buBlip>
            </a:pPr>
            <a:r>
              <a:rPr lang="zh-CN" altLang="en-US" sz="2800">
                <a:solidFill>
                  <a:srgbClr val="FFFFFF"/>
                </a:solidFill>
                <a:ea typeface="楷体_GB2312" pitchFamily="49" charset="-122"/>
              </a:rPr>
              <a:t>化学成键、化学结构、反应机理的讨论不应仅停留在“猜测”、“可能”的层次</a:t>
            </a:r>
          </a:p>
          <a:p>
            <a:pPr algn="just" eaLnBrk="1" hangingPunct="1">
              <a:lnSpc>
                <a:spcPct val="110000"/>
              </a:lnSpc>
              <a:spcBef>
                <a:spcPct val="15000"/>
              </a:spcBef>
              <a:buClr>
                <a:schemeClr val="folHlink"/>
              </a:buClr>
              <a:buSzPct val="120000"/>
              <a:buFont typeface="Symbol" pitchFamily="18" charset="2"/>
              <a:buBlip>
                <a:blip r:embed="rId3"/>
              </a:buBlip>
            </a:pPr>
            <a:r>
              <a:rPr lang="zh-CN" altLang="en-US" sz="2800">
                <a:solidFill>
                  <a:srgbClr val="FFFFFF"/>
                </a:solidFill>
                <a:ea typeface="楷体_GB2312" pitchFamily="49" charset="-122"/>
              </a:rPr>
              <a:t>有的博士论文，结果的讨论只用三、四行敷衍了事</a:t>
            </a:r>
          </a:p>
        </p:txBody>
      </p:sp>
      <p:sp>
        <p:nvSpPr>
          <p:cNvPr id="252936" name="Rectangle 8"/>
          <p:cNvSpPr>
            <a:spLocks noChangeArrowheads="1"/>
          </p:cNvSpPr>
          <p:nvPr/>
        </p:nvSpPr>
        <p:spPr bwMode="auto">
          <a:xfrm>
            <a:off x="603250" y="5613400"/>
            <a:ext cx="8051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65150" indent="-565150" algn="just" eaLnBrk="1" hangingPunct="1">
              <a:lnSpc>
                <a:spcPct val="115000"/>
              </a:lnSpc>
              <a:spcBef>
                <a:spcPct val="20000"/>
              </a:spcBef>
              <a:buClr>
                <a:srgbClr val="FF99FF"/>
              </a:buClr>
              <a:buSzPct val="105000"/>
              <a:buFont typeface="粗园体" pitchFamily="18" charset="-122"/>
              <a:buChar char="⑻"/>
            </a:pPr>
            <a:r>
              <a:rPr lang="zh-CN" altLang="en-US" sz="3200">
                <a:solidFill>
                  <a:schemeClr val="tx1"/>
                </a:solidFill>
              </a:rPr>
              <a:t>错、漏字，标点符号错误多</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Effect transition="in" filter="wipe(left)">
                                      <p:cBhvr>
                                        <p:cTn id="7" dur="500"/>
                                        <p:tgtEl>
                                          <p:spTgt spid="2529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2935">
                                            <p:txEl>
                                              <p:pRg st="0" end="0"/>
                                            </p:txEl>
                                          </p:spTgt>
                                        </p:tgtEl>
                                        <p:attrNameLst>
                                          <p:attrName>style.visibility</p:attrName>
                                        </p:attrNameLst>
                                      </p:cBhvr>
                                      <p:to>
                                        <p:strVal val="visible"/>
                                      </p:to>
                                    </p:set>
                                    <p:animEffect transition="in" filter="blinds(horizontal)">
                                      <p:cBhvr>
                                        <p:cTn id="12" dur="500"/>
                                        <p:tgtEl>
                                          <p:spTgt spid="2529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2935">
                                            <p:txEl>
                                              <p:pRg st="1" end="1"/>
                                            </p:txEl>
                                          </p:spTgt>
                                        </p:tgtEl>
                                        <p:attrNameLst>
                                          <p:attrName>style.visibility</p:attrName>
                                        </p:attrNameLst>
                                      </p:cBhvr>
                                      <p:to>
                                        <p:strVal val="visible"/>
                                      </p:to>
                                    </p:set>
                                    <p:animEffect transition="in" filter="blinds(horizontal)">
                                      <p:cBhvr>
                                        <p:cTn id="17" dur="500"/>
                                        <p:tgtEl>
                                          <p:spTgt spid="2529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2935">
                                            <p:txEl>
                                              <p:pRg st="2" end="2"/>
                                            </p:txEl>
                                          </p:spTgt>
                                        </p:tgtEl>
                                        <p:attrNameLst>
                                          <p:attrName>style.visibility</p:attrName>
                                        </p:attrNameLst>
                                      </p:cBhvr>
                                      <p:to>
                                        <p:strVal val="visible"/>
                                      </p:to>
                                    </p:set>
                                    <p:animEffect transition="in" filter="blinds(horizontal)">
                                      <p:cBhvr>
                                        <p:cTn id="22" dur="500"/>
                                        <p:tgtEl>
                                          <p:spTgt spid="2529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2935">
                                            <p:txEl>
                                              <p:pRg st="3" end="3"/>
                                            </p:txEl>
                                          </p:spTgt>
                                        </p:tgtEl>
                                        <p:attrNameLst>
                                          <p:attrName>style.visibility</p:attrName>
                                        </p:attrNameLst>
                                      </p:cBhvr>
                                      <p:to>
                                        <p:strVal val="visible"/>
                                      </p:to>
                                    </p:set>
                                    <p:animEffect transition="in" filter="blinds(horizontal)">
                                      <p:cBhvr>
                                        <p:cTn id="27" dur="500"/>
                                        <p:tgtEl>
                                          <p:spTgt spid="2529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2936"/>
                                        </p:tgtEl>
                                        <p:attrNameLst>
                                          <p:attrName>style.visibility</p:attrName>
                                        </p:attrNameLst>
                                      </p:cBhvr>
                                      <p:to>
                                        <p:strVal val="visible"/>
                                      </p:to>
                                    </p:set>
                                    <p:animEffect transition="in" filter="wipe(left)">
                                      <p:cBhvr>
                                        <p:cTn id="32" dur="500"/>
                                        <p:tgtEl>
                                          <p:spTgt spid="25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autoUpdateAnimBg="0" advAuto="0"/>
      <p:bldP spid="252935" grpId="0" build="p" autoUpdateAnimBg="0"/>
      <p:bldP spid="25293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9" name="Rectangle 7"/>
          <p:cNvSpPr>
            <a:spLocks noGrp="1" noChangeArrowheads="1"/>
          </p:cNvSpPr>
          <p:nvPr>
            <p:ph type="ctrTitle"/>
          </p:nvPr>
        </p:nvSpPr>
        <p:spPr>
          <a:xfrm>
            <a:off x="698500" y="952500"/>
            <a:ext cx="7772400" cy="952500"/>
          </a:xfrm>
          <a:effectLst>
            <a:outerShdw dist="35921" dir="2700000" algn="ctr" rotWithShape="0">
              <a:srgbClr val="CC0000"/>
            </a:outerShdw>
          </a:effectLst>
        </p:spPr>
        <p:txBody>
          <a:bodyPr/>
          <a:lstStyle/>
          <a:p>
            <a:r>
              <a:rPr lang="en-US" altLang="zh-CN" sz="5400" b="1">
                <a:solidFill>
                  <a:schemeClr val="tx1"/>
                </a:solidFill>
                <a:latin typeface="黑体" pitchFamily="2" charset="-122"/>
                <a:ea typeface="黑体" pitchFamily="2" charset="-122"/>
              </a:rPr>
              <a:t>㈤ </a:t>
            </a:r>
            <a:r>
              <a:rPr lang="zh-CN" altLang="en-US" sz="5400" b="1">
                <a:solidFill>
                  <a:schemeClr val="tx1"/>
                </a:solidFill>
                <a:latin typeface="黑体" pitchFamily="2" charset="-122"/>
                <a:ea typeface="黑体" pitchFamily="2" charset="-122"/>
              </a:rPr>
              <a:t>写作基本步骤</a:t>
            </a:r>
            <a:endParaRPr lang="zh-CN" altLang="en-US"/>
          </a:p>
        </p:txBody>
      </p:sp>
      <p:grpSp>
        <p:nvGrpSpPr>
          <p:cNvPr id="233487" name="Group 15"/>
          <p:cNvGrpSpPr>
            <a:grpSpLocks/>
          </p:cNvGrpSpPr>
          <p:nvPr/>
        </p:nvGrpSpPr>
        <p:grpSpPr bwMode="auto">
          <a:xfrm>
            <a:off x="1722438" y="2209800"/>
            <a:ext cx="5726112" cy="4033838"/>
            <a:chOff x="1504" y="1408"/>
            <a:chExt cx="3439" cy="2469"/>
          </a:xfrm>
        </p:grpSpPr>
        <p:pic>
          <p:nvPicPr>
            <p:cNvPr id="233485" name="Picture 13" descr="CON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 y="1408"/>
              <a:ext cx="2751" cy="2438"/>
            </a:xfrm>
            <a:prstGeom prst="rect">
              <a:avLst/>
            </a:prstGeom>
            <a:noFill/>
            <a:extLst>
              <a:ext uri="{909E8E84-426E-40DD-AFC4-6F175D3DCCD1}">
                <a14:hiddenFill xmlns:a14="http://schemas.microsoft.com/office/drawing/2010/main">
                  <a:solidFill>
                    <a:srgbClr val="FFFFFF"/>
                  </a:solidFill>
                </a14:hiddenFill>
              </a:ext>
            </a:extLst>
          </p:spPr>
        </p:pic>
        <p:pic>
          <p:nvPicPr>
            <p:cNvPr id="233481" name="Picture 9" descr="BUSY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 y="2203"/>
              <a:ext cx="1935" cy="167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3479"/>
                                        </p:tgtEl>
                                        <p:attrNameLst>
                                          <p:attrName>style.visibility</p:attrName>
                                        </p:attrNameLst>
                                      </p:cBhvr>
                                      <p:to>
                                        <p:strVal val="visible"/>
                                      </p:to>
                                    </p:set>
                                    <p:animEffect transition="in" filter="wipe(left)">
                                      <p:cBhvr>
                                        <p:cTn id="7" dur="500"/>
                                        <p:tgtEl>
                                          <p:spTgt spid="23347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33487"/>
                                        </p:tgtEl>
                                        <p:attrNameLst>
                                          <p:attrName>style.visibility</p:attrName>
                                        </p:attrNameLst>
                                      </p:cBhvr>
                                      <p:to>
                                        <p:strVal val="visible"/>
                                      </p:to>
                                    </p:set>
                                    <p:anim calcmode="lin" valueType="num">
                                      <p:cBhvr>
                                        <p:cTn id="11" dur="500" fill="hold"/>
                                        <p:tgtEl>
                                          <p:spTgt spid="233487"/>
                                        </p:tgtEl>
                                        <p:attrNameLst>
                                          <p:attrName>ppt_w</p:attrName>
                                        </p:attrNameLst>
                                      </p:cBhvr>
                                      <p:tavLst>
                                        <p:tav tm="0">
                                          <p:val>
                                            <p:fltVal val="0"/>
                                          </p:val>
                                        </p:tav>
                                        <p:tav tm="100000">
                                          <p:val>
                                            <p:strVal val="#ppt_w"/>
                                          </p:val>
                                        </p:tav>
                                      </p:tavLst>
                                    </p:anim>
                                    <p:anim calcmode="lin" valueType="num">
                                      <p:cBhvr>
                                        <p:cTn id="12" dur="500" fill="hold"/>
                                        <p:tgtEl>
                                          <p:spTgt spid="233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66">
                <a:gamma/>
                <a:shade val="46275"/>
                <a:invGamma/>
              </a:srgbClr>
            </a:gs>
            <a:gs pos="100000">
              <a:srgbClr val="000066"/>
            </a:gs>
          </a:gsLst>
          <a:lin ang="0" scaled="1"/>
        </a:gradFill>
        <a:effectLst/>
      </p:bgPr>
    </p:bg>
    <p:spTree>
      <p:nvGrpSpPr>
        <p:cNvPr id="1" name=""/>
        <p:cNvGrpSpPr/>
        <p:nvPr/>
      </p:nvGrpSpPr>
      <p:grpSpPr>
        <a:xfrm>
          <a:off x="0" y="0"/>
          <a:ext cx="0" cy="0"/>
          <a:chOff x="0" y="0"/>
          <a:chExt cx="0" cy="0"/>
        </a:xfrm>
      </p:grpSpPr>
      <p:pic>
        <p:nvPicPr>
          <p:cNvPr id="59395" name="Picture 3" descr="BOOKS1"/>
          <p:cNvPicPr>
            <a:picLocks noChangeAspect="1" noChangeArrowheads="1"/>
          </p:cNvPicPr>
          <p:nvPr/>
        </p:nvPicPr>
        <p:blipFill>
          <a:blip r:embed="rId2" cstate="print">
            <a:lum bright="-66000" contrast="-4000"/>
            <a:extLst>
              <a:ext uri="{28A0092B-C50C-407E-A947-70E740481C1C}">
                <a14:useLocalDpi xmlns:a14="http://schemas.microsoft.com/office/drawing/2010/main" val="0"/>
              </a:ext>
            </a:extLst>
          </a:blip>
          <a:srcRect/>
          <a:stretch>
            <a:fillRect/>
          </a:stretch>
        </p:blipFill>
        <p:spPr bwMode="auto">
          <a:xfrm>
            <a:off x="3200400" y="3352800"/>
            <a:ext cx="5097463" cy="2916238"/>
          </a:xfrm>
          <a:prstGeom prst="rect">
            <a:avLst/>
          </a:prstGeom>
          <a:noFill/>
          <a:extLst>
            <a:ext uri="{909E8E84-426E-40DD-AFC4-6F175D3DCCD1}">
              <a14:hiddenFill xmlns:a14="http://schemas.microsoft.com/office/drawing/2010/main">
                <a:solidFill>
                  <a:srgbClr val="FFFFFF"/>
                </a:solidFill>
              </a14:hiddenFill>
            </a:ext>
          </a:extLst>
        </p:spPr>
      </p:pic>
      <p:sp>
        <p:nvSpPr>
          <p:cNvPr id="59394" name="Rectangle 2"/>
          <p:cNvSpPr>
            <a:spLocks noGrp="1" noChangeArrowheads="1"/>
          </p:cNvSpPr>
          <p:nvPr>
            <p:ph type="title" idx="4294967295"/>
          </p:nvPr>
        </p:nvSpPr>
        <p:spPr>
          <a:xfrm>
            <a:off x="609600" y="749300"/>
            <a:ext cx="7772400" cy="4102100"/>
          </a:xfrm>
          <a:effectLst>
            <a:outerShdw dist="35921" dir="2700000" algn="ctr" rotWithShape="0">
              <a:srgbClr val="1C1C1C"/>
            </a:outerShdw>
          </a:effectLst>
        </p:spPr>
        <p:txBody>
          <a:bodyPr/>
          <a:lstStyle/>
          <a:p>
            <a:pPr marL="481013" indent="-481013" algn="just">
              <a:lnSpc>
                <a:spcPct val="140000"/>
              </a:lnSpc>
              <a:buClr>
                <a:schemeClr val="folHlink"/>
              </a:buClr>
              <a:buFontTx/>
              <a:buBlip>
                <a:blip r:embed="rId3"/>
              </a:buBlip>
            </a:pPr>
            <a:r>
              <a:rPr lang="zh-CN" altLang="en-US" sz="3600">
                <a:solidFill>
                  <a:srgbClr val="FFFFFF"/>
                </a:solidFill>
                <a:ea typeface="微软简中圆" pitchFamily="2" charset="-122"/>
              </a:rPr>
              <a:t>与一般文章相比，科技论文在科学性上要求更严格。在文章结构，文体、术语和计量单位使用，以及图表格式、文献引用等方面均须遵从公认的规范</a:t>
            </a:r>
            <a:endParaRPr lang="zh-CN" altLang="en-US" sz="3600">
              <a:ea typeface="微软简中圆"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59394"/>
                                        </p:tgtEl>
                                        <p:attrNameLst>
                                          <p:attrName>style.visibility</p:attrName>
                                        </p:attrNameLst>
                                      </p:cBhvr>
                                      <p:to>
                                        <p:strVal val="visible"/>
                                      </p:to>
                                    </p:set>
                                    <p:animEffect transition="in" filter="wipe(up)">
                                      <p:cBhvr>
                                        <p:cTn id="12" dur="75"/>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51" name="Rectangle 7"/>
          <p:cNvSpPr>
            <a:spLocks noChangeArrowheads="1"/>
          </p:cNvSpPr>
          <p:nvPr/>
        </p:nvSpPr>
        <p:spPr bwMode="auto">
          <a:xfrm>
            <a:off x="788988" y="355600"/>
            <a:ext cx="7620000" cy="273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69913" indent="-569913" algn="just" eaLnBrk="1" hangingPunct="1">
              <a:lnSpc>
                <a:spcPct val="125000"/>
              </a:lnSpc>
              <a:buClr>
                <a:schemeClr val="folHlink"/>
              </a:buClr>
              <a:buSzPct val="130000"/>
              <a:buFont typeface="Symbol" pitchFamily="18" charset="2"/>
              <a:buNone/>
              <a:tabLst>
                <a:tab pos="669925" algn="l"/>
              </a:tabLst>
            </a:pPr>
            <a:r>
              <a:rPr lang="en-US" altLang="zh-CN" sz="3600" b="1">
                <a:solidFill>
                  <a:srgbClr val="FFFFFF"/>
                </a:solidFill>
                <a:ea typeface="粗园体" pitchFamily="18" charset="-122"/>
                <a:sym typeface="Symbol" pitchFamily="18" charset="2"/>
              </a:rPr>
              <a:t>⒈		</a:t>
            </a:r>
            <a:r>
              <a:rPr lang="zh-CN" altLang="en-US" sz="3600">
                <a:solidFill>
                  <a:srgbClr val="FFFFFF"/>
                </a:solidFill>
              </a:rPr>
              <a:t>准备</a:t>
            </a:r>
            <a:endParaRPr lang="zh-CN" altLang="en-US" sz="3600">
              <a:solidFill>
                <a:schemeClr val="tx1"/>
              </a:solidFill>
              <a:latin typeface="Times New Roman" pitchFamily="18" charset="0"/>
              <a:ea typeface="黑体" pitchFamily="2" charset="-122"/>
              <a:sym typeface="Symbol" pitchFamily="18" charset="2"/>
            </a:endParaRPr>
          </a:p>
          <a:p>
            <a:pPr marL="569913" indent="-569913" algn="just" eaLnBrk="1" hangingPunct="1">
              <a:lnSpc>
                <a:spcPct val="125000"/>
              </a:lnSpc>
              <a:spcBef>
                <a:spcPct val="20000"/>
              </a:spcBef>
              <a:buClr>
                <a:schemeClr val="folHlink"/>
              </a:buClr>
              <a:buFont typeface="Symbol" pitchFamily="18" charset="2"/>
              <a:buBlip>
                <a:blip r:embed="rId3"/>
              </a:buBlip>
              <a:tabLst>
                <a:tab pos="669925" algn="l"/>
              </a:tabLst>
            </a:pPr>
            <a:r>
              <a:rPr lang="zh-CN" altLang="en-US" sz="3000">
                <a:solidFill>
                  <a:srgbClr val="FFFF99"/>
                </a:solidFill>
                <a:latin typeface="Times New Roman" pitchFamily="18" charset="0"/>
                <a:ea typeface="楷体_GB2312" pitchFamily="49" charset="-122"/>
              </a:rPr>
              <a:t>原始材料去粗取精，提炼加工</a:t>
            </a:r>
          </a:p>
          <a:p>
            <a:pPr marL="569913" indent="-569913" algn="just" eaLnBrk="1" hangingPunct="1">
              <a:lnSpc>
                <a:spcPct val="125000"/>
              </a:lnSpc>
              <a:spcBef>
                <a:spcPct val="20000"/>
              </a:spcBef>
              <a:buClr>
                <a:schemeClr val="folHlink"/>
              </a:buClr>
              <a:buFont typeface="Symbol" pitchFamily="18" charset="2"/>
              <a:buBlip>
                <a:blip r:embed="rId3"/>
              </a:buBlip>
              <a:tabLst>
                <a:tab pos="669925" algn="l"/>
              </a:tabLst>
            </a:pPr>
            <a:r>
              <a:rPr lang="zh-CN" altLang="en-US" sz="3000">
                <a:solidFill>
                  <a:srgbClr val="FFFF99"/>
                </a:solidFill>
                <a:latin typeface="Times New Roman" pitchFamily="18" charset="0"/>
                <a:ea typeface="楷体_GB2312" pitchFamily="49" charset="-122"/>
              </a:rPr>
              <a:t>考虑研究结果的最佳表现方式。将数据制作成规范、格式统一的图表</a:t>
            </a:r>
            <a:endParaRPr lang="zh-CN" altLang="en-US" sz="2800">
              <a:solidFill>
                <a:srgbClr val="FFFF99"/>
              </a:solidFill>
              <a:latin typeface="Times New Roman" pitchFamily="18" charset="0"/>
              <a:ea typeface="楷体" pitchFamily="18" charset="-122"/>
            </a:endParaRPr>
          </a:p>
        </p:txBody>
      </p:sp>
      <p:sp>
        <p:nvSpPr>
          <p:cNvPr id="236555" name="Rectangle 11"/>
          <p:cNvSpPr>
            <a:spLocks noChangeArrowheads="1"/>
          </p:cNvSpPr>
          <p:nvPr/>
        </p:nvSpPr>
        <p:spPr bwMode="auto">
          <a:xfrm>
            <a:off x="788988" y="3228975"/>
            <a:ext cx="7620000"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69913" indent="-569913" algn="just" eaLnBrk="1" hangingPunct="1">
              <a:lnSpc>
                <a:spcPct val="125000"/>
              </a:lnSpc>
              <a:buClr>
                <a:schemeClr val="folHlink"/>
              </a:buClr>
              <a:buSzPct val="130000"/>
              <a:buFont typeface="Symbol" pitchFamily="18" charset="2"/>
              <a:buNone/>
              <a:tabLst>
                <a:tab pos="669925" algn="l"/>
              </a:tabLst>
            </a:pPr>
            <a:r>
              <a:rPr lang="en-US" altLang="zh-CN" sz="3600" b="1">
                <a:solidFill>
                  <a:srgbClr val="FFFFFF"/>
                </a:solidFill>
                <a:latin typeface="Times New Roman" pitchFamily="18" charset="0"/>
                <a:ea typeface="粗园体" pitchFamily="18" charset="-122"/>
                <a:sym typeface="Symbol" pitchFamily="18" charset="2"/>
              </a:rPr>
              <a:t>⒉</a:t>
            </a:r>
            <a:r>
              <a:rPr lang="en-US" altLang="zh-CN" sz="3600" b="1">
                <a:solidFill>
                  <a:srgbClr val="FFFFFF"/>
                </a:solidFill>
                <a:latin typeface="Times New Roman" pitchFamily="18" charset="0"/>
                <a:ea typeface="黑体" pitchFamily="2" charset="-122"/>
                <a:sym typeface="Symbol" pitchFamily="18" charset="2"/>
              </a:rPr>
              <a:t>	</a:t>
            </a:r>
            <a:r>
              <a:rPr lang="en-US" altLang="zh-CN" sz="3600">
                <a:solidFill>
                  <a:srgbClr val="FFFFFF"/>
                </a:solidFill>
                <a:sym typeface="Symbol" pitchFamily="18" charset="2"/>
              </a:rPr>
              <a:t>	</a:t>
            </a:r>
            <a:r>
              <a:rPr lang="zh-CN" altLang="en-US" sz="3600">
                <a:solidFill>
                  <a:srgbClr val="FFFFFF"/>
                </a:solidFill>
              </a:rPr>
              <a:t>构思</a:t>
            </a:r>
            <a:endParaRPr lang="zh-CN" altLang="en-US" sz="3600" b="1">
              <a:solidFill>
                <a:srgbClr val="FFFFFF"/>
              </a:solidFill>
              <a:latin typeface="Times New Roman" pitchFamily="18" charset="0"/>
              <a:ea typeface="楷体" pitchFamily="18" charset="-122"/>
            </a:endParaRPr>
          </a:p>
          <a:p>
            <a:pPr marL="569913" indent="-569913" algn="just" eaLnBrk="1" hangingPunct="1">
              <a:lnSpc>
                <a:spcPct val="125000"/>
              </a:lnSpc>
              <a:spcBef>
                <a:spcPct val="20000"/>
              </a:spcBef>
              <a:buClr>
                <a:schemeClr val="folHlink"/>
              </a:buClr>
              <a:buFont typeface="Symbol" pitchFamily="18" charset="2"/>
              <a:buBlip>
                <a:blip r:embed="rId3"/>
              </a:buBlip>
              <a:tabLst>
                <a:tab pos="669925" algn="l"/>
              </a:tabLst>
            </a:pPr>
            <a:r>
              <a:rPr lang="zh-CN" altLang="en-US" sz="3000">
                <a:solidFill>
                  <a:srgbClr val="FFFF99"/>
                </a:solidFill>
                <a:latin typeface="Times New Roman" pitchFamily="18" charset="0"/>
                <a:ea typeface="楷体_GB2312" pitchFamily="49" charset="-122"/>
              </a:rPr>
              <a:t>拟定详细提纲，合理划分章节。将要论述的观点和材料组织安排好</a:t>
            </a:r>
          </a:p>
          <a:p>
            <a:pPr marL="569913" indent="-569913" algn="just" eaLnBrk="1" hangingPunct="1">
              <a:lnSpc>
                <a:spcPct val="125000"/>
              </a:lnSpc>
              <a:spcBef>
                <a:spcPct val="20000"/>
              </a:spcBef>
              <a:buClr>
                <a:schemeClr val="folHlink"/>
              </a:buClr>
              <a:buFont typeface="Symbol" pitchFamily="18" charset="2"/>
              <a:buBlip>
                <a:blip r:embed="rId3"/>
              </a:buBlip>
              <a:tabLst>
                <a:tab pos="669925" algn="l"/>
              </a:tabLst>
            </a:pPr>
            <a:r>
              <a:rPr lang="zh-CN" altLang="en-US" sz="3000">
                <a:solidFill>
                  <a:srgbClr val="FFFF99"/>
                </a:solidFill>
                <a:latin typeface="Times New Roman" pitchFamily="18" charset="0"/>
                <a:ea typeface="楷体_GB2312" pitchFamily="49" charset="-122"/>
              </a:rPr>
              <a:t>结构的优劣，对于论文质量是决定性的</a:t>
            </a:r>
            <a:endParaRPr lang="zh-CN" altLang="en-US" sz="3000">
              <a:solidFill>
                <a:srgbClr val="FFFF99"/>
              </a:solidFill>
              <a:latin typeface="Times New Roman" pitchFamily="18" charset="0"/>
              <a:ea typeface="楷体" pitchFamily="18" charset="-122"/>
            </a:endParaRPr>
          </a:p>
          <a:p>
            <a:pPr marL="569913" indent="-569913" algn="just" eaLnBrk="1" hangingPunct="1">
              <a:lnSpc>
                <a:spcPct val="125000"/>
              </a:lnSpc>
              <a:spcBef>
                <a:spcPct val="20000"/>
              </a:spcBef>
              <a:buClr>
                <a:schemeClr val="folHlink"/>
              </a:buClr>
              <a:buSzPct val="130000"/>
              <a:buFont typeface="Symbol" pitchFamily="18" charset="2"/>
              <a:buNone/>
              <a:tabLst>
                <a:tab pos="669925" algn="l"/>
              </a:tabLst>
            </a:pPr>
            <a:r>
              <a:rPr lang="zh-CN" altLang="en-US" sz="2800" b="1">
                <a:solidFill>
                  <a:srgbClr val="FFFF99"/>
                </a:solidFill>
                <a:latin typeface="Times New Roman" pitchFamily="18" charset="0"/>
                <a:ea typeface="宋体" pitchFamily="2" charset="-122"/>
              </a:rPr>
              <a:t>   （请导师们务必认真审查提纲）</a:t>
            </a:r>
            <a:endParaRPr lang="zh-CN" altLang="en-US" sz="2800" b="1">
              <a:solidFill>
                <a:srgbClr val="FFFF99"/>
              </a:solidFill>
              <a:latin typeface="Times New Roman" pitchFamily="18" charset="0"/>
              <a:ea typeface="楷体" pitchFamily="18" charset="-122"/>
              <a:sym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36551">
                                            <p:txEl>
                                              <p:pRg st="0" end="0"/>
                                            </p:txEl>
                                          </p:spTgt>
                                        </p:tgtEl>
                                        <p:attrNameLst>
                                          <p:attrName>style.visibility</p:attrName>
                                        </p:attrNameLst>
                                      </p:cBhvr>
                                      <p:to>
                                        <p:strVal val="visible"/>
                                      </p:to>
                                    </p:set>
                                    <p:animEffect transition="in" filter="checkerboard(down)">
                                      <p:cBhvr>
                                        <p:cTn id="7" dur="500"/>
                                        <p:tgtEl>
                                          <p:spTgt spid="2365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36551">
                                            <p:txEl>
                                              <p:pRg st="1" end="1"/>
                                            </p:txEl>
                                          </p:spTgt>
                                        </p:tgtEl>
                                        <p:attrNameLst>
                                          <p:attrName>style.visibility</p:attrName>
                                        </p:attrNameLst>
                                      </p:cBhvr>
                                      <p:to>
                                        <p:strVal val="visible"/>
                                      </p:to>
                                    </p:set>
                                    <p:animEffect transition="in" filter="checkerboard(down)">
                                      <p:cBhvr>
                                        <p:cTn id="12" dur="500"/>
                                        <p:tgtEl>
                                          <p:spTgt spid="2365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36551">
                                            <p:txEl>
                                              <p:pRg st="2" end="2"/>
                                            </p:txEl>
                                          </p:spTgt>
                                        </p:tgtEl>
                                        <p:attrNameLst>
                                          <p:attrName>style.visibility</p:attrName>
                                        </p:attrNameLst>
                                      </p:cBhvr>
                                      <p:to>
                                        <p:strVal val="visible"/>
                                      </p:to>
                                    </p:set>
                                    <p:animEffect transition="in" filter="checkerboard(down)">
                                      <p:cBhvr>
                                        <p:cTn id="17" dur="500"/>
                                        <p:tgtEl>
                                          <p:spTgt spid="2365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36555">
                                            <p:txEl>
                                              <p:pRg st="0" end="0"/>
                                            </p:txEl>
                                          </p:spTgt>
                                        </p:tgtEl>
                                        <p:attrNameLst>
                                          <p:attrName>style.visibility</p:attrName>
                                        </p:attrNameLst>
                                      </p:cBhvr>
                                      <p:to>
                                        <p:strVal val="visible"/>
                                      </p:to>
                                    </p:set>
                                    <p:animEffect transition="in" filter="checkerboard(down)">
                                      <p:cBhvr>
                                        <p:cTn id="22" dur="500"/>
                                        <p:tgtEl>
                                          <p:spTgt spid="23655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236555">
                                            <p:txEl>
                                              <p:pRg st="1" end="1"/>
                                            </p:txEl>
                                          </p:spTgt>
                                        </p:tgtEl>
                                        <p:attrNameLst>
                                          <p:attrName>style.visibility</p:attrName>
                                        </p:attrNameLst>
                                      </p:cBhvr>
                                      <p:to>
                                        <p:strVal val="visible"/>
                                      </p:to>
                                    </p:set>
                                    <p:animEffect transition="in" filter="checkerboard(down)">
                                      <p:cBhvr>
                                        <p:cTn id="27" dur="500"/>
                                        <p:tgtEl>
                                          <p:spTgt spid="23655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236555">
                                            <p:txEl>
                                              <p:pRg st="2" end="2"/>
                                            </p:txEl>
                                          </p:spTgt>
                                        </p:tgtEl>
                                        <p:attrNameLst>
                                          <p:attrName>style.visibility</p:attrName>
                                        </p:attrNameLst>
                                      </p:cBhvr>
                                      <p:to>
                                        <p:strVal val="visible"/>
                                      </p:to>
                                    </p:set>
                                    <p:animEffect transition="in" filter="checkerboard(down)">
                                      <p:cBhvr>
                                        <p:cTn id="32" dur="500"/>
                                        <p:tgtEl>
                                          <p:spTgt spid="236555">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236555">
                                            <p:txEl>
                                              <p:pRg st="3" end="3"/>
                                            </p:txEl>
                                          </p:spTgt>
                                        </p:tgtEl>
                                        <p:attrNameLst>
                                          <p:attrName>style.visibility</p:attrName>
                                        </p:attrNameLst>
                                      </p:cBhvr>
                                      <p:to>
                                        <p:strVal val="visible"/>
                                      </p:to>
                                    </p:set>
                                    <p:animEffect transition="in" filter="checkerboard(down)">
                                      <p:cBhvr>
                                        <p:cTn id="37" dur="500"/>
                                        <p:tgtEl>
                                          <p:spTgt spid="236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build="p" autoUpdateAnimBg="0"/>
      <p:bldP spid="236555"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4" name="Rectangle 6"/>
          <p:cNvSpPr>
            <a:spLocks noChangeArrowheads="1"/>
          </p:cNvSpPr>
          <p:nvPr/>
        </p:nvSpPr>
        <p:spPr bwMode="auto">
          <a:xfrm>
            <a:off x="723900" y="863600"/>
            <a:ext cx="762000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82600" indent="-482600" algn="just" eaLnBrk="1" hangingPunct="1">
              <a:buClr>
                <a:schemeClr val="folHlink"/>
              </a:buClr>
              <a:buSzPct val="130000"/>
              <a:buFont typeface="Symbol" pitchFamily="18" charset="2"/>
              <a:buNone/>
              <a:tabLst>
                <a:tab pos="669925" algn="l"/>
              </a:tabLst>
            </a:pPr>
            <a:r>
              <a:rPr lang="en-US" altLang="zh-CN" sz="3600" b="1">
                <a:solidFill>
                  <a:srgbClr val="FFFFFF"/>
                </a:solidFill>
                <a:ea typeface="粗园体" pitchFamily="18" charset="-122"/>
                <a:sym typeface="Symbol" pitchFamily="18" charset="2"/>
              </a:rPr>
              <a:t>⒊		</a:t>
            </a:r>
            <a:r>
              <a:rPr lang="zh-CN" altLang="en-US" sz="3600">
                <a:solidFill>
                  <a:srgbClr val="FFFFFF"/>
                </a:solidFill>
              </a:rPr>
              <a:t>精心写作</a:t>
            </a:r>
            <a:endParaRPr lang="zh-CN" altLang="en-US" sz="3600">
              <a:solidFill>
                <a:schemeClr val="tx1"/>
              </a:solidFill>
              <a:latin typeface="Times New Roman" pitchFamily="18" charset="0"/>
              <a:ea typeface="黑体" pitchFamily="2" charset="-122"/>
              <a:sym typeface="Symbol" pitchFamily="18" charset="2"/>
            </a:endParaRPr>
          </a:p>
          <a:p>
            <a:pPr marL="482600" indent="-482600" algn="just" eaLnBrk="1" hangingPunct="1">
              <a:lnSpc>
                <a:spcPct val="135000"/>
              </a:lnSpc>
              <a:spcBef>
                <a:spcPct val="25000"/>
              </a:spcBef>
              <a:buClr>
                <a:schemeClr val="folHlink"/>
              </a:buClr>
              <a:buFont typeface="Symbol" pitchFamily="18" charset="2"/>
              <a:buBlip>
                <a:blip r:embed="rId3"/>
              </a:buBlip>
              <a:tabLst>
                <a:tab pos="669925" algn="l"/>
              </a:tabLst>
            </a:pPr>
            <a:r>
              <a:rPr lang="zh-CN" altLang="en-US" sz="3200">
                <a:solidFill>
                  <a:srgbClr val="FFFF99"/>
                </a:solidFill>
                <a:latin typeface="Times New Roman" pitchFamily="18" charset="0"/>
                <a:ea typeface="楷体_GB2312" pitchFamily="49" charset="-122"/>
              </a:rPr>
              <a:t>段落不宜过长过短；注意上下文承接</a:t>
            </a:r>
          </a:p>
          <a:p>
            <a:pPr marL="482600" indent="-482600" algn="just" eaLnBrk="1" hangingPunct="1">
              <a:lnSpc>
                <a:spcPct val="105000"/>
              </a:lnSpc>
              <a:spcBef>
                <a:spcPct val="20000"/>
              </a:spcBef>
              <a:buClr>
                <a:schemeClr val="folHlink"/>
              </a:buClr>
              <a:buFont typeface="Symbol" pitchFamily="18" charset="2"/>
              <a:buBlip>
                <a:blip r:embed="rId3"/>
              </a:buBlip>
              <a:tabLst>
                <a:tab pos="669925" algn="l"/>
              </a:tabLst>
            </a:pPr>
            <a:r>
              <a:rPr lang="zh-CN" altLang="en-US" sz="3200">
                <a:solidFill>
                  <a:srgbClr val="FFFF99"/>
                </a:solidFill>
                <a:latin typeface="Times New Roman" pitchFamily="18" charset="0"/>
                <a:ea typeface="楷体_GB2312" pitchFamily="49" charset="-122"/>
              </a:rPr>
              <a:t>注意语法修辞。行文简练，语法正确，重点突出。在严谨中见变化，周密中有曲折，简劲有力</a:t>
            </a:r>
            <a:endParaRPr lang="zh-CN" altLang="en-US" sz="2800">
              <a:solidFill>
                <a:srgbClr val="FFFF99"/>
              </a:solidFill>
              <a:latin typeface="Times New Roman" pitchFamily="18" charset="0"/>
              <a:ea typeface="楷体" pitchFamily="18" charset="-122"/>
            </a:endParaRPr>
          </a:p>
          <a:p>
            <a:pPr marL="482600" indent="-482600" algn="just" eaLnBrk="1" hangingPunct="1">
              <a:lnSpc>
                <a:spcPct val="115000"/>
              </a:lnSpc>
              <a:spcBef>
                <a:spcPct val="50000"/>
              </a:spcBef>
              <a:buClr>
                <a:schemeClr val="folHlink"/>
              </a:buClr>
              <a:buSzPct val="130000"/>
              <a:buFont typeface="Symbol" pitchFamily="18" charset="2"/>
              <a:buNone/>
              <a:tabLst>
                <a:tab pos="669925" algn="l"/>
              </a:tabLst>
            </a:pPr>
            <a:r>
              <a:rPr lang="zh-CN" altLang="en-US" sz="3600" b="1">
                <a:solidFill>
                  <a:srgbClr val="FFFFFF"/>
                </a:solidFill>
                <a:ea typeface="粗园体" pitchFamily="18" charset="-122"/>
                <a:sym typeface="Symbol" pitchFamily="18" charset="2"/>
              </a:rPr>
              <a:t>⒋</a:t>
            </a:r>
            <a:r>
              <a:rPr lang="zh-CN" altLang="en-US" sz="3600" b="1">
                <a:solidFill>
                  <a:srgbClr val="FFFFFF"/>
                </a:solidFill>
                <a:latin typeface="Times New Roman" pitchFamily="18" charset="0"/>
                <a:ea typeface="黑体" pitchFamily="2" charset="-122"/>
                <a:sym typeface="Symbol" pitchFamily="18" charset="2"/>
              </a:rPr>
              <a:t>		</a:t>
            </a:r>
            <a:r>
              <a:rPr lang="zh-CN" altLang="en-US" sz="3600">
                <a:solidFill>
                  <a:srgbClr val="FFFFFF"/>
                </a:solidFill>
              </a:rPr>
              <a:t>仔细推敲，反复修改，精益求精</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2694">
                                            <p:txEl>
                                              <p:pRg st="0" end="0"/>
                                            </p:txEl>
                                          </p:spTgt>
                                        </p:tgtEl>
                                        <p:attrNameLst>
                                          <p:attrName>style.visibility</p:attrName>
                                        </p:attrNameLst>
                                      </p:cBhvr>
                                      <p:to>
                                        <p:strVal val="visible"/>
                                      </p:to>
                                    </p:set>
                                    <p:animEffect transition="in" filter="checkerboard(across)">
                                      <p:cBhvr>
                                        <p:cTn id="7" dur="500"/>
                                        <p:tgtEl>
                                          <p:spTgt spid="2426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2694">
                                            <p:txEl>
                                              <p:pRg st="1" end="1"/>
                                            </p:txEl>
                                          </p:spTgt>
                                        </p:tgtEl>
                                        <p:attrNameLst>
                                          <p:attrName>style.visibility</p:attrName>
                                        </p:attrNameLst>
                                      </p:cBhvr>
                                      <p:to>
                                        <p:strVal val="visible"/>
                                      </p:to>
                                    </p:set>
                                    <p:animEffect transition="in" filter="checkerboard(across)">
                                      <p:cBhvr>
                                        <p:cTn id="12" dur="500"/>
                                        <p:tgtEl>
                                          <p:spTgt spid="2426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2694">
                                            <p:txEl>
                                              <p:pRg st="2" end="2"/>
                                            </p:txEl>
                                          </p:spTgt>
                                        </p:tgtEl>
                                        <p:attrNameLst>
                                          <p:attrName>style.visibility</p:attrName>
                                        </p:attrNameLst>
                                      </p:cBhvr>
                                      <p:to>
                                        <p:strVal val="visible"/>
                                      </p:to>
                                    </p:set>
                                    <p:animEffect transition="in" filter="checkerboard(across)">
                                      <p:cBhvr>
                                        <p:cTn id="17" dur="500"/>
                                        <p:tgtEl>
                                          <p:spTgt spid="2426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2694">
                                            <p:txEl>
                                              <p:pRg st="3" end="3"/>
                                            </p:txEl>
                                          </p:spTgt>
                                        </p:tgtEl>
                                        <p:attrNameLst>
                                          <p:attrName>style.visibility</p:attrName>
                                        </p:attrNameLst>
                                      </p:cBhvr>
                                      <p:to>
                                        <p:strVal val="visible"/>
                                      </p:to>
                                    </p:set>
                                    <p:animEffect transition="in" filter="checkerboard(across)">
                                      <p:cBhvr>
                                        <p:cTn id="22" dur="500"/>
                                        <p:tgtEl>
                                          <p:spTgt spid="2426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44" name="Rectangle 8"/>
          <p:cNvSpPr>
            <a:spLocks noChangeArrowheads="1"/>
          </p:cNvSpPr>
          <p:nvPr/>
        </p:nvSpPr>
        <p:spPr bwMode="auto">
          <a:xfrm>
            <a:off x="584200" y="1155700"/>
            <a:ext cx="8013700" cy="4381500"/>
          </a:xfrm>
          <a:prstGeom prst="rect">
            <a:avLst/>
          </a:prstGeom>
          <a:solidFill>
            <a:srgbClr val="FFFFFF"/>
          </a:solidFill>
          <a:ln w="76200" cap="sq">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44746" name="Picture 10" descr="LUXU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14600"/>
            <a:ext cx="2416175" cy="2901950"/>
          </a:xfrm>
          <a:prstGeom prst="rect">
            <a:avLst/>
          </a:prstGeom>
          <a:noFill/>
          <a:effectLst>
            <a:outerShdw dist="108509" dir="1233363"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244742" name="Rectangle 6"/>
          <p:cNvSpPr>
            <a:spLocks noChangeArrowheads="1"/>
          </p:cNvSpPr>
          <p:nvPr/>
        </p:nvSpPr>
        <p:spPr bwMode="auto">
          <a:xfrm>
            <a:off x="3340100" y="1498600"/>
            <a:ext cx="47244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indent="1333500" algn="just" eaLnBrk="1" hangingPunct="1">
              <a:lnSpc>
                <a:spcPct val="110000"/>
              </a:lnSpc>
              <a:buClr>
                <a:schemeClr val="folHlink"/>
              </a:buClr>
              <a:buSzPct val="130000"/>
              <a:buFont typeface="Symbol" pitchFamily="18" charset="2"/>
              <a:buNone/>
            </a:pPr>
            <a:r>
              <a:rPr lang="zh-CN" altLang="en-US" sz="5000">
                <a:solidFill>
                  <a:srgbClr val="663300"/>
                </a:solidFill>
                <a:ea typeface="微软简魏碑" pitchFamily="2" charset="-122"/>
              </a:rPr>
              <a:t>文章在送去发表之前，至少要修改二十遍</a:t>
            </a:r>
            <a:r>
              <a:rPr lang="zh-CN" altLang="en-US" sz="5000">
                <a:solidFill>
                  <a:srgbClr val="663300"/>
                </a:solidFill>
                <a:ea typeface="魏碑体" pitchFamily="18" charset="-122"/>
              </a:rPr>
              <a:t>。</a:t>
            </a:r>
            <a:endParaRPr lang="zh-CN" altLang="en-US" sz="5000">
              <a:solidFill>
                <a:srgbClr val="FFFFFF"/>
              </a:solidFill>
              <a:ea typeface="粗园体" pitchFamily="18" charset="-122"/>
            </a:endParaRPr>
          </a:p>
        </p:txBody>
      </p:sp>
      <p:sp>
        <p:nvSpPr>
          <p:cNvPr id="244743" name="Text Box 7"/>
          <p:cNvSpPr txBox="1">
            <a:spLocks noChangeArrowheads="1"/>
          </p:cNvSpPr>
          <p:nvPr/>
        </p:nvSpPr>
        <p:spPr bwMode="auto">
          <a:xfrm>
            <a:off x="5727700" y="4292600"/>
            <a:ext cx="215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zh-CN" sz="4400" b="1">
                <a:solidFill>
                  <a:srgbClr val="333399"/>
                </a:solidFill>
                <a:latin typeface="Times New Roman" pitchFamily="18" charset="0"/>
                <a:ea typeface="微软简行楷" pitchFamily="2" charset="-122"/>
              </a:rPr>
              <a:t>—</a:t>
            </a:r>
            <a:r>
              <a:rPr lang="en-US" altLang="zh-CN" sz="4400">
                <a:solidFill>
                  <a:srgbClr val="333399"/>
                </a:solidFill>
                <a:latin typeface="Times New Roman" pitchFamily="18" charset="0"/>
                <a:ea typeface="微软简行楷" pitchFamily="2" charset="-122"/>
              </a:rPr>
              <a:t> </a:t>
            </a:r>
            <a:r>
              <a:rPr lang="zh-CN" altLang="en-US" sz="4400">
                <a:solidFill>
                  <a:srgbClr val="FF3300"/>
                </a:solidFill>
                <a:latin typeface="Times New Roman" pitchFamily="18" charset="0"/>
                <a:ea typeface="微软简行楷" pitchFamily="2" charset="-122"/>
              </a:rPr>
              <a:t>鲁 迅</a:t>
            </a:r>
            <a:endParaRPr lang="zh-CN" altLang="en-US" sz="2800">
              <a:solidFill>
                <a:srgbClr val="333399"/>
              </a:solidFill>
              <a:latin typeface="Times New Roman" pitchFamily="18"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744"/>
                                        </p:tgtEl>
                                        <p:attrNameLst>
                                          <p:attrName>style.visibility</p:attrName>
                                        </p:attrNameLst>
                                      </p:cBhvr>
                                      <p:to>
                                        <p:strVal val="visible"/>
                                      </p:to>
                                    </p:set>
                                    <p:animEffect transition="in" filter="dissolve">
                                      <p:cBhvr>
                                        <p:cTn id="7" dur="500"/>
                                        <p:tgtEl>
                                          <p:spTgt spid="24474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44746"/>
                                        </p:tgtEl>
                                        <p:attrNameLst>
                                          <p:attrName>style.visibility</p:attrName>
                                        </p:attrNameLst>
                                      </p:cBhvr>
                                      <p:to>
                                        <p:strVal val="visible"/>
                                      </p:to>
                                    </p:set>
                                    <p:anim calcmode="lin" valueType="num">
                                      <p:cBhvr>
                                        <p:cTn id="11" dur="500" fill="hold"/>
                                        <p:tgtEl>
                                          <p:spTgt spid="244746"/>
                                        </p:tgtEl>
                                        <p:attrNameLst>
                                          <p:attrName>ppt_w</p:attrName>
                                        </p:attrNameLst>
                                      </p:cBhvr>
                                      <p:tavLst>
                                        <p:tav tm="0">
                                          <p:val>
                                            <p:fltVal val="0"/>
                                          </p:val>
                                        </p:tav>
                                        <p:tav tm="100000">
                                          <p:val>
                                            <p:strVal val="#ppt_w"/>
                                          </p:val>
                                        </p:tav>
                                      </p:tavLst>
                                    </p:anim>
                                    <p:anim calcmode="lin" valueType="num">
                                      <p:cBhvr>
                                        <p:cTn id="12" dur="500" fill="hold"/>
                                        <p:tgtEl>
                                          <p:spTgt spid="24474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iterate type="lt">
                                    <p:tmPct val="100000"/>
                                  </p:iterate>
                                  <p:childTnLst>
                                    <p:set>
                                      <p:cBhvr>
                                        <p:cTn id="15" dur="1" fill="hold">
                                          <p:stCondLst>
                                            <p:cond delay="0"/>
                                          </p:stCondLst>
                                        </p:cTn>
                                        <p:tgtEl>
                                          <p:spTgt spid="244742">
                                            <p:txEl>
                                              <p:pRg st="0" end="0"/>
                                            </p:txEl>
                                          </p:spTgt>
                                        </p:tgtEl>
                                        <p:attrNameLst>
                                          <p:attrName>style.visibility</p:attrName>
                                        </p:attrNameLst>
                                      </p:cBhvr>
                                      <p:to>
                                        <p:strVal val="visible"/>
                                      </p:to>
                                    </p:set>
                                    <p:animEffect transition="in" filter="wipe(up)">
                                      <p:cBhvr>
                                        <p:cTn id="16" dur="75"/>
                                        <p:tgtEl>
                                          <p:spTgt spid="244742">
                                            <p:txEl>
                                              <p:pRg st="0" end="0"/>
                                            </p:txEl>
                                          </p:spTgt>
                                        </p:tgtEl>
                                      </p:cBhvr>
                                    </p:animEffect>
                                  </p:childTnLst>
                                </p:cTn>
                              </p:par>
                            </p:childTnLst>
                          </p:cTn>
                        </p:par>
                        <p:par>
                          <p:cTn id="17" fill="hold" nodeType="afterGroup">
                            <p:stCondLst>
                              <p:cond delay="2425"/>
                            </p:stCondLst>
                            <p:childTnLst>
                              <p:par>
                                <p:cTn id="18" presetID="22" presetClass="entr" presetSubtype="1" fill="hold" grpId="0" nodeType="afterEffect">
                                  <p:stCondLst>
                                    <p:cond delay="0"/>
                                  </p:stCondLst>
                                  <p:iterate type="lt">
                                    <p:tmPct val="100000"/>
                                  </p:iterate>
                                  <p:childTnLst>
                                    <p:set>
                                      <p:cBhvr>
                                        <p:cTn id="19" dur="1" fill="hold">
                                          <p:stCondLst>
                                            <p:cond delay="0"/>
                                          </p:stCondLst>
                                        </p:cTn>
                                        <p:tgtEl>
                                          <p:spTgt spid="244743"/>
                                        </p:tgtEl>
                                        <p:attrNameLst>
                                          <p:attrName>style.visibility</p:attrName>
                                        </p:attrNameLst>
                                      </p:cBhvr>
                                      <p:to>
                                        <p:strVal val="visible"/>
                                      </p:to>
                                    </p:set>
                                    <p:animEffect transition="in" filter="wipe(up)">
                                      <p:cBhvr>
                                        <p:cTn id="20" dur="75"/>
                                        <p:tgtEl>
                                          <p:spTgt spid="24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4" grpId="0" animBg="1"/>
      <p:bldP spid="244742" grpId="0" build="p" autoUpdateAnimBg="0" advAuto="0"/>
      <p:bldP spid="244743"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66"/>
            </a:gs>
            <a:gs pos="100000">
              <a:srgbClr val="000066">
                <a:gamma/>
                <a:shade val="0"/>
                <a:invGamma/>
              </a:srgbClr>
            </a:gs>
          </a:gsLst>
          <a:path path="rect">
            <a:fillToRect t="100000" r="100000"/>
          </a:path>
        </a:gradFill>
        <a:effectLst/>
      </p:bgPr>
    </p:bg>
    <p:spTree>
      <p:nvGrpSpPr>
        <p:cNvPr id="1" name=""/>
        <p:cNvGrpSpPr/>
        <p:nvPr/>
      </p:nvGrpSpPr>
      <p:grpSpPr>
        <a:xfrm>
          <a:off x="0" y="0"/>
          <a:ext cx="0" cy="0"/>
          <a:chOff x="0" y="0"/>
          <a:chExt cx="0" cy="0"/>
        </a:xfrm>
      </p:grpSpPr>
      <p:pic>
        <p:nvPicPr>
          <p:cNvPr id="283650" name="Picture 2"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141788"/>
            <a:ext cx="2678113" cy="2349500"/>
          </a:xfrm>
          <a:prstGeom prst="rect">
            <a:avLst/>
          </a:prstGeom>
          <a:noFill/>
          <a:effectLst>
            <a:prstShdw prst="shdw13" dist="45791" dir="12821404">
              <a:srgbClr val="808080"/>
            </a:prstShdw>
          </a:effectLst>
          <a:extLst>
            <a:ext uri="{909E8E84-426E-40DD-AFC4-6F175D3DCCD1}">
              <a14:hiddenFill xmlns:a14="http://schemas.microsoft.com/office/drawing/2010/main">
                <a:solidFill>
                  <a:srgbClr val="FFFFFF"/>
                </a:solidFill>
              </a14:hiddenFill>
            </a:ext>
          </a:extLst>
        </p:spPr>
      </p:pic>
      <p:sp>
        <p:nvSpPr>
          <p:cNvPr id="283651" name="Rectangle 3"/>
          <p:cNvSpPr>
            <a:spLocks noGrp="1" noChangeArrowheads="1"/>
          </p:cNvSpPr>
          <p:nvPr>
            <p:ph type="title"/>
          </p:nvPr>
        </p:nvSpPr>
        <p:spPr>
          <a:xfrm>
            <a:off x="685800" y="609600"/>
            <a:ext cx="7772400" cy="2092325"/>
          </a:xfrm>
        </p:spPr>
        <p:txBody>
          <a:bodyPr tIns="0" bIns="0" anchor="t"/>
          <a:lstStyle/>
          <a:p>
            <a:pPr marL="476250" indent="-476250" algn="just">
              <a:lnSpc>
                <a:spcPct val="120000"/>
              </a:lnSpc>
              <a:buFontTx/>
              <a:buBlip>
                <a:blip r:embed="rId3"/>
              </a:buBlip>
            </a:pPr>
            <a:r>
              <a:rPr lang="zh-CN" altLang="en-US" sz="2800">
                <a:solidFill>
                  <a:srgbClr val="FFFF99"/>
                </a:solidFill>
                <a:latin typeface="Arial Narrow" pitchFamily="34" charset="0"/>
                <a:ea typeface="微软简中圆" pitchFamily="2" charset="-122"/>
              </a:rPr>
              <a:t>博士、学士学位论文</a:t>
            </a:r>
            <a:r>
              <a:rPr lang="en-US" altLang="zh-CN" sz="2800">
                <a:solidFill>
                  <a:srgbClr val="FFFF99"/>
                </a:solidFill>
                <a:latin typeface="Arial Narrow" pitchFamily="34" charset="0"/>
                <a:ea typeface="微软简中圆" pitchFamily="2" charset="-122"/>
              </a:rPr>
              <a:t>《</a:t>
            </a:r>
            <a:r>
              <a:rPr lang="zh-CN" altLang="en-US" sz="2800">
                <a:solidFill>
                  <a:srgbClr val="FFFF99"/>
                </a:solidFill>
                <a:latin typeface="Arial Narrow" pitchFamily="34" charset="0"/>
                <a:ea typeface="微软简中圆" pitchFamily="2" charset="-122"/>
              </a:rPr>
              <a:t>写作指南</a:t>
            </a:r>
            <a:r>
              <a:rPr lang="en-US" altLang="zh-CN" sz="2800">
                <a:solidFill>
                  <a:srgbClr val="FFFF99"/>
                </a:solidFill>
                <a:latin typeface="Arial Narrow" pitchFamily="34" charset="0"/>
                <a:ea typeface="微软简中圆" pitchFamily="2" charset="-122"/>
              </a:rPr>
              <a:t>》</a:t>
            </a:r>
            <a:r>
              <a:rPr lang="zh-CN" altLang="en-US" sz="2800">
                <a:solidFill>
                  <a:srgbClr val="FFFF99"/>
                </a:solidFill>
                <a:latin typeface="Arial Narrow" pitchFamily="34" charset="0"/>
                <a:ea typeface="微软简中圆" pitchFamily="2" charset="-122"/>
              </a:rPr>
              <a:t>、论文参考版式、最终学术报告及论文答辩、学位申请全部表格，以及供答辩委员会秘书用的有关参考文件均已分类置于化学系</a:t>
            </a:r>
            <a:r>
              <a:rPr lang="en-US" altLang="zh-CN" sz="2800">
                <a:solidFill>
                  <a:srgbClr val="FFFF99"/>
                </a:solidFill>
                <a:latin typeface="Arial Narrow" pitchFamily="34" charset="0"/>
                <a:ea typeface="微软简中圆" pitchFamily="2" charset="-122"/>
              </a:rPr>
              <a:t>FTP</a:t>
            </a:r>
            <a:r>
              <a:rPr lang="zh-CN" altLang="en-US" sz="2800">
                <a:solidFill>
                  <a:srgbClr val="FFFF99"/>
                </a:solidFill>
                <a:latin typeface="Arial Narrow" pitchFamily="34" charset="0"/>
                <a:ea typeface="微软简中圆" pitchFamily="2" charset="-122"/>
              </a:rPr>
              <a:t>站上，以供下载</a:t>
            </a:r>
          </a:p>
        </p:txBody>
      </p:sp>
      <p:sp>
        <p:nvSpPr>
          <p:cNvPr id="283652" name="Rectangle 4"/>
          <p:cNvSpPr>
            <a:spLocks noGrp="1" noChangeArrowheads="1"/>
          </p:cNvSpPr>
          <p:nvPr>
            <p:ph type="body" idx="1"/>
          </p:nvPr>
        </p:nvSpPr>
        <p:spPr>
          <a:xfrm>
            <a:off x="685800" y="2819400"/>
            <a:ext cx="7772400" cy="1987550"/>
          </a:xfrm>
        </p:spPr>
        <p:txBody>
          <a:bodyPr/>
          <a:lstStyle/>
          <a:p>
            <a:pPr>
              <a:lnSpc>
                <a:spcPct val="120000"/>
              </a:lnSpc>
              <a:buSzPct val="85000"/>
              <a:buFontTx/>
              <a:buBlip>
                <a:blip r:embed="rId4"/>
              </a:buBlip>
            </a:pPr>
            <a:r>
              <a:rPr lang="zh-CN" altLang="en-US" sz="3000">
                <a:solidFill>
                  <a:srgbClr val="66FFCC"/>
                </a:solidFill>
                <a:ea typeface="微软简中圆" pitchFamily="2" charset="-122"/>
              </a:rPr>
              <a:t>网址：</a:t>
            </a:r>
            <a:r>
              <a:rPr lang="en-US" altLang="zh-CN" sz="3000"/>
              <a:t>ftp://ftp.chem.tsinghua.edu.cn</a:t>
            </a:r>
          </a:p>
          <a:p>
            <a:pPr>
              <a:lnSpc>
                <a:spcPct val="120000"/>
              </a:lnSpc>
              <a:buSzPct val="85000"/>
              <a:buFontTx/>
              <a:buBlip>
                <a:blip r:embed="rId4"/>
              </a:buBlip>
            </a:pPr>
            <a:r>
              <a:rPr lang="zh-CN" altLang="en-US" sz="3000">
                <a:solidFill>
                  <a:srgbClr val="66FFCC"/>
                </a:solidFill>
                <a:ea typeface="微软简中圆" pitchFamily="2" charset="-122"/>
              </a:rPr>
              <a:t>子目录：</a:t>
            </a:r>
          </a:p>
          <a:p>
            <a:pPr algn="r">
              <a:lnSpc>
                <a:spcPct val="120000"/>
              </a:lnSpc>
              <a:buSzPct val="85000"/>
              <a:buFontTx/>
              <a:buNone/>
            </a:pPr>
            <a:r>
              <a:rPr lang="en-US" altLang="zh-CN" sz="3000">
                <a:cs typeface="Times New Roman" pitchFamily="18" charset="0"/>
              </a:rPr>
              <a:t>···/pub/CHEMISTRY/</a:t>
            </a:r>
            <a:r>
              <a:rPr lang="zh-CN" altLang="en-US" sz="3000">
                <a:cs typeface="Times New Roman" pitchFamily="18" charset="0"/>
              </a:rPr>
              <a:t>学位论文写作与答辩</a:t>
            </a:r>
            <a:r>
              <a:rPr lang="en-US" altLang="zh-CN" sz="3000">
                <a:cs typeface="Times New Roman"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283650"/>
                                        </p:tgtEl>
                                        <p:attrNameLst>
                                          <p:attrName>style.visibility</p:attrName>
                                        </p:attrNameLst>
                                      </p:cBhvr>
                                      <p:to>
                                        <p:strVal val="visible"/>
                                      </p:to>
                                    </p:set>
                                    <p:anim calcmode="lin" valueType="num">
                                      <p:cBhvr>
                                        <p:cTn id="7" dur="500" fill="hold"/>
                                        <p:tgtEl>
                                          <p:spTgt spid="283650"/>
                                        </p:tgtEl>
                                        <p:attrNameLst>
                                          <p:attrName>ppt_w</p:attrName>
                                        </p:attrNameLst>
                                      </p:cBhvr>
                                      <p:tavLst>
                                        <p:tav tm="0">
                                          <p:val>
                                            <p:strVal val="4/3*#ppt_w"/>
                                          </p:val>
                                        </p:tav>
                                        <p:tav tm="100000">
                                          <p:val>
                                            <p:strVal val="#ppt_w"/>
                                          </p:val>
                                        </p:tav>
                                      </p:tavLst>
                                    </p:anim>
                                    <p:anim calcmode="lin" valueType="num">
                                      <p:cBhvr>
                                        <p:cTn id="8" dur="500" fill="hold"/>
                                        <p:tgtEl>
                                          <p:spTgt spid="283650"/>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iterate type="lt">
                                    <p:tmPct val="100000"/>
                                  </p:iterate>
                                  <p:childTnLst>
                                    <p:set>
                                      <p:cBhvr>
                                        <p:cTn id="11" dur="1" fill="hold">
                                          <p:stCondLst>
                                            <p:cond delay="0"/>
                                          </p:stCondLst>
                                        </p:cTn>
                                        <p:tgtEl>
                                          <p:spTgt spid="283651"/>
                                        </p:tgtEl>
                                        <p:attrNameLst>
                                          <p:attrName>style.visibility</p:attrName>
                                        </p:attrNameLst>
                                      </p:cBhvr>
                                      <p:to>
                                        <p:strVal val="visible"/>
                                      </p:to>
                                    </p:set>
                                    <p:animEffect transition="in" filter="wipe(up)">
                                      <p:cBhvr>
                                        <p:cTn id="12" dur="75"/>
                                        <p:tgtEl>
                                          <p:spTgt spid="283651"/>
                                        </p:tgtEl>
                                      </p:cBhvr>
                                    </p:animEffect>
                                  </p:childTnLst>
                                </p:cTn>
                              </p:par>
                            </p:childTnLst>
                          </p:cTn>
                        </p:par>
                        <p:par>
                          <p:cTn id="13" fill="hold" nodeType="afterGroup">
                            <p:stCondLst>
                              <p:cond delay="6575"/>
                            </p:stCondLst>
                            <p:childTnLst>
                              <p:par>
                                <p:cTn id="14" presetID="22" presetClass="entr" presetSubtype="8" fill="hold" grpId="0" nodeType="afterEffect">
                                  <p:stCondLst>
                                    <p:cond delay="0"/>
                                  </p:stCondLst>
                                  <p:childTnLst>
                                    <p:set>
                                      <p:cBhvr>
                                        <p:cTn id="15" dur="1" fill="hold">
                                          <p:stCondLst>
                                            <p:cond delay="0"/>
                                          </p:stCondLst>
                                        </p:cTn>
                                        <p:tgtEl>
                                          <p:spTgt spid="283652">
                                            <p:txEl>
                                              <p:pRg st="0" end="0"/>
                                            </p:txEl>
                                          </p:spTgt>
                                        </p:tgtEl>
                                        <p:attrNameLst>
                                          <p:attrName>style.visibility</p:attrName>
                                        </p:attrNameLst>
                                      </p:cBhvr>
                                      <p:to>
                                        <p:strVal val="visible"/>
                                      </p:to>
                                    </p:set>
                                    <p:animEffect transition="in" filter="wipe(left)">
                                      <p:cBhvr>
                                        <p:cTn id="16" dur="500"/>
                                        <p:tgtEl>
                                          <p:spTgt spid="283652">
                                            <p:txEl>
                                              <p:pRg st="0" end="0"/>
                                            </p:txEl>
                                          </p:spTgt>
                                        </p:tgtEl>
                                      </p:cBhvr>
                                    </p:animEffect>
                                  </p:childTnLst>
                                </p:cTn>
                              </p:par>
                            </p:childTnLst>
                          </p:cTn>
                        </p:par>
                        <p:par>
                          <p:cTn id="17" fill="hold" nodeType="afterGroup">
                            <p:stCondLst>
                              <p:cond delay="7075"/>
                            </p:stCondLst>
                            <p:childTnLst>
                              <p:par>
                                <p:cTn id="18" presetID="22" presetClass="entr" presetSubtype="8" fill="hold" grpId="0" nodeType="afterEffect">
                                  <p:stCondLst>
                                    <p:cond delay="0"/>
                                  </p:stCondLst>
                                  <p:childTnLst>
                                    <p:set>
                                      <p:cBhvr>
                                        <p:cTn id="19" dur="1" fill="hold">
                                          <p:stCondLst>
                                            <p:cond delay="0"/>
                                          </p:stCondLst>
                                        </p:cTn>
                                        <p:tgtEl>
                                          <p:spTgt spid="283652">
                                            <p:txEl>
                                              <p:pRg st="1" end="1"/>
                                            </p:txEl>
                                          </p:spTgt>
                                        </p:tgtEl>
                                        <p:attrNameLst>
                                          <p:attrName>style.visibility</p:attrName>
                                        </p:attrNameLst>
                                      </p:cBhvr>
                                      <p:to>
                                        <p:strVal val="visible"/>
                                      </p:to>
                                    </p:set>
                                    <p:animEffect transition="in" filter="wipe(left)">
                                      <p:cBhvr>
                                        <p:cTn id="20" dur="500"/>
                                        <p:tgtEl>
                                          <p:spTgt spid="283652">
                                            <p:txEl>
                                              <p:pRg st="1" end="1"/>
                                            </p:txEl>
                                          </p:spTgt>
                                        </p:tgtEl>
                                      </p:cBhvr>
                                    </p:animEffect>
                                  </p:childTnLst>
                                </p:cTn>
                              </p:par>
                            </p:childTnLst>
                          </p:cTn>
                        </p:par>
                        <p:par>
                          <p:cTn id="21" fill="hold" nodeType="afterGroup">
                            <p:stCondLst>
                              <p:cond delay="7575"/>
                            </p:stCondLst>
                            <p:childTnLst>
                              <p:par>
                                <p:cTn id="22" presetID="22" presetClass="entr" presetSubtype="8" fill="hold" grpId="0" nodeType="afterEffect">
                                  <p:stCondLst>
                                    <p:cond delay="0"/>
                                  </p:stCondLst>
                                  <p:childTnLst>
                                    <p:set>
                                      <p:cBhvr>
                                        <p:cTn id="23" dur="1" fill="hold">
                                          <p:stCondLst>
                                            <p:cond delay="0"/>
                                          </p:stCondLst>
                                        </p:cTn>
                                        <p:tgtEl>
                                          <p:spTgt spid="283652">
                                            <p:txEl>
                                              <p:pRg st="2" end="2"/>
                                            </p:txEl>
                                          </p:spTgt>
                                        </p:tgtEl>
                                        <p:attrNameLst>
                                          <p:attrName>style.visibility</p:attrName>
                                        </p:attrNameLst>
                                      </p:cBhvr>
                                      <p:to>
                                        <p:strVal val="visible"/>
                                      </p:to>
                                    </p:set>
                                    <p:animEffect transition="in" filter="wipe(left)">
                                      <p:cBhvr>
                                        <p:cTn id="24" dur="500"/>
                                        <p:tgtEl>
                                          <p:spTgt spid="283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autoUpdateAnimBg="0"/>
      <p:bldP spid="283652" grpId="0" build="p" autoUpdateAnimBg="0" advAuto="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66"/>
            </a:gs>
            <a:gs pos="100000">
              <a:srgbClr val="000066">
                <a:gamma/>
                <a:shade val="0"/>
                <a:invGamma/>
              </a:srgbClr>
            </a:gs>
          </a:gsLst>
          <a:path path="rect">
            <a:fillToRect l="100000" b="100000"/>
          </a:path>
        </a:gradFill>
        <a:effectLst/>
      </p:bgPr>
    </p:bg>
    <p:spTree>
      <p:nvGrpSpPr>
        <p:cNvPr id="1" name=""/>
        <p:cNvGrpSpPr/>
        <p:nvPr/>
      </p:nvGrpSpPr>
      <p:grpSpPr>
        <a:xfrm>
          <a:off x="0" y="0"/>
          <a:ext cx="0" cy="0"/>
          <a:chOff x="0" y="0"/>
          <a:chExt cx="0" cy="0"/>
        </a:xfrm>
      </p:grpSpPr>
      <p:pic>
        <p:nvPicPr>
          <p:cNvPr id="284674" name="Picture 2" descr="FT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460375"/>
            <a:ext cx="6675438" cy="5018088"/>
          </a:xfrm>
          <a:prstGeom prst="rect">
            <a:avLst/>
          </a:prstGeom>
          <a:noFill/>
          <a:extLst>
            <a:ext uri="{909E8E84-426E-40DD-AFC4-6F175D3DCCD1}">
              <a14:hiddenFill xmlns:a14="http://schemas.microsoft.com/office/drawing/2010/main">
                <a:solidFill>
                  <a:srgbClr val="FFFFFF"/>
                </a:solidFill>
              </a14:hiddenFill>
            </a:ext>
          </a:extLst>
        </p:spPr>
      </p:pic>
      <p:pic>
        <p:nvPicPr>
          <p:cNvPr id="284675" name="Picture 3" descr="FT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614363"/>
            <a:ext cx="6686550" cy="5018087"/>
          </a:xfrm>
          <a:prstGeom prst="rect">
            <a:avLst/>
          </a:prstGeom>
          <a:noFill/>
          <a:extLst>
            <a:ext uri="{909E8E84-426E-40DD-AFC4-6F175D3DCCD1}">
              <a14:hiddenFill xmlns:a14="http://schemas.microsoft.com/office/drawing/2010/main">
                <a:solidFill>
                  <a:srgbClr val="FFFFFF"/>
                </a:solidFill>
              </a14:hiddenFill>
            </a:ext>
          </a:extLst>
        </p:spPr>
      </p:pic>
      <p:pic>
        <p:nvPicPr>
          <p:cNvPr id="284676" name="Picture 4" descr="FT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766763"/>
            <a:ext cx="6686550" cy="5006975"/>
          </a:xfrm>
          <a:prstGeom prst="rect">
            <a:avLst/>
          </a:prstGeom>
          <a:noFill/>
          <a:extLst>
            <a:ext uri="{909E8E84-426E-40DD-AFC4-6F175D3DCCD1}">
              <a14:hiddenFill xmlns:a14="http://schemas.microsoft.com/office/drawing/2010/main">
                <a:solidFill>
                  <a:srgbClr val="FFFFFF"/>
                </a:solidFill>
              </a14:hiddenFill>
            </a:ext>
          </a:extLst>
        </p:spPr>
      </p:pic>
      <p:pic>
        <p:nvPicPr>
          <p:cNvPr id="284677" name="Picture 5" descr="FTP-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909638"/>
            <a:ext cx="6697663" cy="5006975"/>
          </a:xfrm>
          <a:prstGeom prst="rect">
            <a:avLst/>
          </a:prstGeom>
          <a:noFill/>
          <a:extLst>
            <a:ext uri="{909E8E84-426E-40DD-AFC4-6F175D3DCCD1}">
              <a14:hiddenFill xmlns:a14="http://schemas.microsoft.com/office/drawing/2010/main">
                <a:solidFill>
                  <a:srgbClr val="FFFFFF"/>
                </a:solidFill>
              </a14:hiddenFill>
            </a:ext>
          </a:extLst>
        </p:spPr>
      </p:pic>
      <p:pic>
        <p:nvPicPr>
          <p:cNvPr id="284678" name="Picture 6" descr="FTP-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275" y="1050925"/>
            <a:ext cx="6675438" cy="5018088"/>
          </a:xfrm>
          <a:prstGeom prst="rect">
            <a:avLst/>
          </a:prstGeom>
          <a:noFill/>
          <a:extLst>
            <a:ext uri="{909E8E84-426E-40DD-AFC4-6F175D3DCCD1}">
              <a14:hiddenFill xmlns:a14="http://schemas.microsoft.com/office/drawing/2010/main">
                <a:solidFill>
                  <a:srgbClr val="FFFFFF"/>
                </a:solidFill>
              </a14:hiddenFill>
            </a:ext>
          </a:extLst>
        </p:spPr>
      </p:pic>
      <p:pic>
        <p:nvPicPr>
          <p:cNvPr id="284679" name="Picture 7" descr="FTP-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204913"/>
            <a:ext cx="6686550" cy="5018087"/>
          </a:xfrm>
          <a:prstGeom prst="rect">
            <a:avLst/>
          </a:prstGeom>
          <a:noFill/>
          <a:extLst>
            <a:ext uri="{909E8E84-426E-40DD-AFC4-6F175D3DCCD1}">
              <a14:hiddenFill xmlns:a14="http://schemas.microsoft.com/office/drawing/2010/main">
                <a:solidFill>
                  <a:srgbClr val="FFFFFF"/>
                </a:solidFill>
              </a14:hiddenFill>
            </a:ext>
          </a:extLst>
        </p:spPr>
      </p:pic>
      <p:pic>
        <p:nvPicPr>
          <p:cNvPr id="284680" name="Picture 8" descr="FTP-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5838" y="1357313"/>
            <a:ext cx="6686550" cy="5018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p:cTn id="7" dur="500" fill="hold"/>
                                        <p:tgtEl>
                                          <p:spTgt spid="284674"/>
                                        </p:tgtEl>
                                        <p:attrNameLst>
                                          <p:attrName>ppt_w</p:attrName>
                                        </p:attrNameLst>
                                      </p:cBhvr>
                                      <p:tavLst>
                                        <p:tav tm="0">
                                          <p:val>
                                            <p:strVal val="2/3*#ppt_w"/>
                                          </p:val>
                                        </p:tav>
                                        <p:tav tm="100000">
                                          <p:val>
                                            <p:strVal val="#ppt_w"/>
                                          </p:val>
                                        </p:tav>
                                      </p:tavLst>
                                    </p:anim>
                                    <p:anim calcmode="lin" valueType="num">
                                      <p:cBhvr>
                                        <p:cTn id="8" dur="500" fill="hold"/>
                                        <p:tgtEl>
                                          <p:spTgt spid="28467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846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84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467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846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846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84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7049" name="土耳其进.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91038" y="300831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7053" name="Picture 29" descr="WINN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1838" y="515938"/>
            <a:ext cx="2743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57055" name="Text Box 31"/>
          <p:cNvSpPr txBox="1">
            <a:spLocks noChangeArrowheads="1"/>
          </p:cNvSpPr>
          <p:nvPr/>
        </p:nvSpPr>
        <p:spPr bwMode="auto">
          <a:xfrm>
            <a:off x="841375" y="4641850"/>
            <a:ext cx="7605713" cy="1311275"/>
          </a:xfrm>
          <a:prstGeom prst="rect">
            <a:avLst/>
          </a:prstGeom>
          <a:noFill/>
          <a:ln>
            <a:noFill/>
          </a:ln>
          <a:effectLst>
            <a:outerShdw dist="63500" dir="2212194" algn="ctr" rotWithShape="0">
              <a:srgbClr val="FF99FF">
                <a:alpha val="50000"/>
              </a:srgbClr>
            </a:outerShdw>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12700" cap="sq">
                <a:solidFill>
                  <a:schemeClr val="tx1"/>
                </a:solidFill>
                <a:miter lim="800000"/>
                <a:headEnd/>
                <a:tailEnd/>
              </a14:hiddenLine>
            </a:ext>
          </a:extLst>
        </p:spPr>
        <p:txBody>
          <a:bodyPr>
            <a:spAutoFit/>
          </a:bodyPr>
          <a:lstStyle/>
          <a:p>
            <a:pPr>
              <a:spcBef>
                <a:spcPct val="50000"/>
              </a:spcBef>
            </a:pPr>
            <a:r>
              <a:rPr lang="en-US" altLang="zh-CN" sz="8000" b="1">
                <a:solidFill>
                  <a:srgbClr val="FFFF99"/>
                </a:solidFill>
                <a:latin typeface="Comic Sans MS" pitchFamily="66" charset="0"/>
                <a:ea typeface="粗园体" pitchFamily="18" charset="-122"/>
              </a:rPr>
              <a:t>Thank You</a:t>
            </a:r>
            <a:r>
              <a:rPr lang="en-US" altLang="zh-CN" sz="4000" b="1">
                <a:solidFill>
                  <a:srgbClr val="FFFF99"/>
                </a:solidFill>
                <a:latin typeface="Comic Sans MS" pitchFamily="66" charset="0"/>
                <a:ea typeface="粗园体" pitchFamily="18" charset="-122"/>
              </a:rPr>
              <a:t> </a:t>
            </a:r>
            <a:r>
              <a:rPr lang="en-US" altLang="zh-CN" sz="8000" b="1">
                <a:solidFill>
                  <a:srgbClr val="FFFF99"/>
                </a:solidFill>
                <a:latin typeface="Comic Sans MS" pitchFamily="66" charset="0"/>
                <a:ea typeface="粗园体" pitchFamily="18" charset="-122"/>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7053"/>
                                        </p:tgtEl>
                                        <p:attrNameLst>
                                          <p:attrName>style.visibility</p:attrName>
                                        </p:attrNameLst>
                                      </p:cBhvr>
                                      <p:to>
                                        <p:strVal val="visible"/>
                                      </p:to>
                                    </p:set>
                                    <p:anim calcmode="lin" valueType="num">
                                      <p:cBhvr>
                                        <p:cTn id="7" dur="500" fill="hold"/>
                                        <p:tgtEl>
                                          <p:spTgt spid="257053"/>
                                        </p:tgtEl>
                                        <p:attrNameLst>
                                          <p:attrName>ppt_w</p:attrName>
                                        </p:attrNameLst>
                                      </p:cBhvr>
                                      <p:tavLst>
                                        <p:tav tm="0">
                                          <p:val>
                                            <p:fltVal val="0"/>
                                          </p:val>
                                        </p:tav>
                                        <p:tav tm="100000">
                                          <p:val>
                                            <p:strVal val="#ppt_w"/>
                                          </p:val>
                                        </p:tav>
                                      </p:tavLst>
                                    </p:anim>
                                    <p:anim calcmode="lin" valueType="num">
                                      <p:cBhvr>
                                        <p:cTn id="8" dur="500" fill="hold"/>
                                        <p:tgtEl>
                                          <p:spTgt spid="25705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57049"/>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mediacall" presetSubtype="0" fill="hold" nodeType="afterEffect">
                                  <p:stCondLst>
                                    <p:cond delay="0"/>
                                  </p:stCondLst>
                                  <p:childTnLst>
                                    <p:cmd type="call" cmd="playFrom(0.0)">
                                      <p:cBhvr>
                                        <p:cTn id="14" dur="1" fill="hold"/>
                                        <p:tgtEl>
                                          <p:spTgt spid="257049"/>
                                        </p:tgtEl>
                                      </p:cBhvr>
                                    </p:cmd>
                                  </p:childTnLst>
                                </p:cTn>
                              </p:par>
                              <p:par>
                                <p:cTn id="15" presetID="22" presetClass="entr" presetSubtype="1" fill="hold" grpId="0" nodeType="withEffect">
                                  <p:stCondLst>
                                    <p:cond delay="6000"/>
                                  </p:stCondLst>
                                  <p:iterate type="lt">
                                    <p:tmPct val="100000"/>
                                  </p:iterate>
                                  <p:childTnLst>
                                    <p:set>
                                      <p:cBhvr>
                                        <p:cTn id="16" dur="1" fill="hold">
                                          <p:stCondLst>
                                            <p:cond delay="0"/>
                                          </p:stCondLst>
                                        </p:cTn>
                                        <p:tgtEl>
                                          <p:spTgt spid="257055"/>
                                        </p:tgtEl>
                                        <p:attrNameLst>
                                          <p:attrName>style.visibility</p:attrName>
                                        </p:attrNameLst>
                                      </p:cBhvr>
                                      <p:to>
                                        <p:strVal val="visible"/>
                                      </p:to>
                                    </p:set>
                                    <p:animEffect transition="in" filter="wipe(up)">
                                      <p:cBhvr>
                                        <p:cTn id="17" dur="75"/>
                                        <p:tgtEl>
                                          <p:spTgt spid="2570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repeatCount="indefinite" fill="hold" display="0">
                  <p:stCondLst>
                    <p:cond delay="indefinite"/>
                  </p:stCondLst>
                  <p:endCondLst>
                    <p:cond evt="onPrev" delay="0">
                      <p:tgtEl>
                        <p:sldTgt/>
                      </p:tgtEl>
                    </p:cond>
                    <p:cond evt="onStopAudio" delay="0">
                      <p:tgtEl>
                        <p:sldTgt/>
                      </p:tgtEl>
                    </p:cond>
                  </p:endCondLst>
                </p:cTn>
                <p:tgtEl>
                  <p:spTgt spid="257049"/>
                </p:tgtEl>
              </p:cMediaNode>
            </p:audio>
          </p:childTnLst>
        </p:cTn>
      </p:par>
    </p:tnLst>
    <p:bldLst>
      <p:bldP spid="2570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706438" y="762000"/>
            <a:ext cx="7772400" cy="5507038"/>
          </a:xfrm>
        </p:spPr>
        <p:txBody>
          <a:bodyPr/>
          <a:lstStyle/>
          <a:p>
            <a:pPr marL="569913" indent="-569913" algn="just">
              <a:lnSpc>
                <a:spcPct val="125000"/>
              </a:lnSpc>
              <a:spcBef>
                <a:spcPct val="0"/>
              </a:spcBef>
              <a:buClr>
                <a:srgbClr val="FF3300"/>
              </a:buClr>
              <a:buSzPct val="85000"/>
              <a:buFontTx/>
              <a:buBlip>
                <a:blip r:embed="rId2"/>
              </a:buBlip>
            </a:pPr>
            <a:r>
              <a:rPr lang="zh-CN" altLang="en-US" sz="3400">
                <a:solidFill>
                  <a:srgbClr val="FFFFFF"/>
                </a:solidFill>
                <a:latin typeface="微软简中圆" pitchFamily="2" charset="-122"/>
                <a:ea typeface="微软简中圆" pitchFamily="2" charset="-122"/>
              </a:rPr>
              <a:t>不同于散文、新闻报导和报告文学，科技论文的</a:t>
            </a:r>
            <a:r>
              <a:rPr lang="zh-CN" altLang="en-US" sz="3400">
                <a:solidFill>
                  <a:srgbClr val="FFFFFF"/>
                </a:solidFill>
              </a:rPr>
              <a:t>“</a:t>
            </a:r>
            <a:r>
              <a:rPr lang="zh-CN" altLang="en-US" sz="3400">
                <a:solidFill>
                  <a:srgbClr val="FFFFFF"/>
                </a:solidFill>
                <a:latin typeface="微软简中圆" pitchFamily="2" charset="-122"/>
                <a:ea typeface="微软简中圆" pitchFamily="2" charset="-122"/>
              </a:rPr>
              <a:t>生动</a:t>
            </a:r>
            <a:r>
              <a:rPr lang="zh-CN" altLang="en-US" sz="3400">
                <a:solidFill>
                  <a:srgbClr val="FFFFFF"/>
                </a:solidFill>
              </a:rPr>
              <a:t>”</a:t>
            </a:r>
            <a:r>
              <a:rPr lang="zh-CN" altLang="en-US" sz="3400">
                <a:solidFill>
                  <a:srgbClr val="FFFFFF"/>
                </a:solidFill>
                <a:latin typeface="微软简中圆" pitchFamily="2" charset="-122"/>
                <a:ea typeface="微软简中圆" pitchFamily="2" charset="-122"/>
              </a:rPr>
              <a:t>主要是借助合理的结构、精辟的论述（尽可能做到深入浅出）和简洁、通顺流畅的行文，以及图文并茂的形式来增强可读性</a:t>
            </a:r>
          </a:p>
          <a:p>
            <a:pPr marL="569913" indent="-569913" algn="just">
              <a:lnSpc>
                <a:spcPct val="125000"/>
              </a:lnSpc>
              <a:spcBef>
                <a:spcPct val="40000"/>
              </a:spcBef>
              <a:buClr>
                <a:srgbClr val="FF3300"/>
              </a:buClr>
              <a:buSzPct val="85000"/>
              <a:buFontTx/>
              <a:buBlip>
                <a:blip r:embed="rId2"/>
              </a:buBlip>
            </a:pPr>
            <a:r>
              <a:rPr lang="zh-CN" altLang="en-US" sz="3400">
                <a:solidFill>
                  <a:srgbClr val="FFFFFF"/>
                </a:solidFill>
                <a:latin typeface="微软简中圆" pitchFamily="2" charset="-122"/>
                <a:ea typeface="微软简中圆" pitchFamily="2" charset="-122"/>
              </a:rPr>
              <a:t>科技论文行文忌口语化，不宜采用过多的形容词，特别要避免使用文学性的、带感情色彩的非科技词语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heckerboard(across)">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checkerboard(across)">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theme/theme1.xml><?xml version="1.0" encoding="utf-8"?>
<a:theme xmlns:a="http://schemas.openxmlformats.org/drawingml/2006/main" name="彩带型模板">
  <a:themeElements>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彩带型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alpha val="50000"/>
          </a:srgbClr>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altLang="en-US" sz="2200" b="0" i="0" u="none" strike="noStrike" cap="none" normalizeH="0" baseline="0" smtClean="0">
            <a:ln>
              <a:noFill/>
            </a:ln>
            <a:solidFill>
              <a:srgbClr val="006600"/>
            </a:solidFill>
            <a:effectLst/>
            <a:latin typeface="Arial" charset="0"/>
            <a:ea typeface="微软简中圆" pitchFamily="2" charset="-122"/>
          </a:defRPr>
        </a:defPPr>
      </a:lstStyle>
    </a:spDef>
    <a:lnDef>
      <a:spPr bwMode="auto">
        <a:xfrm>
          <a:off x="0" y="0"/>
          <a:ext cx="1" cy="1"/>
        </a:xfrm>
        <a:custGeom>
          <a:avLst/>
          <a:gdLst/>
          <a:ahLst/>
          <a:cxnLst/>
          <a:rect l="0" t="0" r="0" b="0"/>
          <a:pathLst/>
        </a:custGeom>
        <a:solidFill>
          <a:srgbClr val="000000">
            <a:alpha val="50000"/>
          </a:srgbClr>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altLang="en-US" sz="2200" b="0" i="0" u="none" strike="noStrike" cap="none" normalizeH="0" baseline="0" smtClean="0">
            <a:ln>
              <a:noFill/>
            </a:ln>
            <a:solidFill>
              <a:srgbClr val="006600"/>
            </a:solidFill>
            <a:effectLst/>
            <a:latin typeface="Arial" charset="0"/>
            <a:ea typeface="微软简中圆" pitchFamily="2" charset="-122"/>
          </a:defRPr>
        </a:defPPr>
      </a:lstStyle>
    </a:lnDef>
  </a:objectDefaults>
  <a:extraClrSchemeLst>
    <a:extraClrScheme>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彩带型模板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彩带型模板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彩带型模板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彩带型模板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彩带型模板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themeOverride>
</file>

<file path=ppt/theme/themeOverride2.xml><?xml version="1.0" encoding="utf-8"?>
<a:themeOverride xmlns:a="http://schemas.openxmlformats.org/drawingml/2006/main">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themeOverride>
</file>

<file path=ppt/theme/themeOverride3.xml><?xml version="1.0" encoding="utf-8"?>
<a:themeOverride xmlns:a="http://schemas.openxmlformats.org/drawingml/2006/main">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themeOverride>
</file>

<file path=ppt/theme/themeOverride4.xml><?xml version="1.0" encoding="utf-8"?>
<a:themeOverride xmlns:a="http://schemas.openxmlformats.org/drawingml/2006/main">
  <a:clrScheme name="彩带型模板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G:\Poffic97\Templates\演示文稿设计\彩带型模板.pot</Template>
  <TotalTime>7430</TotalTime>
  <Words>4470</Words>
  <Application>Microsoft Office PowerPoint</Application>
  <PresentationFormat>全屏显示(4:3)</PresentationFormat>
  <Paragraphs>451</Paragraphs>
  <Slides>85</Slides>
  <Notes>54</Notes>
  <HiddenSlides>11</HiddenSlides>
  <MMClips>1</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2</vt:i4>
      </vt:variant>
      <vt:variant>
        <vt:lpstr>幻灯片标题</vt:lpstr>
      </vt:variant>
      <vt:variant>
        <vt:i4>85</vt:i4>
      </vt:variant>
    </vt:vector>
  </HeadingPairs>
  <TitlesOfParts>
    <vt:vector size="108" baseType="lpstr">
      <vt:lpstr>Times New Roman</vt:lpstr>
      <vt:lpstr>宋体</vt:lpstr>
      <vt:lpstr>华文新魏</vt:lpstr>
      <vt:lpstr>黑体</vt:lpstr>
      <vt:lpstr>微软简中圆</vt:lpstr>
      <vt:lpstr>粗园体</vt:lpstr>
      <vt:lpstr>Symbol</vt:lpstr>
      <vt:lpstr>微软简魏碑</vt:lpstr>
      <vt:lpstr>魏碑体</vt:lpstr>
      <vt:lpstr>行楷体</vt:lpstr>
      <vt:lpstr>微软简行楷</vt:lpstr>
      <vt:lpstr>Arial</vt:lpstr>
      <vt:lpstr>楷体_GB2312</vt:lpstr>
      <vt:lpstr>楷体</vt:lpstr>
      <vt:lpstr>Arial Rounded MT Bold</vt:lpstr>
      <vt:lpstr>微软简标宋</vt:lpstr>
      <vt:lpstr>微软美黑</vt:lpstr>
      <vt:lpstr>Monotype Sorts</vt:lpstr>
      <vt:lpstr>Arial Narrow</vt:lpstr>
      <vt:lpstr>Comic Sans MS</vt:lpstr>
      <vt:lpstr>彩带型模板</vt:lpstr>
      <vt:lpstr>Microsoft Word 文档</vt:lpstr>
      <vt:lpstr>Microsoft Word 图片</vt:lpstr>
      <vt:lpstr>化学系研究生辅导讲座</vt:lpstr>
      <vt:lpstr>科技论文的功能</vt:lpstr>
      <vt:lpstr> 文章三要素 </vt:lpstr>
      <vt:lpstr> 论说文的共性 —</vt:lpstr>
      <vt:lpstr>文章必须让读者看懂</vt:lpstr>
      <vt:lpstr> ㈠ 论文写作基本要领</vt:lpstr>
      <vt:lpstr>科技论文是供他人阅读的。写作时必须设身处地为读者考虑，尽力提高其可读性与吸引力                         </vt:lpstr>
      <vt:lpstr>与一般文章相比，科技论文在科学性上要求更严格。在文章结构，文体、术语和计量单位使用，以及图表格式、文献引用等方面均须遵从公认的规范</vt:lpstr>
      <vt:lpstr>PowerPoint 演示文稿</vt:lpstr>
      <vt:lpstr>PowerPoint 演示文稿</vt:lpstr>
      <vt:lpstr>PowerPoint 演示文稿</vt:lpstr>
      <vt:lpstr>学位论文作为科技档案资料将被永久保存，对本组、本单位研究工作有承前启后作用。因此有特别的要求：</vt:lpstr>
      <vt:lpstr>校研究生院对学位论文内容、格式规范制定了统一要求。须认真阅读《指南》和《手册》</vt:lpstr>
      <vt:lpstr>㈡ 学位论文的结构和格式</vt:lpstr>
      <vt:lpstr>㈢ 论文各部分写作要点</vt:lpstr>
      <vt:lpstr>1.  题   目</vt:lpstr>
      <vt:lpstr>命题易犯的毛病  “虚、大、空”</vt:lpstr>
      <vt:lpstr>又如：同一篇化学论文可选用四个题目：</vt:lpstr>
      <vt:lpstr>2.  摘   要</vt:lpstr>
      <vt:lpstr>撰写“摘要” 注意事项</vt:lpstr>
      <vt:lpstr>PowerPoint 演示文稿</vt:lpstr>
      <vt:lpstr>3.  英文摘要 ( Abstract )</vt:lpstr>
      <vt:lpstr>英文科技论文的人称</vt:lpstr>
      <vt:lpstr>PowerPoint 演示文稿</vt:lpstr>
      <vt:lpstr>语态的使用：第三人称主语 ≠被动语态</vt:lpstr>
      <vt:lpstr>在语法和句型方面</vt:lpstr>
      <vt:lpstr>PowerPoint 演示文稿</vt:lpstr>
      <vt:lpstr>4.  目  录</vt:lpstr>
      <vt:lpstr>PowerPoint 演示文稿</vt:lpstr>
      <vt:lpstr>5.  主要符号表</vt:lpstr>
      <vt:lpstr>6.  引  言</vt:lpstr>
      <vt:lpstr>PowerPoint 演示文稿</vt:lpstr>
      <vt:lpstr>PowerPoint 演示文稿</vt:lpstr>
      <vt:lpstr>PowerPoint 演示文稿</vt:lpstr>
      <vt:lpstr>PowerPoint 演示文稿</vt:lpstr>
      <vt:lpstr>7.   正 文</vt:lpstr>
      <vt:lpstr>7.1  实验方法</vt:lpstr>
      <vt:lpstr>PowerPoint 演示文稿</vt:lpstr>
      <vt:lpstr>PowerPoint 演示文稿</vt:lpstr>
      <vt:lpstr>什 么 是 克 隆</vt:lpstr>
      <vt:lpstr>PowerPoint 演示文稿</vt:lpstr>
      <vt:lpstr>自行设计的实验方法和装置应有详细说明和附图</vt:lpstr>
      <vt:lpstr>PowerPoint 演示文稿</vt:lpstr>
      <vt:lpstr>7.2   结果与讨论</vt:lpstr>
      <vt:lpstr>“正文” 部分写作要领</vt:lpstr>
      <vt:lpstr>PowerPoint 演示文稿</vt:lpstr>
      <vt:lpstr>PowerPoint 演示文稿</vt:lpstr>
      <vt:lpstr>化学论文要提高物理化学的含量</vt:lpstr>
      <vt:lpstr>PowerPoint 演示文稿</vt:lpstr>
      <vt:lpstr>8.  结  论</vt:lpstr>
      <vt:lpstr>PowerPoint 演示文稿</vt:lpstr>
      <vt:lpstr>9.   致  谢</vt:lpstr>
      <vt:lpstr>9.   参考文献</vt:lpstr>
      <vt:lpstr>10. 个人简历、在学期间的研究成果及发表的学术论文</vt:lpstr>
      <vt:lpstr>11.   附  录</vt:lpstr>
      <vt:lpstr>㈣ 学位论文常见毛病</vt:lpstr>
      <vt:lpstr>PowerPoint 演示文稿</vt:lpstr>
      <vt:lpstr>PowerPoint 演示文稿</vt:lpstr>
      <vt:lpstr>PowerPoint 演示文稿</vt:lpstr>
      <vt:lpstr>PowerPoint 演示文稿</vt:lpstr>
      <vt:lpstr>PowerPoint 演示文稿</vt:lpstr>
      <vt:lpstr>一 些 实 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㈤ 写作基本步骤</vt:lpstr>
      <vt:lpstr>PowerPoint 演示文稿</vt:lpstr>
      <vt:lpstr>PowerPoint 演示文稿</vt:lpstr>
      <vt:lpstr>PowerPoint 演示文稿</vt:lpstr>
      <vt:lpstr>博士、学士学位论文《写作指南》、论文参考版式、最终学术报告及论文答辩、学位申请全部表格，以及供答辩委员会秘书用的有关参考文件均已分类置于化学系FTP站上，以供下载</vt:lpstr>
      <vt:lpstr>PowerPoint 演示文稿</vt:lpstr>
      <vt:lpstr>PowerPoint 演示文稿</vt:lpstr>
    </vt:vector>
  </TitlesOfParts>
  <Manager/>
  <Company>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Santaclaus</dc:creator>
  <cp:lastModifiedBy>zhangym</cp:lastModifiedBy>
  <cp:revision>303</cp:revision>
  <dcterms:created xsi:type="dcterms:W3CDTF">1998-03-11T10:31:58Z</dcterms:created>
  <dcterms:modified xsi:type="dcterms:W3CDTF">2012-06-25T13:11:38Z</dcterms:modified>
</cp:coreProperties>
</file>