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81" r:id="rId10"/>
    <p:sldId id="282" r:id="rId11"/>
    <p:sldId id="283" r:id="rId12"/>
    <p:sldId id="287" r:id="rId13"/>
    <p:sldId id="288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91" r:id="rId22"/>
    <p:sldId id="292" r:id="rId23"/>
    <p:sldId id="293" r:id="rId24"/>
    <p:sldId id="294" r:id="rId25"/>
    <p:sldId id="295" r:id="rId26"/>
    <p:sldId id="270" r:id="rId27"/>
    <p:sldId id="271" r:id="rId28"/>
    <p:sldId id="290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98" r:id="rId37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09" autoAdjust="0"/>
  </p:normalViewPr>
  <p:slideViewPr>
    <p:cSldViewPr>
      <p:cViewPr varScale="1">
        <p:scale>
          <a:sx n="71" d="100"/>
          <a:sy n="71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2D007-25FC-4644-AF9E-9B0AA9540F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964C61-797D-4051-B962-18F56925FA22}">
      <dgm:prSet/>
      <dgm:spPr/>
      <dgm:t>
        <a:bodyPr/>
        <a:lstStyle/>
        <a:p>
          <a:pPr rtl="0"/>
          <a:r>
            <a:rPr lang="zh-CN" altLang="en-US" b="1" i="0" baseline="0" dirty="0" smtClean="0"/>
            <a:t>幅度</a:t>
          </a:r>
          <a:r>
            <a:rPr lang="zh-CN" b="1" i="0" baseline="0" dirty="0" smtClean="0"/>
            <a:t>调制与解调 </a:t>
          </a:r>
          <a:endParaRPr lang="en-US" altLang="zh-CN" b="1" i="0" baseline="0" dirty="0" smtClean="0"/>
        </a:p>
        <a:p>
          <a:pPr rtl="0"/>
          <a:r>
            <a:rPr lang="zh-CN" altLang="en-US" b="0" i="0" baseline="0" dirty="0" smtClean="0"/>
            <a:t>角调制</a:t>
          </a:r>
          <a:endParaRPr lang="en-US" altLang="zh-CN" b="0" i="0" baseline="0" dirty="0" smtClean="0"/>
        </a:p>
        <a:p>
          <a:pPr rtl="0"/>
          <a:r>
            <a:rPr lang="zh-CN" altLang="en-US" b="0" i="0" baseline="0" dirty="0" smtClean="0"/>
            <a:t>频分复用与时分复用</a:t>
          </a:r>
          <a:endParaRPr lang="en-US" altLang="zh-CN" b="0" i="0" baseline="0" dirty="0" smtClean="0"/>
        </a:p>
        <a:p>
          <a:pPr rtl="0"/>
          <a:r>
            <a:rPr lang="zh-CN" altLang="en-US" b="0" i="0" baseline="0" dirty="0" smtClean="0"/>
            <a:t>其他应用</a:t>
          </a:r>
          <a:endParaRPr lang="zh-CN" b="0" i="0" baseline="0" dirty="0"/>
        </a:p>
      </dgm:t>
    </dgm:pt>
    <dgm:pt modelId="{437A5313-644C-4428-B427-C237DFB70B0B}" type="parTrans" cxnId="{1E28DC01-8685-4DE7-9937-07EB328C5E89}">
      <dgm:prSet/>
      <dgm:spPr/>
      <dgm:t>
        <a:bodyPr/>
        <a:lstStyle/>
        <a:p>
          <a:endParaRPr lang="zh-CN" altLang="en-US"/>
        </a:p>
      </dgm:t>
    </dgm:pt>
    <dgm:pt modelId="{F22DF14B-3D97-4F8A-B914-501A76D4262C}" type="sibTrans" cxnId="{1E28DC01-8685-4DE7-9937-07EB328C5E89}">
      <dgm:prSet/>
      <dgm:spPr/>
      <dgm:t>
        <a:bodyPr/>
        <a:lstStyle/>
        <a:p>
          <a:endParaRPr lang="zh-CN" altLang="en-US"/>
        </a:p>
      </dgm:t>
    </dgm:pt>
    <dgm:pt modelId="{E6B43C66-CB80-4578-9817-2EE276CB8E37}" type="pres">
      <dgm:prSet presAssocID="{C8B2D007-25FC-4644-AF9E-9B0AA9540F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1F1562C-60D5-4B3C-B08A-C41D835163BB}" type="pres">
      <dgm:prSet presAssocID="{BD964C61-797D-4051-B962-18F56925FA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7C0B70D-06A0-4B6F-89F2-9A9B6936CF1D}" type="presOf" srcId="{BD964C61-797D-4051-B962-18F56925FA22}" destId="{01F1562C-60D5-4B3C-B08A-C41D835163BB}" srcOrd="0" destOrd="0" presId="urn:microsoft.com/office/officeart/2005/8/layout/vList2"/>
    <dgm:cxn modelId="{D0031A1B-DE62-4928-8B9E-4E0ABAF3CD13}" type="presOf" srcId="{C8B2D007-25FC-4644-AF9E-9B0AA9540FBF}" destId="{E6B43C66-CB80-4578-9817-2EE276CB8E37}" srcOrd="0" destOrd="0" presId="urn:microsoft.com/office/officeart/2005/8/layout/vList2"/>
    <dgm:cxn modelId="{1E28DC01-8685-4DE7-9937-07EB328C5E89}" srcId="{C8B2D007-25FC-4644-AF9E-9B0AA9540FBF}" destId="{BD964C61-797D-4051-B962-18F56925FA22}" srcOrd="0" destOrd="0" parTransId="{437A5313-644C-4428-B427-C237DFB70B0B}" sibTransId="{F22DF14B-3D97-4F8A-B914-501A76D4262C}"/>
    <dgm:cxn modelId="{A8E54F18-4E10-4398-B955-9FB7720EFE52}" type="presParOf" srcId="{E6B43C66-CB80-4578-9817-2EE276CB8E37}" destId="{01F1562C-60D5-4B3C-B08A-C41D83516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1562C-60D5-4B3C-B08A-C41D835163BB}">
      <dsp:nvSpPr>
        <dsp:cNvPr id="0" name=""/>
        <dsp:cNvSpPr/>
      </dsp:nvSpPr>
      <dsp:spPr>
        <a:xfrm>
          <a:off x="0" y="22769"/>
          <a:ext cx="6923088" cy="4069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i="0" kern="1200" baseline="0" dirty="0" smtClean="0"/>
            <a:t>幅度</a:t>
          </a:r>
          <a:r>
            <a:rPr lang="zh-CN" sz="3700" b="1" i="0" kern="1200" baseline="0" dirty="0" smtClean="0"/>
            <a:t>调制与解调 </a:t>
          </a:r>
          <a:endParaRPr lang="en-US" altLang="zh-CN" sz="3700" b="1" i="0" kern="1200" baseline="0" dirty="0" smtClean="0"/>
        </a:p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0" i="0" kern="1200" baseline="0" dirty="0" smtClean="0"/>
            <a:t>角调制</a:t>
          </a:r>
          <a:endParaRPr lang="en-US" altLang="zh-CN" sz="3700" b="0" i="0" kern="1200" baseline="0" dirty="0" smtClean="0"/>
        </a:p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0" i="0" kern="1200" baseline="0" dirty="0" smtClean="0"/>
            <a:t>频分复用与时分复用</a:t>
          </a:r>
          <a:endParaRPr lang="en-US" altLang="zh-CN" sz="3700" b="0" i="0" kern="1200" baseline="0" dirty="0" smtClean="0"/>
        </a:p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0" i="0" kern="1200" baseline="0" dirty="0" smtClean="0"/>
            <a:t>其他应用</a:t>
          </a:r>
          <a:endParaRPr lang="zh-CN" sz="3700" b="0" i="0" kern="1200" baseline="0" dirty="0"/>
        </a:p>
      </dsp:txBody>
      <dsp:txXfrm>
        <a:off x="198645" y="221414"/>
        <a:ext cx="6525798" cy="3671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e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09.wmf"/><Relationship Id="rId5" Type="http://schemas.openxmlformats.org/officeDocument/2006/relationships/image" Target="../media/image108.emf"/><Relationship Id="rId4" Type="http://schemas.openxmlformats.org/officeDocument/2006/relationships/image" Target="../media/image1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09.wmf"/><Relationship Id="rId4" Type="http://schemas.openxmlformats.org/officeDocument/2006/relationships/image" Target="../media/image10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09.wmf"/><Relationship Id="rId4" Type="http://schemas.openxmlformats.org/officeDocument/2006/relationships/image" Target="../media/image10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09.wmf"/><Relationship Id="rId6" Type="http://schemas.openxmlformats.org/officeDocument/2006/relationships/image" Target="../media/image108.e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12.wmf"/><Relationship Id="rId5" Type="http://schemas.openxmlformats.org/officeDocument/2006/relationships/image" Target="../media/image20.w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18" Type="http://schemas.openxmlformats.org/officeDocument/2006/relationships/image" Target="../media/image4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17" Type="http://schemas.openxmlformats.org/officeDocument/2006/relationships/image" Target="../media/image48.emf"/><Relationship Id="rId2" Type="http://schemas.openxmlformats.org/officeDocument/2006/relationships/image" Target="../media/image33.emf"/><Relationship Id="rId16" Type="http://schemas.openxmlformats.org/officeDocument/2006/relationships/image" Target="../media/image47.emf"/><Relationship Id="rId20" Type="http://schemas.openxmlformats.org/officeDocument/2006/relationships/image" Target="../media/image51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19" Type="http://schemas.openxmlformats.org/officeDocument/2006/relationships/image" Target="../media/image50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Relationship Id="rId14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B47D40-7F28-4E65-B6D6-4801D0F4AABC}" type="datetimeFigureOut">
              <a:rPr lang="zh-CN" altLang="en-US" smtClean="0"/>
              <a:t>2016-10-13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269FEE9-154B-4F10-A2F9-FCB3149D6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46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9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290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64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651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5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227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80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8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541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46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699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087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476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838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040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19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27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3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75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62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84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62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FEE9-154B-4F10-A2F9-FCB3149D664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66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C7246B-52A7-4994-908E-728961E9A783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04C384-7474-421D-A760-AA9F3F533D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9" Type="http://schemas.openxmlformats.org/officeDocument/2006/relationships/oleObject" Target="../embeddings/oleObject45.bin"/><Relationship Id="rId21" Type="http://schemas.openxmlformats.org/officeDocument/2006/relationships/oleObject" Target="../embeddings/oleObject36.bin"/><Relationship Id="rId34" Type="http://schemas.openxmlformats.org/officeDocument/2006/relationships/image" Target="../media/image47.emf"/><Relationship Id="rId42" Type="http://schemas.openxmlformats.org/officeDocument/2006/relationships/image" Target="../media/image51.em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oleObject" Target="../embeddings/oleObject40.bin"/><Relationship Id="rId41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oleObject" Target="../embeddings/oleObject44.bin"/><Relationship Id="rId40" Type="http://schemas.openxmlformats.org/officeDocument/2006/relationships/image" Target="../media/image50.e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oleObject" Target="../embeddings/oleObject35.bin"/><Relationship Id="rId31" Type="http://schemas.openxmlformats.org/officeDocument/2006/relationships/oleObject" Target="../embeddings/oleObject41.bin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oleObject" Target="../embeddings/oleObject39.bin"/><Relationship Id="rId30" Type="http://schemas.openxmlformats.org/officeDocument/2006/relationships/image" Target="../media/image45.emf"/><Relationship Id="rId35" Type="http://schemas.openxmlformats.org/officeDocument/2006/relationships/oleObject" Target="../embeddings/oleObject43.bin"/><Relationship Id="rId8" Type="http://schemas.openxmlformats.org/officeDocument/2006/relationships/image" Target="../media/image34.emf"/><Relationship Id="rId3" Type="http://schemas.openxmlformats.org/officeDocument/2006/relationships/oleObject" Target="../embeddings/oleObject27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33" Type="http://schemas.openxmlformats.org/officeDocument/2006/relationships/oleObject" Target="../embeddings/oleObject42.bin"/><Relationship Id="rId38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9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6.e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3.emf"/><Relationship Id="rId5" Type="http://schemas.openxmlformats.org/officeDocument/2006/relationships/image" Target="../media/image61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5.e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7.w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7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6.emf"/><Relationship Id="rId5" Type="http://schemas.openxmlformats.org/officeDocument/2006/relationships/image" Target="../media/image73.wmf"/><Relationship Id="rId15" Type="http://schemas.openxmlformats.org/officeDocument/2006/relationships/image" Target="../media/image78.e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83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e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8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9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6.emf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88.emf"/><Relationship Id="rId5" Type="http://schemas.openxmlformats.org/officeDocument/2006/relationships/image" Target="../media/image85.e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0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99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0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8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0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12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11.wmf"/><Relationship Id="rId5" Type="http://schemas.openxmlformats.org/officeDocument/2006/relationships/image" Target="../media/image108.e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1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08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15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1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08.e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1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08.e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1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23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22.wmf"/><Relationship Id="rId5" Type="http://schemas.openxmlformats.org/officeDocument/2006/relationships/image" Target="../media/image109.wmf"/><Relationship Id="rId15" Type="http://schemas.openxmlformats.org/officeDocument/2006/relationships/image" Target="../media/image108.e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1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11" Type="http://schemas.openxmlformats.org/officeDocument/2006/relationships/image" Target="../media/image11.e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200.bin"/><Relationship Id="rId4" Type="http://schemas.openxmlformats.org/officeDocument/2006/relationships/image" Target="../media/image21.png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/>
        </p:nvSpPr>
        <p:spPr>
          <a:xfrm>
            <a:off x="685800" y="1899645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CN" altLang="en-US" dirty="0" smtClean="0"/>
              <a:t>信号与系统</a:t>
            </a:r>
            <a:endParaRPr lang="zh-CN" altLang="en-US" dirty="0"/>
          </a:p>
        </p:txBody>
      </p:sp>
      <p:sp>
        <p:nvSpPr>
          <p:cNvPr id="25" name="副标题 2"/>
          <p:cNvSpPr>
            <a:spLocks noGrp="1"/>
          </p:cNvSpPr>
          <p:nvPr/>
        </p:nvSpPr>
        <p:spPr>
          <a:xfrm>
            <a:off x="685800" y="3758651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CN" altLang="en-US" dirty="0" smtClean="0"/>
              <a:t>王洪广</a:t>
            </a:r>
            <a:endParaRPr lang="en-US" altLang="zh-CN" dirty="0" smtClean="0"/>
          </a:p>
          <a:p>
            <a:r>
              <a:rPr lang="en-US" altLang="zh-CN" dirty="0"/>
              <a:t>wanghg</a:t>
            </a:r>
            <a:r>
              <a:rPr lang="en-US" altLang="zh-CN" dirty="0" smtClean="0"/>
              <a:t>@mail.xjtu.edu.cn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90F1B0-F8D3-418D-A915-A0AF0585EF58}" type="slidenum">
              <a:rPr lang="zh-CN" altLang="en-US"/>
              <a:pPr/>
              <a:t>10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341" y="1538273"/>
            <a:ext cx="7772400" cy="4922838"/>
          </a:xfrm>
        </p:spPr>
        <p:txBody>
          <a:bodyPr/>
          <a:lstStyle/>
          <a:p>
            <a:r>
              <a:rPr lang="zh-CN" altLang="en-US" dirty="0"/>
              <a:t>发射载波的</a:t>
            </a:r>
            <a:r>
              <a:rPr lang="en-US" dirty="0"/>
              <a:t>AM </a:t>
            </a:r>
          </a:p>
          <a:p>
            <a:pPr lvl="1"/>
            <a:r>
              <a:rPr lang="zh-CN" altLang="en-US" b="1" dirty="0"/>
              <a:t>为了使已调信号的包络是跟随调制信号变化，必须将双极性信号变成单极性信号。其方法是在发送信号中加入一定强度的载波信号            </a:t>
            </a:r>
            <a:r>
              <a:rPr lang="zh-CN" altLang="en-US" b="1" dirty="0" smtClean="0"/>
              <a:t>，于是</a:t>
            </a:r>
            <a:r>
              <a:rPr lang="zh-CN" altLang="en-US" b="1" dirty="0"/>
              <a:t>发送的信号为</a:t>
            </a:r>
          </a:p>
          <a:p>
            <a:pPr lvl="1"/>
            <a:endParaRPr lang="zh-CN" altLang="en-US" b="1" dirty="0"/>
          </a:p>
          <a:p>
            <a:pPr lvl="1"/>
            <a:r>
              <a:rPr lang="zh-CN" altLang="en-US" b="1" dirty="0"/>
              <a:t>上式中，对于全部</a:t>
            </a:r>
            <a:r>
              <a:rPr lang="en-US" b="1" i="1" dirty="0"/>
              <a:t>t</a:t>
            </a:r>
            <a:r>
              <a:rPr lang="zh-CN" altLang="en-US" b="1" dirty="0"/>
              <a:t>，</a:t>
            </a:r>
            <a:r>
              <a:rPr lang="en-US" b="1" i="1" dirty="0"/>
              <a:t>A</a:t>
            </a:r>
            <a:r>
              <a:rPr lang="zh-CN" altLang="en-US" b="1" dirty="0"/>
              <a:t>选择得足够</a:t>
            </a:r>
            <a:r>
              <a:rPr lang="zh-CN" altLang="en-US" b="1" dirty="0" smtClean="0"/>
              <a:t>大，</a:t>
            </a:r>
            <a:r>
              <a:rPr lang="zh-CN" altLang="en-US" b="1" dirty="0"/>
              <a:t>其频谱为</a:t>
            </a:r>
          </a:p>
          <a:p>
            <a:pPr lvl="1"/>
            <a:endParaRPr lang="en-US" altLang="zh-CN" b="1" dirty="0" smtClean="0"/>
          </a:p>
          <a:p>
            <a:pPr lvl="1"/>
            <a:endParaRPr lang="en-US" altLang="zh-CN" b="1" dirty="0" smtClean="0"/>
          </a:p>
          <a:p>
            <a:pPr lvl="1"/>
            <a:endParaRPr lang="zh-CN" altLang="en-US" b="1" dirty="0"/>
          </a:p>
          <a:p>
            <a:pPr lvl="1"/>
            <a:r>
              <a:rPr lang="zh-CN" altLang="en-US" b="1" dirty="0"/>
              <a:t>由上式可见，除了由于载波分量而在处形成两个冲激函数之外，这个频谱与抑制载波的</a:t>
            </a:r>
            <a:r>
              <a:rPr lang="en-US" b="1" dirty="0"/>
              <a:t>AM</a:t>
            </a:r>
            <a:r>
              <a:rPr lang="zh-CN" altLang="en-US" b="1" dirty="0"/>
              <a:t>的频谱相同。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68777"/>
              </p:ext>
            </p:extLst>
          </p:nvPr>
        </p:nvGraphicFramePr>
        <p:xfrm>
          <a:off x="4805440" y="2729143"/>
          <a:ext cx="1014337" cy="48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r:id="rId3" imgW="584264" imgH="228818" progId="Equation.3">
                  <p:embed/>
                </p:oleObj>
              </mc:Choice>
              <mc:Fallback>
                <p:oleObj r:id="rId3" imgW="584264" imgH="2288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440" y="2729143"/>
                        <a:ext cx="1014337" cy="48383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55160"/>
              </p:ext>
            </p:extLst>
          </p:nvPr>
        </p:nvGraphicFramePr>
        <p:xfrm>
          <a:off x="3062288" y="3394075"/>
          <a:ext cx="30114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r:id="rId5" imgW="1460817" imgH="228917" progId="Equation.3">
                  <p:embed/>
                </p:oleObj>
              </mc:Choice>
              <mc:Fallback>
                <p:oleObj r:id="rId5" imgW="14608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394075"/>
                        <a:ext cx="3011487" cy="4699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679510"/>
              </p:ext>
            </p:extLst>
          </p:nvPr>
        </p:nvGraphicFramePr>
        <p:xfrm>
          <a:off x="2713038" y="4302125"/>
          <a:ext cx="44735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r:id="rId7" imgW="2299017" imgH="228917" progId="Equation.3">
                  <p:embed/>
                </p:oleObj>
              </mc:Choice>
              <mc:Fallback>
                <p:oleObj r:id="rId7" imgW="22990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4302125"/>
                        <a:ext cx="4473575" cy="4556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00462"/>
              </p:ext>
            </p:extLst>
          </p:nvPr>
        </p:nvGraphicFramePr>
        <p:xfrm>
          <a:off x="3135313" y="4756150"/>
          <a:ext cx="3873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r:id="rId9" imgW="2108517" imgH="228917" progId="Equation.3">
                  <p:embed/>
                </p:oleObj>
              </mc:Choice>
              <mc:Fallback>
                <p:oleObj r:id="rId9" imgW="21085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4756150"/>
                        <a:ext cx="3873500" cy="4222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二、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非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同步解调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Aspect="1" noChangeShapeType="1"/>
          </p:cNvSpPr>
          <p:nvPr/>
        </p:nvSpPr>
        <p:spPr bwMode="auto">
          <a:xfrm flipV="1">
            <a:off x="3897313" y="3807123"/>
            <a:ext cx="1588" cy="785813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5"/>
          <p:cNvSpPr>
            <a:spLocks noChangeAspect="1" noChangeShapeType="1"/>
          </p:cNvSpPr>
          <p:nvPr/>
        </p:nvSpPr>
        <p:spPr bwMode="auto">
          <a:xfrm>
            <a:off x="2917825" y="4599285"/>
            <a:ext cx="2055813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91623"/>
              </p:ext>
            </p:extLst>
          </p:nvPr>
        </p:nvGraphicFramePr>
        <p:xfrm>
          <a:off x="3954463" y="3743623"/>
          <a:ext cx="3794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6" r:id="rId3" imgW="431742" imgH="203341" progId="Equation.3">
                  <p:embed/>
                </p:oleObj>
              </mc:Choice>
              <mc:Fallback>
                <p:oleObj r:id="rId3" imgW="431742" imgH="2033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3743623"/>
                        <a:ext cx="379413" cy="2603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66517"/>
              </p:ext>
            </p:extLst>
          </p:nvPr>
        </p:nvGraphicFramePr>
        <p:xfrm>
          <a:off x="4995863" y="4519910"/>
          <a:ext cx="231775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7" r:id="rId5" imgW="152585" imgH="139896" progId="Equation.3">
                  <p:embed/>
                </p:oleObj>
              </mc:Choice>
              <mc:Fallback>
                <p:oleObj r:id="rId5" imgW="152585" imgH="1398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4519910"/>
                        <a:ext cx="231775" cy="1762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049433"/>
              </p:ext>
            </p:extLst>
          </p:nvPr>
        </p:nvGraphicFramePr>
        <p:xfrm>
          <a:off x="3841750" y="4610398"/>
          <a:ext cx="1936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8" r:id="rId7" imgW="127042" imgH="177732" progId="Equation.3">
                  <p:embed/>
                </p:oleObj>
              </mc:Choice>
              <mc:Fallback>
                <p:oleObj r:id="rId7" imgW="127042" imgH="17773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610398"/>
                        <a:ext cx="193675" cy="2270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53616"/>
              </p:ext>
            </p:extLst>
          </p:nvPr>
        </p:nvGraphicFramePr>
        <p:xfrm>
          <a:off x="3063875" y="4578648"/>
          <a:ext cx="3302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9" r:id="rId9" imgW="304853" imgH="228719" progId="Equation.3">
                  <p:embed/>
                </p:oleObj>
              </mc:Choice>
              <mc:Fallback>
                <p:oleObj r:id="rId9" imgW="304853" imgH="2287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4578648"/>
                        <a:ext cx="330200" cy="2905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72525"/>
              </p:ext>
            </p:extLst>
          </p:nvPr>
        </p:nvGraphicFramePr>
        <p:xfrm>
          <a:off x="4441825" y="4578648"/>
          <a:ext cx="2317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0" r:id="rId11" imgW="190734" imgH="228818" progId="Equation.3">
                  <p:embed/>
                </p:oleObj>
              </mc:Choice>
              <mc:Fallback>
                <p:oleObj r:id="rId11" imgW="190734" imgH="2288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4578648"/>
                        <a:ext cx="231775" cy="2905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Line 11"/>
          <p:cNvSpPr>
            <a:spLocks noChangeAspect="1" noChangeShapeType="1"/>
          </p:cNvSpPr>
          <p:nvPr/>
        </p:nvSpPr>
        <p:spPr bwMode="auto">
          <a:xfrm flipV="1">
            <a:off x="4551363" y="4219873"/>
            <a:ext cx="0" cy="37147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Line 12"/>
          <p:cNvSpPr>
            <a:spLocks noChangeAspect="1" noChangeShapeType="1"/>
          </p:cNvSpPr>
          <p:nvPr/>
        </p:nvSpPr>
        <p:spPr bwMode="auto">
          <a:xfrm flipV="1">
            <a:off x="3241675" y="4219873"/>
            <a:ext cx="0" cy="37147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69510"/>
              </p:ext>
            </p:extLst>
          </p:nvPr>
        </p:nvGraphicFramePr>
        <p:xfrm>
          <a:off x="2317750" y="2946698"/>
          <a:ext cx="2317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1" r:id="rId13" imgW="152585" imgH="139896" progId="Equation.3">
                  <p:embed/>
                </p:oleObj>
              </mc:Choice>
              <mc:Fallback>
                <p:oleObj r:id="rId13" imgW="152585" imgH="1398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2946698"/>
                        <a:ext cx="231775" cy="17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Line 14"/>
          <p:cNvSpPr>
            <a:spLocks noChangeAspect="1" noChangeShapeType="1"/>
          </p:cNvSpPr>
          <p:nvPr/>
        </p:nvSpPr>
        <p:spPr bwMode="auto">
          <a:xfrm flipV="1">
            <a:off x="6729413" y="2014835"/>
            <a:ext cx="6350" cy="1041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Line 15"/>
          <p:cNvSpPr>
            <a:spLocks noChangeAspect="1" noChangeShapeType="1"/>
          </p:cNvSpPr>
          <p:nvPr/>
        </p:nvSpPr>
        <p:spPr bwMode="auto">
          <a:xfrm>
            <a:off x="5749925" y="3060998"/>
            <a:ext cx="2055813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23610"/>
              </p:ext>
            </p:extLst>
          </p:nvPr>
        </p:nvGraphicFramePr>
        <p:xfrm>
          <a:off x="6783388" y="1975148"/>
          <a:ext cx="3810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2" r:id="rId15" imgW="431742" imgH="203341" progId="Equation.3">
                  <p:embed/>
                </p:oleObj>
              </mc:Choice>
              <mc:Fallback>
                <p:oleObj r:id="rId15" imgW="431742" imgH="2033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1975148"/>
                        <a:ext cx="381000" cy="2603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45237"/>
              </p:ext>
            </p:extLst>
          </p:nvPr>
        </p:nvGraphicFramePr>
        <p:xfrm>
          <a:off x="7827963" y="2980035"/>
          <a:ext cx="23177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3" r:id="rId17" imgW="152585" imgH="139896" progId="Equation.3">
                  <p:embed/>
                </p:oleObj>
              </mc:Choice>
              <mc:Fallback>
                <p:oleObj r:id="rId17" imgW="152585" imgH="1398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980035"/>
                        <a:ext cx="231775" cy="17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26369"/>
              </p:ext>
            </p:extLst>
          </p:nvPr>
        </p:nvGraphicFramePr>
        <p:xfrm>
          <a:off x="6673850" y="3072110"/>
          <a:ext cx="1936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4" r:id="rId19" imgW="127042" imgH="177732" progId="Equation.3">
                  <p:embed/>
                </p:oleObj>
              </mc:Choice>
              <mc:Fallback>
                <p:oleObj r:id="rId19" imgW="127042" imgH="17773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72110"/>
                        <a:ext cx="193675" cy="2270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32803"/>
              </p:ext>
            </p:extLst>
          </p:nvPr>
        </p:nvGraphicFramePr>
        <p:xfrm>
          <a:off x="5895975" y="3040360"/>
          <a:ext cx="32861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5" r:id="rId21" imgW="304853" imgH="228719" progId="Equation.3">
                  <p:embed/>
                </p:oleObj>
              </mc:Choice>
              <mc:Fallback>
                <p:oleObj r:id="rId21" imgW="304853" imgH="2287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3040360"/>
                        <a:ext cx="328613" cy="29051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66551"/>
              </p:ext>
            </p:extLst>
          </p:nvPr>
        </p:nvGraphicFramePr>
        <p:xfrm>
          <a:off x="7272338" y="3038773"/>
          <a:ext cx="2317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" r:id="rId23" imgW="190734" imgH="228818" progId="Equation.3">
                  <p:embed/>
                </p:oleObj>
              </mc:Choice>
              <mc:Fallback>
                <p:oleObj r:id="rId23" imgW="190734" imgH="2288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3038773"/>
                        <a:ext cx="231775" cy="2921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5" name="Group 21"/>
          <p:cNvGrpSpPr>
            <a:grpSpLocks noChangeAspect="1"/>
          </p:cNvGrpSpPr>
          <p:nvPr/>
        </p:nvGrpSpPr>
        <p:grpSpPr bwMode="auto">
          <a:xfrm>
            <a:off x="5953125" y="2626238"/>
            <a:ext cx="269875" cy="409575"/>
            <a:chOff x="0" y="0"/>
            <a:chExt cx="270" cy="346"/>
          </a:xfrm>
        </p:grpSpPr>
        <p:sp>
          <p:nvSpPr>
            <p:cNvPr id="11286" name="AutoShape 2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0" cy="346"/>
            </a:xfrm>
            <a:prstGeom prst="triangle">
              <a:avLst>
                <a:gd name="adj" fmla="val 50000"/>
              </a:avLst>
            </a:prstGeom>
            <a:noFill/>
            <a:ln w="34925" cmpd="sng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AutoShape 23"/>
            <p:cNvSpPr>
              <a:spLocks noChangeAspect="1" noChangeArrowheads="1"/>
            </p:cNvSpPr>
            <p:nvPr/>
          </p:nvSpPr>
          <p:spPr bwMode="auto">
            <a:xfrm>
              <a:off x="126" y="0"/>
              <a:ext cx="134" cy="346"/>
            </a:xfrm>
            <a:prstGeom prst="triangle">
              <a:avLst>
                <a:gd name="adj" fmla="val 6718"/>
              </a:avLst>
            </a:prstGeom>
            <a:noFill/>
            <a:ln w="34925" cmpd="sng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91" name="Line 27"/>
          <p:cNvSpPr>
            <a:spLocks noChangeAspect="1" noChangeShapeType="1"/>
          </p:cNvSpPr>
          <p:nvPr/>
        </p:nvSpPr>
        <p:spPr bwMode="auto">
          <a:xfrm flipV="1">
            <a:off x="6088063" y="2424410"/>
            <a:ext cx="0" cy="633413"/>
          </a:xfrm>
          <a:prstGeom prst="line">
            <a:avLst/>
          </a:prstGeom>
          <a:noFill/>
          <a:ln w="28575" cmpd="sng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2" name="Line 28"/>
          <p:cNvSpPr>
            <a:spLocks noChangeAspect="1" noChangeShapeType="1"/>
          </p:cNvSpPr>
          <p:nvPr/>
        </p:nvSpPr>
        <p:spPr bwMode="auto">
          <a:xfrm flipV="1">
            <a:off x="7343775" y="2413298"/>
            <a:ext cx="0" cy="633413"/>
          </a:xfrm>
          <a:prstGeom prst="line">
            <a:avLst/>
          </a:prstGeom>
          <a:noFill/>
          <a:ln w="28575" cmpd="sng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415583"/>
              </p:ext>
            </p:extLst>
          </p:nvPr>
        </p:nvGraphicFramePr>
        <p:xfrm>
          <a:off x="5302250" y="2289473"/>
          <a:ext cx="4572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" r:id="rId25" imgW="292164" imgH="203341" progId="Equation.3">
                  <p:embed/>
                </p:oleObj>
              </mc:Choice>
              <mc:Fallback>
                <p:oleObj r:id="rId25" imgW="292164" imgH="2033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2289473"/>
                        <a:ext cx="457200" cy="3889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099875"/>
              </p:ext>
            </p:extLst>
          </p:nvPr>
        </p:nvGraphicFramePr>
        <p:xfrm>
          <a:off x="3375025" y="3219748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8" r:id="rId27" imgW="850848" imgH="228818" progId="Equation.3">
                  <p:embed/>
                </p:oleObj>
              </mc:Choice>
              <mc:Fallback>
                <p:oleObj r:id="rId27" imgW="850848" imgH="2288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3219748"/>
                        <a:ext cx="1219200" cy="3841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384512"/>
              </p:ext>
            </p:extLst>
          </p:nvPr>
        </p:nvGraphicFramePr>
        <p:xfrm>
          <a:off x="2538413" y="234662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9" name="公式" r:id="rId29" imgW="304853" imgH="203341" progId="Equation.3">
                  <p:embed/>
                </p:oleObj>
              </mc:Choice>
              <mc:Fallback>
                <p:oleObj name="公式" r:id="rId29" imgW="304853" imgH="2033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2346623"/>
                        <a:ext cx="481013" cy="3873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Line 32"/>
          <p:cNvSpPr>
            <a:spLocks noChangeAspect="1" noChangeShapeType="1"/>
          </p:cNvSpPr>
          <p:nvPr/>
        </p:nvSpPr>
        <p:spPr bwMode="auto">
          <a:xfrm>
            <a:off x="2981325" y="2506960"/>
            <a:ext cx="7620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7" name="AutoShape 33"/>
          <p:cNvSpPr>
            <a:spLocks noChangeAspect="1" noChangeArrowheads="1"/>
          </p:cNvSpPr>
          <p:nvPr/>
        </p:nvSpPr>
        <p:spPr bwMode="auto">
          <a:xfrm>
            <a:off x="3748088" y="2335510"/>
            <a:ext cx="336550" cy="338138"/>
          </a:xfrm>
          <a:prstGeom prst="flowChartSummingJunction">
            <a:avLst/>
          </a:prstGeom>
          <a:solidFill>
            <a:srgbClr val="80008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8" name="Line 34"/>
          <p:cNvSpPr>
            <a:spLocks noChangeAspect="1" noChangeShapeType="1"/>
          </p:cNvSpPr>
          <p:nvPr/>
        </p:nvSpPr>
        <p:spPr bwMode="auto">
          <a:xfrm flipV="1">
            <a:off x="3944938" y="2640310"/>
            <a:ext cx="0" cy="620713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99" name="Group 35"/>
          <p:cNvGrpSpPr>
            <a:grpSpLocks noChangeAspect="1"/>
          </p:cNvGrpSpPr>
          <p:nvPr/>
        </p:nvGrpSpPr>
        <p:grpSpPr bwMode="auto">
          <a:xfrm>
            <a:off x="4370388" y="2340273"/>
            <a:ext cx="461963" cy="338138"/>
            <a:chOff x="0" y="0"/>
            <a:chExt cx="291" cy="213"/>
          </a:xfrm>
        </p:grpSpPr>
        <p:sp>
          <p:nvSpPr>
            <p:cNvPr id="11300" name="Oval 36"/>
            <p:cNvSpPr>
              <a:spLocks noChangeAspect="1" noChangeArrowheads="1"/>
            </p:cNvSpPr>
            <p:nvPr/>
          </p:nvSpPr>
          <p:spPr bwMode="auto">
            <a:xfrm>
              <a:off x="59" y="0"/>
              <a:ext cx="232" cy="213"/>
            </a:xfrm>
            <a:prstGeom prst="ellipse">
              <a:avLst/>
            </a:prstGeom>
            <a:solidFill>
              <a:srgbClr val="80008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301" name="Object 37"/>
            <p:cNvGraphicFramePr>
              <a:graphicFrameLocks noChangeAspect="1"/>
            </p:cNvGraphicFramePr>
            <p:nvPr/>
          </p:nvGraphicFramePr>
          <p:xfrm>
            <a:off x="103" y="29"/>
            <a:ext cx="155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0" name="公式" r:id="rId31" imgW="139896" imgH="152585" progId="Equation.3">
                    <p:embed/>
                  </p:oleObj>
                </mc:Choice>
                <mc:Fallback>
                  <p:oleObj name="公式" r:id="rId31" imgW="139896" imgH="1525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" y="29"/>
                          <a:ext cx="155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2" name="Line 38"/>
            <p:cNvSpPr>
              <a:spLocks noChangeAspect="1" noChangeShapeType="1"/>
            </p:cNvSpPr>
            <p:nvPr/>
          </p:nvSpPr>
          <p:spPr bwMode="auto">
            <a:xfrm>
              <a:off x="0" y="96"/>
              <a:ext cx="57" cy="0"/>
            </a:xfrm>
            <a:prstGeom prst="line">
              <a:avLst/>
            </a:prstGeom>
            <a:noFill/>
            <a:ln w="6350" cmpd="sng">
              <a:solidFill>
                <a:srgbClr val="000000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03" name="Line 39"/>
          <p:cNvSpPr>
            <a:spLocks noChangeAspect="1" noChangeShapeType="1"/>
          </p:cNvSpPr>
          <p:nvPr/>
        </p:nvSpPr>
        <p:spPr bwMode="auto">
          <a:xfrm>
            <a:off x="3941763" y="3048298"/>
            <a:ext cx="714375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4" name="Line 40"/>
          <p:cNvSpPr>
            <a:spLocks noChangeAspect="1" noChangeShapeType="1"/>
          </p:cNvSpPr>
          <p:nvPr/>
        </p:nvSpPr>
        <p:spPr bwMode="auto">
          <a:xfrm flipV="1">
            <a:off x="4656138" y="2686348"/>
            <a:ext cx="0" cy="36195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305" name="Group 41"/>
          <p:cNvGrpSpPr>
            <a:grpSpLocks noChangeAspect="1"/>
          </p:cNvGrpSpPr>
          <p:nvPr/>
        </p:nvGrpSpPr>
        <p:grpSpPr bwMode="auto">
          <a:xfrm>
            <a:off x="4198938" y="2927648"/>
            <a:ext cx="252413" cy="266700"/>
            <a:chOff x="0" y="0"/>
            <a:chExt cx="159" cy="168"/>
          </a:xfrm>
        </p:grpSpPr>
        <p:sp>
          <p:nvSpPr>
            <p:cNvPr id="11306" name="Rectangle 4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59" cy="168"/>
            </a:xfrm>
            <a:prstGeom prst="rect">
              <a:avLst/>
            </a:prstGeom>
            <a:solidFill>
              <a:srgbClr val="CC3300"/>
            </a:solidFill>
            <a:ln w="6350" cmpd="sng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307" name="Object 43"/>
            <p:cNvGraphicFramePr>
              <a:graphicFrameLocks noChangeAspect="1"/>
            </p:cNvGraphicFramePr>
            <p:nvPr/>
          </p:nvGraphicFramePr>
          <p:xfrm>
            <a:off x="11" y="0"/>
            <a:ext cx="130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1" r:id="rId33" imgW="152519" imgH="165202" progId="Equation.3">
                    <p:embed/>
                  </p:oleObj>
                </mc:Choice>
                <mc:Fallback>
                  <p:oleObj r:id="rId33" imgW="152519" imgH="1652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" y="0"/>
                          <a:ext cx="130" cy="167"/>
                        </a:xfrm>
                        <a:prstGeom prst="rect">
                          <a:avLst/>
                        </a:prstGeom>
                        <a:solidFill>
                          <a:srgbClr val="336600"/>
                        </a:solidFill>
                        <a:ln w="12700" cmpd="sng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08" name="Group 44"/>
          <p:cNvGrpSpPr>
            <a:grpSpLocks noChangeAspect="1"/>
          </p:cNvGrpSpPr>
          <p:nvPr/>
        </p:nvGrpSpPr>
        <p:grpSpPr bwMode="auto">
          <a:xfrm>
            <a:off x="1149350" y="1886248"/>
            <a:ext cx="1160463" cy="1377950"/>
            <a:chOff x="0" y="0"/>
            <a:chExt cx="635" cy="819"/>
          </a:xfrm>
        </p:grpSpPr>
        <p:sp>
          <p:nvSpPr>
            <p:cNvPr id="11309" name="Line 45"/>
            <p:cNvSpPr>
              <a:spLocks noChangeAspect="1" noChangeShapeType="1"/>
            </p:cNvSpPr>
            <p:nvPr/>
          </p:nvSpPr>
          <p:spPr bwMode="auto">
            <a:xfrm flipV="1">
              <a:off x="318" y="32"/>
              <a:ext cx="0" cy="65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0" name="Line 46"/>
            <p:cNvSpPr>
              <a:spLocks noChangeAspect="1" noChangeShapeType="1"/>
            </p:cNvSpPr>
            <p:nvPr/>
          </p:nvSpPr>
          <p:spPr bwMode="auto">
            <a:xfrm>
              <a:off x="0" y="677"/>
              <a:ext cx="635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311" name="Object 47"/>
            <p:cNvGraphicFramePr>
              <a:graphicFrameLocks noChangeAspect="1"/>
            </p:cNvGraphicFramePr>
            <p:nvPr/>
          </p:nvGraphicFramePr>
          <p:xfrm>
            <a:off x="344" y="0"/>
            <a:ext cx="24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2" r:id="rId35" imgW="457120" imgH="203341" progId="Equation.3">
                    <p:embed/>
                  </p:oleObj>
                </mc:Choice>
                <mc:Fallback>
                  <p:oleObj r:id="rId35" imgW="457120" imgH="2033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" y="0"/>
                          <a:ext cx="24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2" name="Object 48"/>
            <p:cNvGraphicFramePr>
              <a:graphicFrameLocks noChangeAspect="1"/>
            </p:cNvGraphicFramePr>
            <p:nvPr/>
          </p:nvGraphicFramePr>
          <p:xfrm>
            <a:off x="288" y="684"/>
            <a:ext cx="106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3" r:id="rId37" imgW="127042" imgH="177732" progId="Equation.3">
                    <p:embed/>
                  </p:oleObj>
                </mc:Choice>
                <mc:Fallback>
                  <p:oleObj r:id="rId37" imgW="127042" imgH="17773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684"/>
                          <a:ext cx="106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3" name="Object 49"/>
            <p:cNvGraphicFramePr>
              <a:graphicFrameLocks noChangeAspect="1"/>
            </p:cNvGraphicFramePr>
            <p:nvPr/>
          </p:nvGraphicFramePr>
          <p:xfrm>
            <a:off x="104" y="691"/>
            <a:ext cx="159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4" r:id="rId39" imgW="253987" imgH="165202" progId="Equation.3">
                    <p:embed/>
                  </p:oleObj>
                </mc:Choice>
                <mc:Fallback>
                  <p:oleObj r:id="rId39" imgW="253987" imgH="1652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691"/>
                          <a:ext cx="159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4" name="Object 50"/>
            <p:cNvGraphicFramePr>
              <a:graphicFrameLocks noChangeAspect="1"/>
            </p:cNvGraphicFramePr>
            <p:nvPr/>
          </p:nvGraphicFramePr>
          <p:xfrm>
            <a:off x="369" y="691"/>
            <a:ext cx="103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5" r:id="rId41" imgW="152519" imgH="165202" progId="Equation.3">
                    <p:embed/>
                  </p:oleObj>
                </mc:Choice>
                <mc:Fallback>
                  <p:oleObj r:id="rId41" imgW="152519" imgH="1652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" y="691"/>
                          <a:ext cx="103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5" name="AutoShape 51"/>
            <p:cNvSpPr>
              <a:spLocks noChangeAspect="1" noChangeArrowheads="1"/>
            </p:cNvSpPr>
            <p:nvPr/>
          </p:nvSpPr>
          <p:spPr bwMode="auto">
            <a:xfrm>
              <a:off x="241" y="259"/>
              <a:ext cx="149" cy="418"/>
            </a:xfrm>
            <a:prstGeom prst="triangle">
              <a:avLst>
                <a:gd name="adj" fmla="val 50000"/>
              </a:avLst>
            </a:prstGeom>
            <a:noFill/>
            <a:ln w="38100" cmpd="sng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2816225" y="1552873"/>
            <a:ext cx="1189038" cy="508000"/>
          </a:xfrm>
          <a:prstGeom prst="wedgeRoundRectCallout">
            <a:avLst>
              <a:gd name="adj1" fmla="val 34380"/>
              <a:gd name="adj2" fmla="val 101565"/>
              <a:gd name="adj3" fmla="val 16667"/>
            </a:avLst>
          </a:prstGeom>
          <a:solidFill>
            <a:schemeClr val="bg2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b="1"/>
              <a:t>乘法器</a:t>
            </a:r>
          </a:p>
        </p:txBody>
      </p: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4368800" y="1481435"/>
            <a:ext cx="1306513" cy="550863"/>
          </a:xfrm>
          <a:prstGeom prst="wedgeRoundRectCallout">
            <a:avLst>
              <a:gd name="adj1" fmla="val -28130"/>
              <a:gd name="adj2" fmla="val 93514"/>
              <a:gd name="adj3" fmla="val 16667"/>
            </a:avLst>
          </a:prstGeom>
          <a:solidFill>
            <a:schemeClr val="bg2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b="1"/>
              <a:t>加法器</a:t>
            </a:r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4078288" y="2510135"/>
            <a:ext cx="449263" cy="0"/>
          </a:xfrm>
          <a:prstGeom prst="line">
            <a:avLst/>
          </a:prstGeom>
          <a:noFill/>
          <a:ln w="28575" cap="sq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4832350" y="2495848"/>
            <a:ext cx="550863" cy="0"/>
          </a:xfrm>
          <a:prstGeom prst="line">
            <a:avLst/>
          </a:prstGeom>
          <a:noFill/>
          <a:ln w="28575" cap="sq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20" name="AutoShape 56"/>
          <p:cNvSpPr>
            <a:spLocks noChangeArrowheads="1"/>
          </p:cNvSpPr>
          <p:nvPr/>
        </p:nvSpPr>
        <p:spPr bwMode="auto">
          <a:xfrm>
            <a:off x="625475" y="3556000"/>
            <a:ext cx="1987550" cy="958850"/>
          </a:xfrm>
          <a:prstGeom prst="wedgeRoundRectCallout">
            <a:avLst>
              <a:gd name="adj1" fmla="val -1356"/>
              <a:gd name="adj2" fmla="val -88079"/>
              <a:gd name="adj3" fmla="val 16667"/>
            </a:avLst>
          </a:prstGeom>
          <a:solidFill>
            <a:srgbClr val="336600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 dirty="0"/>
              <a:t>调制信号的频谱</a:t>
            </a:r>
          </a:p>
        </p:txBody>
      </p:sp>
      <p:sp>
        <p:nvSpPr>
          <p:cNvPr id="11321" name="AutoShape 57"/>
          <p:cNvSpPr>
            <a:spLocks noChangeArrowheads="1"/>
          </p:cNvSpPr>
          <p:nvPr/>
        </p:nvSpPr>
        <p:spPr bwMode="auto">
          <a:xfrm>
            <a:off x="6183313" y="3805238"/>
            <a:ext cx="2135187" cy="857250"/>
          </a:xfrm>
          <a:prstGeom prst="wedgeRoundRectCallout">
            <a:avLst>
              <a:gd name="adj1" fmla="val -18477"/>
              <a:gd name="adj2" fmla="val -110741"/>
              <a:gd name="adj3" fmla="val 16667"/>
            </a:avLst>
          </a:prstGeom>
          <a:solidFill>
            <a:srgbClr val="336600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/>
              <a:t>已调信号的频谱</a:t>
            </a:r>
          </a:p>
        </p:txBody>
      </p:sp>
      <p:sp>
        <p:nvSpPr>
          <p:cNvPr id="11322" name="AutoShape 58"/>
          <p:cNvSpPr>
            <a:spLocks noChangeArrowheads="1"/>
          </p:cNvSpPr>
          <p:nvPr/>
        </p:nvSpPr>
        <p:spPr bwMode="auto">
          <a:xfrm>
            <a:off x="2737857" y="5532200"/>
            <a:ext cx="2786063" cy="595313"/>
          </a:xfrm>
          <a:prstGeom prst="wedgeRoundRectCallout">
            <a:avLst>
              <a:gd name="adj1" fmla="val -6241"/>
              <a:gd name="adj2" fmla="val -158801"/>
              <a:gd name="adj3" fmla="val 16667"/>
            </a:avLst>
          </a:prstGeom>
          <a:solidFill>
            <a:srgbClr val="336600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/>
              <a:t>载波信号的频谱</a:t>
            </a:r>
          </a:p>
        </p:txBody>
      </p:sp>
      <p:sp>
        <p:nvSpPr>
          <p:cNvPr id="64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三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非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同步解调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68" name="Group 21"/>
          <p:cNvGrpSpPr>
            <a:grpSpLocks noChangeAspect="1"/>
          </p:cNvGrpSpPr>
          <p:nvPr/>
        </p:nvGrpSpPr>
        <p:grpSpPr bwMode="auto">
          <a:xfrm>
            <a:off x="7208837" y="2640310"/>
            <a:ext cx="269875" cy="409575"/>
            <a:chOff x="0" y="0"/>
            <a:chExt cx="270" cy="346"/>
          </a:xfrm>
        </p:grpSpPr>
        <p:sp>
          <p:nvSpPr>
            <p:cNvPr id="69" name="AutoShape 2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0" cy="346"/>
            </a:xfrm>
            <a:prstGeom prst="triangle">
              <a:avLst>
                <a:gd name="adj" fmla="val 50000"/>
              </a:avLst>
            </a:prstGeom>
            <a:noFill/>
            <a:ln w="34925" cmpd="sng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AutoShape 23"/>
            <p:cNvSpPr>
              <a:spLocks noChangeAspect="1" noChangeArrowheads="1"/>
            </p:cNvSpPr>
            <p:nvPr/>
          </p:nvSpPr>
          <p:spPr bwMode="auto">
            <a:xfrm>
              <a:off x="126" y="0"/>
              <a:ext cx="134" cy="346"/>
            </a:xfrm>
            <a:prstGeom prst="triangle">
              <a:avLst>
                <a:gd name="adj" fmla="val 6718"/>
              </a:avLst>
            </a:prstGeom>
            <a:noFill/>
            <a:ln w="34925" cmpd="sng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3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0" grpId="0" animBg="1" autoUpdateAnimBg="0"/>
      <p:bldP spid="11321" grpId="0" animBg="1" autoUpdateAnimBg="0"/>
      <p:bldP spid="113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555625"/>
          </a:xfrm>
        </p:spPr>
        <p:txBody>
          <a:bodyPr/>
          <a:lstStyle/>
          <a:p>
            <a:r>
              <a:rPr lang="zh-CN" altLang="en-US" dirty="0" smtClean="0"/>
              <a:t>非步</a:t>
            </a:r>
            <a:r>
              <a:rPr lang="zh-CN" altLang="en-US" dirty="0"/>
              <a:t>解调 </a:t>
            </a:r>
          </a:p>
        </p:txBody>
      </p:sp>
      <p:sp>
        <p:nvSpPr>
          <p:cNvPr id="15364" name="Rectangle 4"/>
          <p:cNvSpPr>
            <a:spLocks noChangeAspect="1" noChangeArrowheads="1"/>
          </p:cNvSpPr>
          <p:nvPr/>
        </p:nvSpPr>
        <p:spPr bwMode="auto">
          <a:xfrm>
            <a:off x="1878013" y="2064500"/>
            <a:ext cx="2576512" cy="1954212"/>
          </a:xfrm>
          <a:prstGeom prst="rect">
            <a:avLst/>
          </a:prstGeom>
          <a:solidFill>
            <a:srgbClr val="336600"/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65" name="Group 5"/>
          <p:cNvGrpSpPr>
            <a:grpSpLocks noChangeAspect="1"/>
          </p:cNvGrpSpPr>
          <p:nvPr/>
        </p:nvGrpSpPr>
        <p:grpSpPr bwMode="auto">
          <a:xfrm>
            <a:off x="554038" y="2208213"/>
            <a:ext cx="7767637" cy="1724025"/>
            <a:chOff x="0" y="0"/>
            <a:chExt cx="4893" cy="1086"/>
          </a:xfrm>
        </p:grpSpPr>
        <p:sp>
          <p:nvSpPr>
            <p:cNvPr id="15366" name="Rectangle 6"/>
            <p:cNvSpPr>
              <a:spLocks noChangeAspect="1" noChangeArrowheads="1"/>
            </p:cNvSpPr>
            <p:nvPr/>
          </p:nvSpPr>
          <p:spPr bwMode="auto">
            <a:xfrm>
              <a:off x="1615" y="94"/>
              <a:ext cx="513" cy="794"/>
            </a:xfrm>
            <a:prstGeom prst="rect">
              <a:avLst/>
            </a:prstGeom>
            <a:solidFill>
              <a:srgbClr val="336600"/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/>
            </a:p>
          </p:txBody>
        </p:sp>
        <p:sp>
          <p:nvSpPr>
            <p:cNvPr id="15367" name="Line 7"/>
            <p:cNvSpPr>
              <a:spLocks noChangeAspect="1" noChangeShapeType="1"/>
            </p:cNvSpPr>
            <p:nvPr/>
          </p:nvSpPr>
          <p:spPr bwMode="auto">
            <a:xfrm flipH="1">
              <a:off x="1019" y="94"/>
              <a:ext cx="607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Oval 8"/>
            <p:cNvSpPr>
              <a:spLocks noChangeAspect="1" noChangeArrowheads="1"/>
            </p:cNvSpPr>
            <p:nvPr/>
          </p:nvSpPr>
          <p:spPr bwMode="auto">
            <a:xfrm>
              <a:off x="948" y="73"/>
              <a:ext cx="50" cy="50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Line 9"/>
            <p:cNvSpPr>
              <a:spLocks noChangeAspect="1" noChangeShapeType="1"/>
            </p:cNvSpPr>
            <p:nvPr/>
          </p:nvSpPr>
          <p:spPr bwMode="auto">
            <a:xfrm flipH="1">
              <a:off x="1019" y="888"/>
              <a:ext cx="607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Oval 10"/>
            <p:cNvSpPr>
              <a:spLocks noChangeAspect="1" noChangeArrowheads="1"/>
            </p:cNvSpPr>
            <p:nvPr/>
          </p:nvSpPr>
          <p:spPr bwMode="auto">
            <a:xfrm>
              <a:off x="948" y="867"/>
              <a:ext cx="50" cy="50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Rectangle 11"/>
            <p:cNvSpPr>
              <a:spLocks noChangeAspect="1" noChangeArrowheads="1"/>
            </p:cNvSpPr>
            <p:nvPr/>
          </p:nvSpPr>
          <p:spPr bwMode="auto">
            <a:xfrm rot="16200000">
              <a:off x="1971" y="447"/>
              <a:ext cx="298" cy="85"/>
            </a:xfrm>
            <a:prstGeom prst="rect">
              <a:avLst/>
            </a:prstGeom>
            <a:solidFill>
              <a:srgbClr val="336600"/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Rectangle 12"/>
            <p:cNvSpPr>
              <a:spLocks noChangeAspect="1" noChangeArrowheads="1"/>
            </p:cNvSpPr>
            <p:nvPr/>
          </p:nvSpPr>
          <p:spPr bwMode="auto">
            <a:xfrm>
              <a:off x="1481" y="446"/>
              <a:ext cx="244" cy="64"/>
            </a:xfrm>
            <a:prstGeom prst="rect">
              <a:avLst/>
            </a:prstGeom>
            <a:solidFill>
              <a:srgbClr val="336600"/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Rectangle 13"/>
            <p:cNvSpPr>
              <a:spLocks noChangeAspect="1" noChangeArrowheads="1"/>
            </p:cNvSpPr>
            <p:nvPr/>
          </p:nvSpPr>
          <p:spPr bwMode="auto">
            <a:xfrm>
              <a:off x="1711" y="420"/>
              <a:ext cx="58" cy="103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4" name="Rectangle 14"/>
            <p:cNvSpPr>
              <a:spLocks noChangeAspect="1" noChangeArrowheads="1"/>
            </p:cNvSpPr>
            <p:nvPr/>
          </p:nvSpPr>
          <p:spPr bwMode="auto">
            <a:xfrm>
              <a:off x="1438" y="420"/>
              <a:ext cx="58" cy="103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5" name="AutoShape 15"/>
            <p:cNvSpPr>
              <a:spLocks noChangeAspect="1" noChangeArrowheads="1"/>
            </p:cNvSpPr>
            <p:nvPr/>
          </p:nvSpPr>
          <p:spPr bwMode="auto">
            <a:xfrm rot="5400000">
              <a:off x="1223" y="3"/>
              <a:ext cx="162" cy="184"/>
            </a:xfrm>
            <a:prstGeom prst="triangle">
              <a:avLst>
                <a:gd name="adj" fmla="val 50000"/>
              </a:avLst>
            </a:prstGeom>
            <a:noFill/>
            <a:ln w="2857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Line 16"/>
            <p:cNvSpPr>
              <a:spLocks noChangeAspect="1" noChangeShapeType="1"/>
            </p:cNvSpPr>
            <p:nvPr/>
          </p:nvSpPr>
          <p:spPr bwMode="auto">
            <a:xfrm rot="5400000">
              <a:off x="1301" y="95"/>
              <a:ext cx="19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5377" name="Object 17"/>
            <p:cNvGraphicFramePr>
              <a:graphicFrameLocks noChangeAspect="1"/>
            </p:cNvGraphicFramePr>
            <p:nvPr/>
          </p:nvGraphicFramePr>
          <p:xfrm>
            <a:off x="2201" y="94"/>
            <a:ext cx="131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6" r:id="rId3" imgW="140017" imgH="787717" progId="Equation.3">
                    <p:embed/>
                  </p:oleObj>
                </mc:Choice>
                <mc:Fallback>
                  <p:oleObj r:id="rId3" imgW="140017" imgH="7877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1" y="94"/>
                          <a:ext cx="131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8" name="Object 18"/>
            <p:cNvGraphicFramePr>
              <a:graphicFrameLocks noChangeAspect="1"/>
            </p:cNvGraphicFramePr>
            <p:nvPr/>
          </p:nvGraphicFramePr>
          <p:xfrm>
            <a:off x="937" y="145"/>
            <a:ext cx="122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7" r:id="rId5" imgW="140017" imgH="787717" progId="Equation.3">
                    <p:embed/>
                  </p:oleObj>
                </mc:Choice>
                <mc:Fallback>
                  <p:oleObj r:id="rId5" imgW="140017" imgH="7877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" y="145"/>
                          <a:ext cx="122" cy="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9" name="Object 19"/>
            <p:cNvGraphicFramePr>
              <a:graphicFrameLocks noChangeAspect="1"/>
            </p:cNvGraphicFramePr>
            <p:nvPr/>
          </p:nvGraphicFramePr>
          <p:xfrm>
            <a:off x="1910" y="417"/>
            <a:ext cx="155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8" r:id="rId7" imgW="152519" imgH="165202" progId="Equation.3">
                    <p:embed/>
                  </p:oleObj>
                </mc:Choice>
                <mc:Fallback>
                  <p:oleObj r:id="rId7" imgW="152519" imgH="1652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0" y="417"/>
                          <a:ext cx="155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0" name="Object 20"/>
            <p:cNvGraphicFramePr>
              <a:graphicFrameLocks noChangeAspect="1"/>
            </p:cNvGraphicFramePr>
            <p:nvPr/>
          </p:nvGraphicFramePr>
          <p:xfrm>
            <a:off x="1313" y="407"/>
            <a:ext cx="15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9" r:id="rId9" imgW="152453" imgH="177809" progId="Equation.3">
                    <p:embed/>
                  </p:oleObj>
                </mc:Choice>
                <mc:Fallback>
                  <p:oleObj r:id="rId9" imgW="152453" imgH="17780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3" y="407"/>
                          <a:ext cx="156" cy="183"/>
                        </a:xfrm>
                        <a:prstGeom prst="rect">
                          <a:avLst/>
                        </a:prstGeom>
                        <a:solidFill>
                          <a:srgbClr val="33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1" name="Line 21"/>
            <p:cNvSpPr>
              <a:spLocks noChangeAspect="1" noChangeShapeType="1"/>
            </p:cNvSpPr>
            <p:nvPr/>
          </p:nvSpPr>
          <p:spPr bwMode="auto">
            <a:xfrm>
              <a:off x="84" y="501"/>
              <a:ext cx="74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2" name="Line 22"/>
            <p:cNvSpPr>
              <a:spLocks noChangeAspect="1" noChangeShapeType="1"/>
            </p:cNvSpPr>
            <p:nvPr/>
          </p:nvSpPr>
          <p:spPr bwMode="auto">
            <a:xfrm>
              <a:off x="2457" y="481"/>
              <a:ext cx="80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Rectangle 23"/>
            <p:cNvSpPr>
              <a:spLocks noChangeAspect="1" noChangeArrowheads="1"/>
            </p:cNvSpPr>
            <p:nvPr/>
          </p:nvSpPr>
          <p:spPr bwMode="auto">
            <a:xfrm>
              <a:off x="3259" y="246"/>
              <a:ext cx="915" cy="458"/>
            </a:xfrm>
            <a:prstGeom prst="rect">
              <a:avLst/>
            </a:prstGeom>
            <a:solidFill>
              <a:srgbClr val="800080"/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5384" name="Object 24"/>
            <p:cNvGraphicFramePr>
              <a:graphicFrameLocks noChangeAspect="1"/>
            </p:cNvGraphicFramePr>
            <p:nvPr/>
          </p:nvGraphicFramePr>
          <p:xfrm>
            <a:off x="3357" y="387"/>
            <a:ext cx="763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90" r:id="rId11" imgW="799723" imgH="203341" progId="Equation.3">
                    <p:embed/>
                  </p:oleObj>
                </mc:Choice>
                <mc:Fallback>
                  <p:oleObj r:id="rId11" imgW="799723" imgH="2033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" y="387"/>
                          <a:ext cx="763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5" name="Line 25"/>
            <p:cNvSpPr>
              <a:spLocks noChangeAspect="1" noChangeShapeType="1"/>
            </p:cNvSpPr>
            <p:nvPr/>
          </p:nvSpPr>
          <p:spPr bwMode="auto">
            <a:xfrm>
              <a:off x="4174" y="490"/>
              <a:ext cx="709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5386" name="Object 26"/>
            <p:cNvGraphicFramePr>
              <a:graphicFrameLocks noChangeAspect="1"/>
            </p:cNvGraphicFramePr>
            <p:nvPr/>
          </p:nvGraphicFramePr>
          <p:xfrm>
            <a:off x="1417" y="915"/>
            <a:ext cx="449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91" r:id="rId13" imgW="495187" imgH="203341" progId="Equation.3">
                    <p:embed/>
                  </p:oleObj>
                </mc:Choice>
                <mc:Fallback>
                  <p:oleObj r:id="rId13" imgW="495187" imgH="2033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7" y="915"/>
                          <a:ext cx="449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7" name="Object 27"/>
            <p:cNvGraphicFramePr>
              <a:graphicFrameLocks noChangeAspect="1"/>
            </p:cNvGraphicFramePr>
            <p:nvPr/>
          </p:nvGraphicFramePr>
          <p:xfrm>
            <a:off x="0" y="250"/>
            <a:ext cx="299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92" r:id="rId15" imgW="292164" imgH="203341" progId="Equation.3">
                    <p:embed/>
                  </p:oleObj>
                </mc:Choice>
                <mc:Fallback>
                  <p:oleObj r:id="rId15" imgW="292164" imgH="2033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50"/>
                          <a:ext cx="299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8" name="Object 28"/>
            <p:cNvGraphicFramePr>
              <a:graphicFrameLocks noChangeAspect="1"/>
            </p:cNvGraphicFramePr>
            <p:nvPr/>
          </p:nvGraphicFramePr>
          <p:xfrm>
            <a:off x="4580" y="227"/>
            <a:ext cx="31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93" r:id="rId17" imgW="304853" imgH="203341" progId="Equation.3">
                    <p:embed/>
                  </p:oleObj>
                </mc:Choice>
                <mc:Fallback>
                  <p:oleObj r:id="rId17" imgW="304853" imgH="20334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0" y="227"/>
                          <a:ext cx="313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260350" y="4572000"/>
            <a:ext cx="1655763" cy="695325"/>
          </a:xfrm>
          <a:prstGeom prst="wedgeRoundRectCallout">
            <a:avLst>
              <a:gd name="adj1" fmla="val -21139"/>
              <a:gd name="adj2" fmla="val -244977"/>
              <a:gd name="adj3" fmla="val 16667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/>
              <a:t>已调信号</a:t>
            </a:r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2757488" y="4716463"/>
            <a:ext cx="1655762" cy="695325"/>
          </a:xfrm>
          <a:prstGeom prst="wedgeRoundRectCallout">
            <a:avLst>
              <a:gd name="adj1" fmla="val -12319"/>
              <a:gd name="adj2" fmla="val -142694"/>
              <a:gd name="adj3" fmla="val 16667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/>
              <a:t>检波器</a:t>
            </a:r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7373938" y="4527550"/>
            <a:ext cx="1770062" cy="985838"/>
          </a:xfrm>
          <a:prstGeom prst="wedgeRoundRectCallout">
            <a:avLst>
              <a:gd name="adj1" fmla="val -20764"/>
              <a:gd name="adj2" fmla="val -202333"/>
              <a:gd name="adj3" fmla="val 16667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/>
              <a:t>解调后的信号</a:t>
            </a:r>
            <a:endParaRPr lang="en-US" b="1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4703763" y="4137025"/>
            <a:ext cx="1987550" cy="711200"/>
          </a:xfrm>
          <a:prstGeom prst="wedgeRoundRectCallout">
            <a:avLst>
              <a:gd name="adj1" fmla="val -43769"/>
              <a:gd name="adj2" fmla="val -171204"/>
              <a:gd name="adj3" fmla="val 16667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/>
              <a:t>检波器输出</a:t>
            </a:r>
            <a:endParaRPr lang="en-US" b="1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三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非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同步解调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91" grpId="0" animBg="1" autoUpdateAnimBg="0"/>
      <p:bldP spid="15392" grpId="0" animBg="1" autoUpdateAnimBg="0"/>
      <p:bldP spid="15393" grpId="0" animBg="1" autoUpdateAnimBg="0"/>
      <p:bldP spid="1539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000125" y="1400175"/>
          <a:ext cx="7313613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r:id="rId3" imgW="6419048" imgH="4001058" progId="Paint.Picture">
                  <p:embed/>
                </p:oleObj>
              </mc:Choice>
              <mc:Fallback>
                <p:oleObj r:id="rId3" imgW="6419048" imgH="4001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400175"/>
                        <a:ext cx="7313613" cy="455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三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非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同步解调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5805262"/>
            <a:ext cx="698477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/>
              <a:t>已调信号如图</a:t>
            </a:r>
            <a:r>
              <a:rPr lang="en-US" altLang="zh-CN" sz="2000" b="1" dirty="0"/>
              <a:t> (a)</a:t>
            </a:r>
            <a:r>
              <a:rPr lang="zh-CN" altLang="en-US" sz="2000" b="1" dirty="0"/>
              <a:t>所示，其中，</a:t>
            </a: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</a:rPr>
              <a:t>粗线是检波器输出波形</a:t>
            </a:r>
            <a:r>
              <a:rPr lang="zh-CN" altLang="en-US" sz="2000" b="1" dirty="0"/>
              <a:t>，低通滤波器再对检波器输出进行平滑处理，以恢复原信号波形，如图</a:t>
            </a:r>
            <a:r>
              <a:rPr lang="en-US" altLang="zh-CN" sz="2000" b="1" dirty="0"/>
              <a:t> (b)</a:t>
            </a:r>
            <a:r>
              <a:rPr lang="zh-CN" altLang="en-US" sz="2000" b="1" dirty="0"/>
              <a:t>所示。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7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1700213"/>
            <a:ext cx="9144000" cy="51577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E7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四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单边带幅度调制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3203575" y="1700213"/>
          <a:ext cx="56578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9" name="Visio" r:id="rId4" imgW="2546299" imgH="870509" progId="">
                  <p:embed/>
                </p:oleObj>
              </mc:Choice>
              <mc:Fallback>
                <p:oleObj name="Visio" r:id="rId4" imgW="2546299" imgH="87050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700213"/>
                        <a:ext cx="5657850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3203575" y="3357563"/>
          <a:ext cx="56578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0" name="Visio" r:id="rId6" imgW="3007551" imgH="1028144" progId="">
                  <p:embed/>
                </p:oleObj>
              </mc:Choice>
              <mc:Fallback>
                <p:oleObj name="Visio" r:id="rId6" imgW="3007551" imgH="10281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357563"/>
                        <a:ext cx="5657850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323850" y="2708275"/>
          <a:ext cx="28733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Visio" r:id="rId8" imgW="1376172" imgH="1047293" progId="">
                  <p:embed/>
                </p:oleObj>
              </mc:Choice>
              <mc:Fallback>
                <p:oleObj name="Visio" r:id="rId8" imgW="1376172" imgH="104729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08275"/>
                        <a:ext cx="287337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3203575" y="5002213"/>
          <a:ext cx="56578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2" name="Visio" r:id="rId10" imgW="3007551" imgH="1028144" progId="">
                  <p:embed/>
                </p:oleObj>
              </mc:Choice>
              <mc:Fallback>
                <p:oleObj name="Visio" r:id="rId10" imgW="3007551" imgH="1028144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002213"/>
                        <a:ext cx="5657850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1700213"/>
            <a:ext cx="9144000" cy="51577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E7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lvl="0" indent="-812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四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单边带幅度调制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539750" y="1773238"/>
            <a:ext cx="388937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l"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ˎ̥"/>
              </a:rPr>
              <a:t> </a:t>
            </a:r>
            <a:r>
              <a:rPr kumimoji="0" lang="zh-CN" altLang="zh-CN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ˎ̥"/>
              </a:rPr>
              <a:t>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rPr>
              <a:t>单边带幅度调制</a:t>
            </a:r>
            <a:b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rPr>
            </a:b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ˎ̥"/>
              </a:rPr>
              <a:t>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rPr>
              <a:t>已调信号的解调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Wingdings" pitchFamily="2" charset="2"/>
              <a:ea typeface="ˎ̥"/>
            </a:endParaRPr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343150" y="3462338"/>
          <a:ext cx="6800850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0" name="Visio" r:id="rId4" imgW="3863950" imgH="1032967" progId="">
                  <p:embed/>
                </p:oleObj>
              </mc:Choice>
              <mc:Fallback>
                <p:oleObj name="Visio" r:id="rId4" imgW="3863950" imgH="103296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462338"/>
                        <a:ext cx="6800850" cy="159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4465638" y="4976813"/>
          <a:ext cx="248285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1" name="Visio" r:id="rId6" imgW="1425550" imgH="1032967" progId="">
                  <p:embed/>
                </p:oleObj>
              </mc:Choice>
              <mc:Fallback>
                <p:oleObj name="Visio" r:id="rId6" imgW="1425550" imgH="103296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976813"/>
                        <a:ext cx="2482850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2738438" y="1701800"/>
          <a:ext cx="5959475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2" name="Visio" r:id="rId8" imgW="3007551" imgH="1028144" progId="">
                  <p:embed/>
                </p:oleObj>
              </mc:Choice>
              <mc:Fallback>
                <p:oleObj name="Visio" r:id="rId8" imgW="3007551" imgH="102814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1701800"/>
                        <a:ext cx="5959475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25425" y="3505200"/>
          <a:ext cx="39655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3" name="Equation" r:id="rId10" imgW="2159000" imgH="368300" progId="">
                  <p:embed/>
                </p:oleObj>
              </mc:Choice>
              <mc:Fallback>
                <p:oleObj name="Equation" r:id="rId10" imgW="2159000" imgH="368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3505200"/>
                        <a:ext cx="396557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>
                                <a:alpha val="7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990600" y="2819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pitchFamily="34" charset="0"/>
                <a:ea typeface="宋体" pitchFamily="2" charset="-122"/>
              </a:rPr>
              <a:t>采用同步解调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/>
        </p:nvGraphicFramePr>
        <p:xfrm>
          <a:off x="228600" y="5181600"/>
          <a:ext cx="3897313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4" name="Visio" r:id="rId12" imgW="2413656" imgH="886282" progId="">
                  <p:embed/>
                </p:oleObj>
              </mc:Choice>
              <mc:Fallback>
                <p:oleObj name="Visio" r:id="rId12" imgW="2413656" imgH="88628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1600"/>
                        <a:ext cx="3897313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 animBg="1"/>
      <p:bldP spid="94215" grpId="0" autoUpdateAnimBg="0"/>
      <p:bldP spid="942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lvl="0" indent="-812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四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单边带幅度调制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611188" y="1844675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l"/>
              <a:tabLst/>
            </a:pPr>
            <a:r>
              <a:rPr kumimoji="0" lang="zh-CN" altLang="zh-CN" sz="3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ˎ̥"/>
              </a:rPr>
              <a:t> </a:t>
            </a:r>
            <a:r>
              <a:rPr kumimoji="0" lang="zh-CN" altLang="zh-CN" sz="7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ˎ̥"/>
              </a:rPr>
              <a:t> </a:t>
            </a:r>
            <a:r>
              <a:rPr kumimoji="0" lang="zh-CN" sz="3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rPr>
              <a:t>单边带幅度调制</a:t>
            </a:r>
            <a:r>
              <a:rPr kumimoji="0" 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rPr>
              <a:t>实现</a:t>
            </a:r>
            <a:endParaRPr kumimoji="0" lang="zh-CN" sz="30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Wingdings" pitchFamily="2" charset="2"/>
              <a:ea typeface="ˎ̥"/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1476375" y="2895600"/>
          <a:ext cx="61404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Visio" r:id="rId4" imgW="3097743" imgH="1131418" progId="">
                  <p:embed/>
                </p:oleObj>
              </mc:Choice>
              <mc:Fallback>
                <p:oleObj name="Visio" r:id="rId4" imgW="3097743" imgH="113141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895600"/>
                        <a:ext cx="6140450" cy="2376488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84213" y="2300288"/>
            <a:ext cx="4800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ˎ̥"/>
              </a:rPr>
              <a:t> 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方法一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：采用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itchFamily="18" charset="0"/>
                <a:ea typeface="宋体" pitchFamily="2" charset="-122"/>
              </a:rPr>
              <a:t>带通滤波器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895600" y="5257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上</a:t>
            </a: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rPr>
              <a:t>边带调制框图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609600" y="57150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改变</a:t>
            </a:r>
            <a:r>
              <a:rPr kumimoji="0" 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带通滤波器的通频带可实现</a:t>
            </a:r>
            <a:r>
              <a:rPr kumimoji="0" 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下</a:t>
            </a:r>
            <a:r>
              <a:rPr kumimoji="0" 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rPr>
              <a:t>边带调制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utoUpdateAnimBg="0"/>
      <p:bldP spid="93187" grpId="0" autoUpdateAnimBg="0"/>
      <p:bldP spid="93186" grpId="0" autoUpdateAnimBg="0"/>
      <p:bldP spid="9318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5751499"/>
            <a:ext cx="26670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下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rPr>
              <a:t>边带调制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609600" y="1357298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lvl="0" indent="-812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四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单边带幅度调制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611188" y="150017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Char char="l"/>
              <a:tabLst/>
            </a:pPr>
            <a:r>
              <a:rPr kumimoji="0" lang="zh-CN" altLang="zh-CN" sz="30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ˎ̥"/>
              </a:rPr>
              <a:t> </a:t>
            </a:r>
            <a:r>
              <a:rPr kumimoji="0" lang="zh-CN" altLang="zh-CN" sz="7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ˎ̥"/>
              </a:rPr>
              <a:t> </a:t>
            </a:r>
            <a:r>
              <a:rPr kumimoji="0" lang="zh-CN" sz="30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rPr>
              <a:t>单边带幅度调制</a:t>
            </a:r>
            <a:r>
              <a:rPr kumimoji="0" 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rPr>
              <a:t>实现</a:t>
            </a:r>
            <a:endParaRPr kumimoji="0" lang="zh-CN" sz="30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Wingdings" pitchFamily="2" charset="2"/>
              <a:ea typeface="ˎ̥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84213" y="2017699"/>
            <a:ext cx="72009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ˎ̥"/>
              </a:rPr>
              <a:t> 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方法二：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利用</a:t>
            </a: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希尔伯特</a:t>
            </a: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ˎ̥"/>
              </a:rPr>
              <a:t>(Hilbert)</a:t>
            </a: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变换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963613" y="2627299"/>
          <a:ext cx="7189787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5" name="Visio" r:id="rId4" imgW="4389808" imgH="1780434" progId="">
                  <p:embed/>
                </p:oleObj>
              </mc:Choice>
              <mc:Fallback>
                <p:oleObj name="Visio" r:id="rId4" imgW="4389808" imgH="178043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627299"/>
                        <a:ext cx="7189787" cy="28559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1905000" y="5827699"/>
          <a:ext cx="2460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6" name="Equation" r:id="rId6" imgW="1028700" imgH="190500" progId="">
                  <p:embed/>
                </p:oleObj>
              </mc:Choice>
              <mc:Fallback>
                <p:oleObj name="Equation" r:id="rId6" imgW="1028700" imgH="190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827699"/>
                        <a:ext cx="2460625" cy="4572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876800" y="5751499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上</a:t>
            </a:r>
            <a:r>
              <a:rPr kumimoji="0" 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rPr>
              <a:t>边带调制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6773863" y="5827699"/>
          <a:ext cx="22780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7" name="Equation" r:id="rId8" imgW="952087" imgH="190417" progId="">
                  <p:embed/>
                </p:oleObj>
              </mc:Choice>
              <mc:Fallback>
                <p:oleObj name="Equation" r:id="rId8" imgW="952087" imgH="19041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5827699"/>
                        <a:ext cx="2278062" cy="4572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autoUpdateAnimBg="0"/>
      <p:bldP spid="92166" grpId="0" autoUpdateAnimBg="0"/>
      <p:bldP spid="9216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81000" y="3048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楷体_GB2312" pitchFamily="49" charset="-122"/>
              </a:rPr>
              <a:t>采用带通滤波器实现上边带幅度调制的谱分析</a:t>
            </a:r>
            <a:endParaRPr kumimoji="0" lang="zh-CN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3213100" y="1409700"/>
          <a:ext cx="2868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6" name="公式" r:id="rId4" imgW="1193800" imgH="190500" progId="">
                  <p:embed/>
                </p:oleObj>
              </mc:Choice>
              <mc:Fallback>
                <p:oleObj name="公式" r:id="rId4" imgW="1193800" imgH="1905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409700"/>
                        <a:ext cx="28686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865188" y="2095500"/>
          <a:ext cx="44783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7" name="公式" r:id="rId6" imgW="1866900" imgH="330200" progId="">
                  <p:embed/>
                </p:oleObj>
              </mc:Choice>
              <mc:Fallback>
                <p:oleObj name="公式" r:id="rId6" imgW="1866900" imgH="330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095500"/>
                        <a:ext cx="4478337" cy="792163"/>
                      </a:xfrm>
                      <a:prstGeom prst="rect">
                        <a:avLst/>
                      </a:prstGeom>
                      <a:solidFill>
                        <a:srgbClr val="FFCCCC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5740400" y="2247900"/>
          <a:ext cx="2803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8" name="公式" r:id="rId8" imgW="1168400" imgH="190500" progId="">
                  <p:embed/>
                </p:oleObj>
              </mc:Choice>
              <mc:Fallback>
                <p:oleObj name="公式" r:id="rId8" imgW="1168400" imgH="1905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2247900"/>
                        <a:ext cx="2803525" cy="457200"/>
                      </a:xfrm>
                      <a:prstGeom prst="rect">
                        <a:avLst/>
                      </a:prstGeom>
                      <a:solidFill>
                        <a:srgbClr val="FFCCCC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457200" y="3886200"/>
          <a:ext cx="28733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9" name="VISIO" r:id="rId10" imgW="1596600" imgH="1208160" progId="">
                  <p:embed/>
                </p:oleObj>
              </mc:Choice>
              <mc:Fallback>
                <p:oleObj name="VISIO" r:id="rId10" imgW="1596600" imgH="12081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87337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635375" y="2924175"/>
          <a:ext cx="536098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0" name="Visio" r:id="rId12" imgW="2978640" imgH="999360" progId="">
                  <p:embed/>
                </p:oleObj>
              </mc:Choice>
              <mc:Fallback>
                <p:oleObj name="Visio" r:id="rId12" imgW="2978640" imgH="999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24175"/>
                        <a:ext cx="5360988" cy="1798638"/>
                      </a:xfrm>
                      <a:prstGeom prst="rect">
                        <a:avLst/>
                      </a:prstGeom>
                      <a:solidFill>
                        <a:srgbClr val="CCFFCC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635375" y="4797425"/>
          <a:ext cx="536098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1" name="Visio" r:id="rId14" imgW="3007551" imgH="1028144" progId="">
                  <p:embed/>
                </p:oleObj>
              </mc:Choice>
              <mc:Fallback>
                <p:oleObj name="Visio" r:id="rId14" imgW="3007551" imgH="10281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7425"/>
                        <a:ext cx="5360988" cy="1798638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04800" y="1143000"/>
            <a:ext cx="8610600" cy="76200"/>
          </a:xfrm>
          <a:prstGeom prst="rect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>
                  <a:alpha val="30000"/>
                </a:srgbClr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28600" y="3048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楷体_GB2312" pitchFamily="49" charset="-122"/>
              </a:rPr>
              <a:t>利用希尔伯特变换实现下边带幅度调制的谱分析</a:t>
            </a:r>
            <a:endParaRPr kumimoji="0" lang="zh-CN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2362200" y="4013200"/>
          <a:ext cx="4189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2" name="公式" r:id="rId4" imgW="2095500" imgH="393700" progId="">
                  <p:embed/>
                </p:oleObj>
              </mc:Choice>
              <mc:Fallback>
                <p:oleObj name="公式" r:id="rId4" imgW="2095500" imgH="3937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13200"/>
                        <a:ext cx="4189413" cy="787400"/>
                      </a:xfrm>
                      <a:prstGeom prst="rect">
                        <a:avLst/>
                      </a:prstGeom>
                      <a:solidFill>
                        <a:srgbClr val="FFCCCC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2455863" y="4891088"/>
          <a:ext cx="46783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3" name="公式" r:id="rId6" imgW="1955800" imgH="190500" progId="">
                  <p:embed/>
                </p:oleObj>
              </mc:Choice>
              <mc:Fallback>
                <p:oleObj name="公式" r:id="rId6" imgW="1955800" imgH="1905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4891088"/>
                        <a:ext cx="4678362" cy="4572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1797050" y="5465763"/>
          <a:ext cx="69389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4" name="公式" r:id="rId8" imgW="2895600" imgH="355600" progId="">
                  <p:embed/>
                </p:oleObj>
              </mc:Choice>
              <mc:Fallback>
                <p:oleObj name="公式" r:id="rId8" imgW="2895600" imgH="355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5465763"/>
                        <a:ext cx="6938963" cy="852487"/>
                      </a:xfrm>
                      <a:prstGeom prst="rect">
                        <a:avLst/>
                      </a:prstGeom>
                      <a:solidFill>
                        <a:srgbClr val="99FFCC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3176588" y="6362700"/>
          <a:ext cx="26384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5" name="公式" r:id="rId10" imgW="1193800" imgH="190500" progId="">
                  <p:embed/>
                </p:oleObj>
              </mc:Choice>
              <mc:Fallback>
                <p:oleObj name="公式" r:id="rId10" imgW="1193800" imgH="190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6362700"/>
                        <a:ext cx="2638425" cy="420688"/>
                      </a:xfrm>
                      <a:prstGeom prst="rect">
                        <a:avLst/>
                      </a:prstGeom>
                      <a:solidFill>
                        <a:srgbClr val="99FF99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762000" y="990600"/>
          <a:ext cx="7859713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6" name="Visio" r:id="rId12" imgW="4389808" imgH="1780434" progId="">
                  <p:embed/>
                </p:oleObj>
              </mc:Choice>
              <mc:Fallback>
                <p:oleObj name="Visio" r:id="rId12" imgW="4389808" imgH="178043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7859713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4800" y="990600"/>
            <a:ext cx="8610600" cy="76200"/>
          </a:xfrm>
          <a:prstGeom prst="rect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>
                  <a:alpha val="30000"/>
                </a:srgbClr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2590800" y="2438400"/>
          <a:ext cx="1457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7" name="Equation" r:id="rId14" imgW="609336" imgH="190417" progId="">
                  <p:embed/>
                </p:oleObj>
              </mc:Choice>
              <mc:Fallback>
                <p:oleObj name="Equation" r:id="rId14" imgW="609336" imgH="19041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38400"/>
                        <a:ext cx="14573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4048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2" charset="-122"/>
              </a:rPr>
              <a:t>系统的频域分析及其应用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850" y="1700213"/>
            <a:ext cx="8610600" cy="76200"/>
          </a:xfrm>
          <a:prstGeom prst="rect">
            <a:avLst/>
          </a:prstGeom>
          <a:solidFill>
            <a:srgbClr val="666699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21" name="图示 20"/>
          <p:cNvGraphicFramePr/>
          <p:nvPr>
            <p:extLst>
              <p:ext uri="{D42A27DB-BD31-4B8C-83A1-F6EECF244321}">
                <p14:modId xmlns:p14="http://schemas.microsoft.com/office/powerpoint/2010/main" val="1189800699"/>
              </p:ext>
            </p:extLst>
          </p:nvPr>
        </p:nvGraphicFramePr>
        <p:xfrm>
          <a:off x="1403350" y="1916113"/>
          <a:ext cx="69230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762000" y="22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楷体_GB2312" pitchFamily="49" charset="-122"/>
              </a:rPr>
              <a:t>利用希尔伯特变换下边带幅度调制的频谱</a:t>
            </a:r>
            <a:endParaRPr kumimoji="0" lang="zh-CN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762000" y="1074738"/>
          <a:ext cx="2576513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5" name="Visio" r:id="rId4" imgW="1388059" imgH="1189634" progId="">
                  <p:embed/>
                </p:oleObj>
              </mc:Choice>
              <mc:Fallback>
                <p:oleObj name="Visio" r:id="rId4" imgW="1388059" imgH="118963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74738"/>
                        <a:ext cx="2576513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731838" y="3314700"/>
          <a:ext cx="2532062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6" name="Visio" r:id="rId6" imgW="1611524" imgH="2052846" progId="">
                  <p:embed/>
                </p:oleObj>
              </mc:Choice>
              <mc:Fallback>
                <p:oleObj name="Visio" r:id="rId6" imgW="1611524" imgH="205284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3314700"/>
                        <a:ext cx="2532062" cy="323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3962400" y="1098550"/>
          <a:ext cx="451961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7" name="Visio" r:id="rId8" imgW="2416150" imgH="854354" progId="">
                  <p:embed/>
                </p:oleObj>
              </mc:Choice>
              <mc:Fallback>
                <p:oleObj name="Visio" r:id="rId8" imgW="2416150" imgH="85435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98550"/>
                        <a:ext cx="4519613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962400" y="2667000"/>
          <a:ext cx="4540250" cy="214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8" name="Visio" r:id="rId10" imgW="2427732" imgH="1159154" progId="">
                  <p:embed/>
                </p:oleObj>
              </mc:Choice>
              <mc:Fallback>
                <p:oleObj name="Visio" r:id="rId10" imgW="2427732" imgH="115915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4540250" cy="214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4264025" y="4732338"/>
          <a:ext cx="3965575" cy="220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9" name="Visio" r:id="rId12" imgW="2507478" imgH="1404977" progId="">
                  <p:embed/>
                </p:oleObj>
              </mc:Choice>
              <mc:Fallback>
                <p:oleObj name="Visio" r:id="rId12" imgW="2507478" imgH="140497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4732338"/>
                        <a:ext cx="3965575" cy="220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04800" y="838200"/>
            <a:ext cx="8610600" cy="76200"/>
          </a:xfrm>
          <a:prstGeom prst="rect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>
                  <a:alpha val="30000"/>
                </a:srgbClr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五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角调制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98" y="2475517"/>
            <a:ext cx="6372710" cy="21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98" y="4723482"/>
            <a:ext cx="6297002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538273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角调制就是通过调制信号改变载波的角度，可分为</a:t>
            </a:r>
            <a:endParaRPr lang="en-US" altLang="zh-CN" sz="2800" dirty="0" smtClean="0"/>
          </a:p>
          <a:p>
            <a:r>
              <a:rPr lang="zh-CN" altLang="en-US" sz="2800" dirty="0" smtClean="0"/>
              <a:t>频率调制（调频，</a:t>
            </a:r>
            <a:r>
              <a:rPr lang="en-US" altLang="zh-CN" sz="2800" dirty="0" smtClean="0"/>
              <a:t>FM</a:t>
            </a:r>
            <a:r>
              <a:rPr lang="zh-CN" altLang="en-US" sz="2800" dirty="0" smtClean="0"/>
              <a:t>）和相位调制（调相，</a:t>
            </a:r>
            <a:r>
              <a:rPr lang="en-US" altLang="zh-CN" sz="2800" dirty="0" smtClean="0"/>
              <a:t>PM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23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654"/>
            <a:ext cx="6243692" cy="4221088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五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角调制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51" y="1547401"/>
            <a:ext cx="4766899" cy="328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039598"/>
            <a:ext cx="25186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b="1" dirty="0" smtClean="0">
                <a:latin typeface="华文宋体" panose="02010600040101010101" pitchFamily="2" charset="-122"/>
                <a:ea typeface="华文宋体" panose="02010600040101010101" pitchFamily="2" charset="-122"/>
              </a:rPr>
              <a:t>调相信号的波形</a:t>
            </a:r>
            <a:endParaRPr lang="zh-CN" altLang="en-US" sz="26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0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5" y="322709"/>
            <a:ext cx="34575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32" y="260648"/>
            <a:ext cx="3429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40965"/>
            <a:ext cx="37338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9228" y="324197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用斜坡信号作相位调制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6191" y="6418153"/>
            <a:ext cx="45704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用阶跃信号（斜坡信号的导数）作频率调制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7456" y="324197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用斜坡信号作频率调制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9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920"/>
            <a:ext cx="7362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五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角调制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072" y="1772816"/>
            <a:ext cx="687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频率调制信号的解调（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基于微分解调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170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96036"/>
            <a:ext cx="4621976" cy="43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五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角调制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072" y="1772816"/>
            <a:ext cx="723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频率调制信号的解调（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跟踪相位或频率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907704" y="2296036"/>
            <a:ext cx="576064" cy="55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888465" y="2296036"/>
            <a:ext cx="4838000" cy="4394199"/>
            <a:chOff x="1888465" y="2296036"/>
            <a:chExt cx="4838000" cy="43941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489" y="2296036"/>
              <a:ext cx="4621976" cy="439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888465" y="2296036"/>
              <a:ext cx="576064" cy="556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37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1700213"/>
            <a:ext cx="9144000" cy="51577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E7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六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频分复用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755650" y="1773238"/>
          <a:ext cx="2416175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Visio" r:id="rId4" imgW="1610640" imgH="3176280" progId="">
                  <p:embed/>
                </p:oleObj>
              </mc:Choice>
              <mc:Fallback>
                <p:oleObj name="Visio" r:id="rId4" imgW="1610640" imgH="31762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73238"/>
                        <a:ext cx="2416175" cy="47640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4427538" y="1700213"/>
          <a:ext cx="3690937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5" name="Visio" r:id="rId6" imgW="2460960" imgH="2177280" progId="">
                  <p:embed/>
                </p:oleObj>
              </mc:Choice>
              <mc:Fallback>
                <p:oleObj name="Visio" r:id="rId6" imgW="2460960" imgH="21772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700213"/>
                        <a:ext cx="3690937" cy="326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3419475" y="5013325"/>
          <a:ext cx="495935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6" name="Visio" r:id="rId8" imgW="3306600" imgH="1011240" progId="">
                  <p:embed/>
                </p:oleObj>
              </mc:Choice>
              <mc:Fallback>
                <p:oleObj name="Visio" r:id="rId8" imgW="3306600" imgH="1011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013325"/>
                        <a:ext cx="4959350" cy="1517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500563" y="620713"/>
            <a:ext cx="2855912" cy="5794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ˎ̥"/>
                <a:sym typeface="Symbol" pitchFamily="18" charset="2"/>
              </a:rPr>
              <a:t></a:t>
            </a: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ˎ̥"/>
              </a:rPr>
              <a:t>  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调制系统</a:t>
            </a:r>
            <a:endParaRPr kumimoji="0" lang="zh-CN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ˎ̥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6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lvl="0" indent="-812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六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频分复用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500563" y="620713"/>
            <a:ext cx="2855912" cy="5794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ˎ̥"/>
                <a:sym typeface="Symbol" pitchFamily="18" charset="2"/>
              </a:rPr>
              <a:t></a:t>
            </a: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ˎ̥"/>
              </a:rPr>
              <a:t>  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解调系统</a:t>
            </a:r>
            <a:endParaRPr kumimoji="0" lang="zh-CN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ˎ̥"/>
              <a:sym typeface="Symbol" pitchFamily="18" charset="2"/>
            </a:endParaRPr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1482725" y="1752600"/>
          <a:ext cx="606107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Visio" r:id="rId4" imgW="3029760" imgH="2226960" progId="">
                  <p:embed/>
                </p:oleObj>
              </mc:Choice>
              <mc:Fallback>
                <p:oleObj name="Visio" r:id="rId4" imgW="3029760" imgH="22269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752600"/>
                        <a:ext cx="6061075" cy="44132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时分复用指在一个信道上同时传输多路信号。时分复用系统的各个信号占据信道不同的时间段。时分复用的理论依据是抽样定理。</a:t>
            </a:r>
          </a:p>
          <a:p>
            <a:r>
              <a:rPr lang="zh-CN" altLang="en-US" dirty="0" smtClean="0"/>
              <a:t>实际</a:t>
            </a:r>
            <a:r>
              <a:rPr lang="zh-CN" altLang="en-US" dirty="0"/>
              <a:t>传送的信号并非冲激抽样</a:t>
            </a:r>
            <a:r>
              <a:rPr lang="zh-CN" altLang="en-US" dirty="0" smtClean="0"/>
              <a:t>，</a:t>
            </a:r>
            <a:r>
              <a:rPr lang="zh-CN" altLang="en-US" dirty="0"/>
              <a:t>而是</a:t>
            </a:r>
            <a:r>
              <a:rPr lang="zh-CN" altLang="en-US" dirty="0" smtClean="0"/>
              <a:t>可以</a:t>
            </a:r>
            <a:r>
              <a:rPr lang="zh-CN" altLang="en-US" dirty="0"/>
              <a:t>占据一段时间。图中仅以两路信号复用为例  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135188" y="3719513"/>
            <a:ext cx="4546600" cy="2220913"/>
            <a:chOff x="0" y="0"/>
            <a:chExt cx="2864" cy="1399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0" y="1051"/>
              <a:ext cx="2651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606" y="431"/>
              <a:ext cx="71" cy="636"/>
              <a:chOff x="0" y="0"/>
              <a:chExt cx="150" cy="981"/>
            </a:xfrm>
          </p:grpSpPr>
          <p:sp>
            <p:nvSpPr>
              <p:cNvPr id="19463" name="Line 7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981"/>
              </a:xfrm>
              <a:prstGeom prst="line">
                <a:avLst/>
              </a:prstGeom>
              <a:noFill/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 flipV="1">
                <a:off x="150" y="81"/>
                <a:ext cx="0" cy="870"/>
              </a:xfrm>
              <a:prstGeom prst="line">
                <a:avLst/>
              </a:prstGeom>
              <a:noFill/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65" name="未知"/>
            <p:cNvSpPr>
              <a:spLocks/>
            </p:cNvSpPr>
            <p:nvPr/>
          </p:nvSpPr>
          <p:spPr bwMode="auto">
            <a:xfrm>
              <a:off x="105" y="275"/>
              <a:ext cx="2185" cy="522"/>
            </a:xfrm>
            <a:custGeom>
              <a:avLst/>
              <a:gdLst>
                <a:gd name="T0" fmla="*/ 0 w 4590"/>
                <a:gd name="T1" fmla="*/ 590 h 805"/>
                <a:gd name="T2" fmla="*/ 346 w 4590"/>
                <a:gd name="T3" fmla="*/ 245 h 805"/>
                <a:gd name="T4" fmla="*/ 630 w 4590"/>
                <a:gd name="T5" fmla="*/ 20 h 805"/>
                <a:gd name="T6" fmla="*/ 1260 w 4590"/>
                <a:gd name="T7" fmla="*/ 365 h 805"/>
                <a:gd name="T8" fmla="*/ 1426 w 4590"/>
                <a:gd name="T9" fmla="*/ 515 h 805"/>
                <a:gd name="T10" fmla="*/ 1906 w 4590"/>
                <a:gd name="T11" fmla="*/ 755 h 805"/>
                <a:gd name="T12" fmla="*/ 2310 w 4590"/>
                <a:gd name="T13" fmla="*/ 770 h 805"/>
                <a:gd name="T14" fmla="*/ 2566 w 4590"/>
                <a:gd name="T15" fmla="*/ 545 h 805"/>
                <a:gd name="T16" fmla="*/ 3076 w 4590"/>
                <a:gd name="T17" fmla="*/ 170 h 805"/>
                <a:gd name="T18" fmla="*/ 3510 w 4590"/>
                <a:gd name="T19" fmla="*/ 290 h 805"/>
                <a:gd name="T20" fmla="*/ 3810 w 4590"/>
                <a:gd name="T21" fmla="*/ 560 h 805"/>
                <a:gd name="T22" fmla="*/ 4140 w 4590"/>
                <a:gd name="T23" fmla="*/ 740 h 805"/>
                <a:gd name="T24" fmla="*/ 4590 w 4590"/>
                <a:gd name="T25" fmla="*/ 44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0" h="805">
                  <a:moveTo>
                    <a:pt x="0" y="590"/>
                  </a:moveTo>
                  <a:cubicBezTo>
                    <a:pt x="120" y="465"/>
                    <a:pt x="241" y="340"/>
                    <a:pt x="346" y="245"/>
                  </a:cubicBezTo>
                  <a:cubicBezTo>
                    <a:pt x="451" y="150"/>
                    <a:pt x="478" y="0"/>
                    <a:pt x="630" y="20"/>
                  </a:cubicBezTo>
                  <a:cubicBezTo>
                    <a:pt x="782" y="40"/>
                    <a:pt x="1127" y="283"/>
                    <a:pt x="1260" y="365"/>
                  </a:cubicBezTo>
                  <a:cubicBezTo>
                    <a:pt x="1393" y="447"/>
                    <a:pt x="1318" y="450"/>
                    <a:pt x="1426" y="515"/>
                  </a:cubicBezTo>
                  <a:cubicBezTo>
                    <a:pt x="1534" y="580"/>
                    <a:pt x="1759" y="713"/>
                    <a:pt x="1906" y="755"/>
                  </a:cubicBezTo>
                  <a:cubicBezTo>
                    <a:pt x="2053" y="797"/>
                    <a:pt x="2200" y="805"/>
                    <a:pt x="2310" y="770"/>
                  </a:cubicBezTo>
                  <a:cubicBezTo>
                    <a:pt x="2420" y="735"/>
                    <a:pt x="2438" y="645"/>
                    <a:pt x="2566" y="545"/>
                  </a:cubicBezTo>
                  <a:cubicBezTo>
                    <a:pt x="2694" y="445"/>
                    <a:pt x="2919" y="213"/>
                    <a:pt x="3076" y="170"/>
                  </a:cubicBezTo>
                  <a:cubicBezTo>
                    <a:pt x="3233" y="127"/>
                    <a:pt x="3388" y="225"/>
                    <a:pt x="3510" y="290"/>
                  </a:cubicBezTo>
                  <a:cubicBezTo>
                    <a:pt x="3632" y="355"/>
                    <a:pt x="3705" y="485"/>
                    <a:pt x="3810" y="560"/>
                  </a:cubicBezTo>
                  <a:cubicBezTo>
                    <a:pt x="3915" y="635"/>
                    <a:pt x="4010" y="760"/>
                    <a:pt x="4140" y="740"/>
                  </a:cubicBezTo>
                  <a:cubicBezTo>
                    <a:pt x="4270" y="720"/>
                    <a:pt x="4515" y="490"/>
                    <a:pt x="4590" y="440"/>
                  </a:cubicBezTo>
                </a:path>
              </a:pathLst>
            </a:custGeom>
            <a:noFill/>
            <a:ln w="63500" cap="flat" cmpd="sng">
              <a:solidFill>
                <a:srgbClr val="00FF00"/>
              </a:solidFill>
              <a:prstDash val="sysDot"/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66" name="Group 10"/>
            <p:cNvGrpSpPr>
              <a:grpSpLocks/>
            </p:cNvGrpSpPr>
            <p:nvPr/>
          </p:nvGrpSpPr>
          <p:grpSpPr bwMode="auto">
            <a:xfrm>
              <a:off x="1126" y="802"/>
              <a:ext cx="70" cy="257"/>
              <a:chOff x="0" y="0"/>
              <a:chExt cx="150" cy="981"/>
            </a:xfrm>
          </p:grpSpPr>
          <p:sp>
            <p:nvSpPr>
              <p:cNvPr id="19467" name="Line 11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981"/>
              </a:xfrm>
              <a:prstGeom prst="line">
                <a:avLst/>
              </a:prstGeom>
              <a:noFill/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 flipV="1">
                <a:off x="150" y="81"/>
                <a:ext cx="0" cy="870"/>
              </a:xfrm>
              <a:prstGeom prst="line">
                <a:avLst/>
              </a:prstGeom>
              <a:noFill/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69" name="Group 13"/>
            <p:cNvGrpSpPr>
              <a:grpSpLocks/>
            </p:cNvGrpSpPr>
            <p:nvPr/>
          </p:nvGrpSpPr>
          <p:grpSpPr bwMode="auto">
            <a:xfrm>
              <a:off x="1421" y="762"/>
              <a:ext cx="65" cy="300"/>
              <a:chOff x="0" y="0"/>
              <a:chExt cx="154" cy="884"/>
            </a:xfrm>
          </p:grpSpPr>
          <p:grpSp>
            <p:nvGrpSpPr>
              <p:cNvPr id="19470" name="Group 14"/>
              <p:cNvGrpSpPr>
                <a:grpSpLocks/>
              </p:cNvGrpSpPr>
              <p:nvPr/>
            </p:nvGrpSpPr>
            <p:grpSpPr bwMode="auto">
              <a:xfrm>
                <a:off x="3" y="0"/>
                <a:ext cx="147" cy="884"/>
                <a:chOff x="0" y="0"/>
                <a:chExt cx="147" cy="884"/>
              </a:xfrm>
            </p:grpSpPr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0" y="84"/>
                  <a:ext cx="0" cy="771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47" y="0"/>
                  <a:ext cx="0" cy="884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473" name="Group 17"/>
              <p:cNvGrpSpPr>
                <a:grpSpLocks/>
              </p:cNvGrpSpPr>
              <p:nvPr/>
            </p:nvGrpSpPr>
            <p:grpSpPr bwMode="auto">
              <a:xfrm>
                <a:off x="0" y="153"/>
                <a:ext cx="154" cy="651"/>
                <a:chOff x="0" y="0"/>
                <a:chExt cx="154" cy="687"/>
              </a:xfrm>
            </p:grpSpPr>
            <p:sp>
              <p:nvSpPr>
                <p:cNvPr id="19474" name="Line 1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34" cy="90"/>
                </a:xfrm>
                <a:prstGeom prst="line">
                  <a:avLst/>
                </a:prstGeom>
                <a:noFill/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5" name="Line 19"/>
                <p:cNvSpPr>
                  <a:spLocks noChangeShapeType="1"/>
                </p:cNvSpPr>
                <p:nvPr/>
              </p:nvSpPr>
              <p:spPr bwMode="auto">
                <a:xfrm>
                  <a:off x="0" y="14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6" name="Line 20"/>
                <p:cNvSpPr>
                  <a:spLocks noChangeShapeType="1"/>
                </p:cNvSpPr>
                <p:nvPr/>
              </p:nvSpPr>
              <p:spPr bwMode="auto">
                <a:xfrm>
                  <a:off x="0" y="29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7" name="Line 21"/>
                <p:cNvSpPr>
                  <a:spLocks noChangeShapeType="1"/>
                </p:cNvSpPr>
                <p:nvPr/>
              </p:nvSpPr>
              <p:spPr bwMode="auto">
                <a:xfrm>
                  <a:off x="0" y="44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78" name="Line 22"/>
                <p:cNvSpPr>
                  <a:spLocks noChangeShapeType="1"/>
                </p:cNvSpPr>
                <p:nvPr/>
              </p:nvSpPr>
              <p:spPr bwMode="auto">
                <a:xfrm>
                  <a:off x="20" y="59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9479" name="Group 23"/>
            <p:cNvGrpSpPr>
              <a:grpSpLocks/>
            </p:cNvGrpSpPr>
            <p:nvPr/>
          </p:nvGrpSpPr>
          <p:grpSpPr bwMode="auto">
            <a:xfrm>
              <a:off x="1692" y="437"/>
              <a:ext cx="64" cy="616"/>
              <a:chOff x="0" y="0"/>
              <a:chExt cx="150" cy="981"/>
            </a:xfrm>
          </p:grpSpPr>
          <p:sp>
            <p:nvSpPr>
              <p:cNvPr id="19480" name="Line 24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0" cy="981"/>
              </a:xfrm>
              <a:prstGeom prst="line">
                <a:avLst/>
              </a:prstGeom>
              <a:noFill/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 flipV="1">
                <a:off x="150" y="81"/>
                <a:ext cx="0" cy="870"/>
              </a:xfrm>
              <a:prstGeom prst="line">
                <a:avLst/>
              </a:prstGeom>
              <a:noFill/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482" name="Group 26"/>
            <p:cNvGrpSpPr>
              <a:grpSpLocks/>
            </p:cNvGrpSpPr>
            <p:nvPr/>
          </p:nvGrpSpPr>
          <p:grpSpPr bwMode="auto">
            <a:xfrm>
              <a:off x="1959" y="727"/>
              <a:ext cx="59" cy="340"/>
              <a:chOff x="0" y="0"/>
              <a:chExt cx="154" cy="870"/>
            </a:xfrm>
          </p:grpSpPr>
          <p:grpSp>
            <p:nvGrpSpPr>
              <p:cNvPr id="19483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50" cy="870"/>
                <a:chOff x="0" y="0"/>
                <a:chExt cx="150" cy="870"/>
              </a:xfrm>
            </p:grpSpPr>
            <p:sp>
              <p:nvSpPr>
                <p:cNvPr id="1948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0" cy="87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0" y="92"/>
                  <a:ext cx="0" cy="754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486" name="Group 30"/>
              <p:cNvGrpSpPr>
                <a:grpSpLocks/>
              </p:cNvGrpSpPr>
              <p:nvPr/>
            </p:nvGrpSpPr>
            <p:grpSpPr bwMode="auto">
              <a:xfrm>
                <a:off x="0" y="117"/>
                <a:ext cx="154" cy="687"/>
                <a:chOff x="0" y="0"/>
                <a:chExt cx="154" cy="687"/>
              </a:xfrm>
            </p:grpSpPr>
            <p:sp>
              <p:nvSpPr>
                <p:cNvPr id="19487" name="Line 3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8" name="Line 32"/>
                <p:cNvSpPr>
                  <a:spLocks noChangeShapeType="1"/>
                </p:cNvSpPr>
                <p:nvPr/>
              </p:nvSpPr>
              <p:spPr bwMode="auto">
                <a:xfrm>
                  <a:off x="0" y="14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89" name="Line 33"/>
                <p:cNvSpPr>
                  <a:spLocks noChangeShapeType="1"/>
                </p:cNvSpPr>
                <p:nvPr/>
              </p:nvSpPr>
              <p:spPr bwMode="auto">
                <a:xfrm>
                  <a:off x="0" y="29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0" name="Line 34"/>
                <p:cNvSpPr>
                  <a:spLocks noChangeShapeType="1"/>
                </p:cNvSpPr>
                <p:nvPr/>
              </p:nvSpPr>
              <p:spPr bwMode="auto">
                <a:xfrm>
                  <a:off x="0" y="44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1" name="Line 35"/>
                <p:cNvSpPr>
                  <a:spLocks noChangeShapeType="1"/>
                </p:cNvSpPr>
                <p:nvPr/>
              </p:nvSpPr>
              <p:spPr bwMode="auto">
                <a:xfrm>
                  <a:off x="20" y="59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9492" name="Group 36"/>
            <p:cNvGrpSpPr>
              <a:grpSpLocks/>
            </p:cNvGrpSpPr>
            <p:nvPr/>
          </p:nvGrpSpPr>
          <p:grpSpPr bwMode="auto">
            <a:xfrm>
              <a:off x="338" y="79"/>
              <a:ext cx="73" cy="982"/>
              <a:chOff x="0" y="0"/>
              <a:chExt cx="154" cy="884"/>
            </a:xfrm>
          </p:grpSpPr>
          <p:grpSp>
            <p:nvGrpSpPr>
              <p:cNvPr id="19493" name="Group 37"/>
              <p:cNvGrpSpPr>
                <a:grpSpLocks/>
              </p:cNvGrpSpPr>
              <p:nvPr/>
            </p:nvGrpSpPr>
            <p:grpSpPr bwMode="auto">
              <a:xfrm>
                <a:off x="3" y="0"/>
                <a:ext cx="147" cy="884"/>
                <a:chOff x="0" y="0"/>
                <a:chExt cx="147" cy="884"/>
              </a:xfrm>
            </p:grpSpPr>
            <p:sp>
              <p:nvSpPr>
                <p:cNvPr id="1949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0" y="84"/>
                  <a:ext cx="0" cy="771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47" y="0"/>
                  <a:ext cx="0" cy="884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496" name="Group 40"/>
              <p:cNvGrpSpPr>
                <a:grpSpLocks/>
              </p:cNvGrpSpPr>
              <p:nvPr/>
            </p:nvGrpSpPr>
            <p:grpSpPr bwMode="auto">
              <a:xfrm>
                <a:off x="0" y="153"/>
                <a:ext cx="154" cy="651"/>
                <a:chOff x="0" y="0"/>
                <a:chExt cx="154" cy="687"/>
              </a:xfrm>
            </p:grpSpPr>
            <p:sp>
              <p:nvSpPr>
                <p:cNvPr id="19497" name="Line 4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8" name="Line 42"/>
                <p:cNvSpPr>
                  <a:spLocks noChangeShapeType="1"/>
                </p:cNvSpPr>
                <p:nvPr/>
              </p:nvSpPr>
              <p:spPr bwMode="auto">
                <a:xfrm>
                  <a:off x="0" y="14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9" name="Line 43"/>
                <p:cNvSpPr>
                  <a:spLocks noChangeShapeType="1"/>
                </p:cNvSpPr>
                <p:nvPr/>
              </p:nvSpPr>
              <p:spPr bwMode="auto">
                <a:xfrm>
                  <a:off x="0" y="29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0" name="Line 44"/>
                <p:cNvSpPr>
                  <a:spLocks noChangeShapeType="1"/>
                </p:cNvSpPr>
                <p:nvPr/>
              </p:nvSpPr>
              <p:spPr bwMode="auto">
                <a:xfrm>
                  <a:off x="0" y="44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1" name="Line 45"/>
                <p:cNvSpPr>
                  <a:spLocks noChangeShapeType="1"/>
                </p:cNvSpPr>
                <p:nvPr/>
              </p:nvSpPr>
              <p:spPr bwMode="auto">
                <a:xfrm>
                  <a:off x="20" y="59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9502" name="Group 46"/>
            <p:cNvGrpSpPr>
              <a:grpSpLocks/>
            </p:cNvGrpSpPr>
            <p:nvPr/>
          </p:nvGrpSpPr>
          <p:grpSpPr bwMode="auto">
            <a:xfrm>
              <a:off x="2207" y="575"/>
              <a:ext cx="74" cy="485"/>
              <a:chOff x="0" y="0"/>
              <a:chExt cx="158" cy="748"/>
            </a:xfrm>
          </p:grpSpPr>
          <p:sp>
            <p:nvSpPr>
              <p:cNvPr id="19503" name="Line 47"/>
              <p:cNvSpPr>
                <a:spLocks noChangeShapeType="1"/>
              </p:cNvSpPr>
              <p:nvPr/>
            </p:nvSpPr>
            <p:spPr bwMode="auto">
              <a:xfrm flipV="1">
                <a:off x="0" y="69"/>
                <a:ext cx="0" cy="651"/>
              </a:xfrm>
              <a:prstGeom prst="line">
                <a:avLst/>
              </a:prstGeom>
              <a:noFill/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4" name="Line 48"/>
              <p:cNvSpPr>
                <a:spLocks noChangeShapeType="1"/>
              </p:cNvSpPr>
              <p:nvPr/>
            </p:nvSpPr>
            <p:spPr bwMode="auto">
              <a:xfrm flipV="1">
                <a:off x="158" y="0"/>
                <a:ext cx="0" cy="748"/>
              </a:xfrm>
              <a:prstGeom prst="line">
                <a:avLst/>
              </a:prstGeom>
              <a:noFill/>
              <a:ln w="28575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05" name="未知"/>
            <p:cNvSpPr>
              <a:spLocks/>
            </p:cNvSpPr>
            <p:nvPr/>
          </p:nvSpPr>
          <p:spPr bwMode="auto">
            <a:xfrm>
              <a:off x="211" y="24"/>
              <a:ext cx="2101" cy="895"/>
            </a:xfrm>
            <a:custGeom>
              <a:avLst/>
              <a:gdLst>
                <a:gd name="T0" fmla="*/ 0 w 4470"/>
                <a:gd name="T1" fmla="*/ 1135 h 1380"/>
                <a:gd name="T2" fmla="*/ 270 w 4470"/>
                <a:gd name="T3" fmla="*/ 160 h 1380"/>
                <a:gd name="T4" fmla="*/ 510 w 4470"/>
                <a:gd name="T5" fmla="*/ 175 h 1380"/>
                <a:gd name="T6" fmla="*/ 1094 w 4470"/>
                <a:gd name="T7" fmla="*/ 925 h 1380"/>
                <a:gd name="T8" fmla="*/ 1244 w 4470"/>
                <a:gd name="T9" fmla="*/ 1225 h 1380"/>
                <a:gd name="T10" fmla="*/ 1470 w 4470"/>
                <a:gd name="T11" fmla="*/ 1315 h 1380"/>
                <a:gd name="T12" fmla="*/ 1664 w 4470"/>
                <a:gd name="T13" fmla="*/ 835 h 1380"/>
                <a:gd name="T14" fmla="*/ 2174 w 4470"/>
                <a:gd name="T15" fmla="*/ 1135 h 1380"/>
                <a:gd name="T16" fmla="*/ 2580 w 4470"/>
                <a:gd name="T17" fmla="*/ 1225 h 1380"/>
                <a:gd name="T18" fmla="*/ 3314 w 4470"/>
                <a:gd name="T19" fmla="*/ 550 h 1380"/>
                <a:gd name="T20" fmla="*/ 4020 w 4470"/>
                <a:gd name="T21" fmla="*/ 475 h 1380"/>
                <a:gd name="T22" fmla="*/ 4470 w 4470"/>
                <a:gd name="T23" fmla="*/ 70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70" h="1380">
                  <a:moveTo>
                    <a:pt x="0" y="1135"/>
                  </a:moveTo>
                  <a:cubicBezTo>
                    <a:pt x="92" y="727"/>
                    <a:pt x="185" y="320"/>
                    <a:pt x="270" y="160"/>
                  </a:cubicBezTo>
                  <a:cubicBezTo>
                    <a:pt x="355" y="0"/>
                    <a:pt x="373" y="48"/>
                    <a:pt x="510" y="175"/>
                  </a:cubicBezTo>
                  <a:cubicBezTo>
                    <a:pt x="647" y="302"/>
                    <a:pt x="972" y="750"/>
                    <a:pt x="1094" y="925"/>
                  </a:cubicBezTo>
                  <a:cubicBezTo>
                    <a:pt x="1216" y="1100"/>
                    <a:pt x="1181" y="1160"/>
                    <a:pt x="1244" y="1225"/>
                  </a:cubicBezTo>
                  <a:cubicBezTo>
                    <a:pt x="1307" y="1290"/>
                    <a:pt x="1400" y="1380"/>
                    <a:pt x="1470" y="1315"/>
                  </a:cubicBezTo>
                  <a:cubicBezTo>
                    <a:pt x="1540" y="1250"/>
                    <a:pt x="1547" y="865"/>
                    <a:pt x="1664" y="835"/>
                  </a:cubicBezTo>
                  <a:cubicBezTo>
                    <a:pt x="1781" y="805"/>
                    <a:pt x="2021" y="1070"/>
                    <a:pt x="2174" y="1135"/>
                  </a:cubicBezTo>
                  <a:cubicBezTo>
                    <a:pt x="2327" y="1200"/>
                    <a:pt x="2390" y="1322"/>
                    <a:pt x="2580" y="1225"/>
                  </a:cubicBezTo>
                  <a:cubicBezTo>
                    <a:pt x="2770" y="1128"/>
                    <a:pt x="3074" y="675"/>
                    <a:pt x="3314" y="550"/>
                  </a:cubicBezTo>
                  <a:cubicBezTo>
                    <a:pt x="3554" y="425"/>
                    <a:pt x="3827" y="450"/>
                    <a:pt x="4020" y="475"/>
                  </a:cubicBezTo>
                  <a:cubicBezTo>
                    <a:pt x="4213" y="500"/>
                    <a:pt x="4395" y="662"/>
                    <a:pt x="4470" y="700"/>
                  </a:cubicBezTo>
                </a:path>
              </a:pathLst>
            </a:custGeom>
            <a:noFill/>
            <a:ln w="44450" cap="flat" cmpd="sng">
              <a:solidFill>
                <a:srgbClr val="CC3300"/>
              </a:solidFill>
              <a:prstDash val="solid"/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506" name="Group 50"/>
            <p:cNvGrpSpPr>
              <a:grpSpLocks/>
            </p:cNvGrpSpPr>
            <p:nvPr/>
          </p:nvGrpSpPr>
          <p:grpSpPr bwMode="auto">
            <a:xfrm>
              <a:off x="850" y="878"/>
              <a:ext cx="72" cy="184"/>
              <a:chOff x="0" y="0"/>
              <a:chExt cx="154" cy="884"/>
            </a:xfrm>
          </p:grpSpPr>
          <p:grpSp>
            <p:nvGrpSpPr>
              <p:cNvPr id="19507" name="Group 51"/>
              <p:cNvGrpSpPr>
                <a:grpSpLocks/>
              </p:cNvGrpSpPr>
              <p:nvPr/>
            </p:nvGrpSpPr>
            <p:grpSpPr bwMode="auto">
              <a:xfrm>
                <a:off x="3" y="0"/>
                <a:ext cx="147" cy="884"/>
                <a:chOff x="0" y="0"/>
                <a:chExt cx="147" cy="884"/>
              </a:xfrm>
            </p:grpSpPr>
            <p:sp>
              <p:nvSpPr>
                <p:cNvPr id="1950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0" y="84"/>
                  <a:ext cx="0" cy="771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47" y="0"/>
                  <a:ext cx="0" cy="884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10" name="Group 54"/>
              <p:cNvGrpSpPr>
                <a:grpSpLocks/>
              </p:cNvGrpSpPr>
              <p:nvPr/>
            </p:nvGrpSpPr>
            <p:grpSpPr bwMode="auto">
              <a:xfrm>
                <a:off x="0" y="153"/>
                <a:ext cx="154" cy="651"/>
                <a:chOff x="0" y="0"/>
                <a:chExt cx="154" cy="687"/>
              </a:xfrm>
            </p:grpSpPr>
            <p:sp>
              <p:nvSpPr>
                <p:cNvPr id="19511" name="Line 5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34" cy="90"/>
                </a:xfrm>
                <a:prstGeom prst="line">
                  <a:avLst/>
                </a:prstGeom>
                <a:noFill/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2" name="Line 56"/>
                <p:cNvSpPr>
                  <a:spLocks noChangeShapeType="1"/>
                </p:cNvSpPr>
                <p:nvPr/>
              </p:nvSpPr>
              <p:spPr bwMode="auto">
                <a:xfrm>
                  <a:off x="0" y="147"/>
                  <a:ext cx="134" cy="90"/>
                </a:xfrm>
                <a:prstGeom prst="line">
                  <a:avLst/>
                </a:prstGeom>
                <a:noFill/>
                <a:ln w="19050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3" name="Line 57"/>
                <p:cNvSpPr>
                  <a:spLocks noChangeShapeType="1"/>
                </p:cNvSpPr>
                <p:nvPr/>
              </p:nvSpPr>
              <p:spPr bwMode="auto">
                <a:xfrm>
                  <a:off x="0" y="29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4" name="Line 58"/>
                <p:cNvSpPr>
                  <a:spLocks noChangeShapeType="1"/>
                </p:cNvSpPr>
                <p:nvPr/>
              </p:nvSpPr>
              <p:spPr bwMode="auto">
                <a:xfrm>
                  <a:off x="0" y="447"/>
                  <a:ext cx="134" cy="90"/>
                </a:xfrm>
                <a:prstGeom prst="line">
                  <a:avLst/>
                </a:prstGeom>
                <a:noFill/>
                <a:ln w="28575" cmpd="sng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5" name="Line 59"/>
                <p:cNvSpPr>
                  <a:spLocks noChangeShapeType="1"/>
                </p:cNvSpPr>
                <p:nvPr/>
              </p:nvSpPr>
              <p:spPr bwMode="auto">
                <a:xfrm>
                  <a:off x="20" y="597"/>
                  <a:ext cx="134" cy="90"/>
                </a:xfrm>
                <a:prstGeom prst="line">
                  <a:avLst/>
                </a:prstGeom>
                <a:noFill/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2695" y="905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t</a:t>
              </a: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flipH="1">
              <a:off x="1063" y="390"/>
              <a:ext cx="211" cy="186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8" name="Rectangle 62"/>
            <p:cNvSpPr>
              <a:spLocks noChangeArrowheads="1"/>
            </p:cNvSpPr>
            <p:nvPr/>
          </p:nvSpPr>
          <p:spPr bwMode="auto">
            <a:xfrm>
              <a:off x="1229" y="100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zh-CN" altLang="en-US"/>
                <a:t>信号</a:t>
              </a:r>
              <a:r>
                <a:rPr lang="en-US"/>
                <a:t>2</a:t>
              </a:r>
            </a:p>
          </p:txBody>
        </p:sp>
        <p:sp>
          <p:nvSpPr>
            <p:cNvPr id="19519" name="Line 63"/>
            <p:cNvSpPr>
              <a:spLocks noChangeShapeType="1"/>
            </p:cNvSpPr>
            <p:nvPr/>
          </p:nvSpPr>
          <p:spPr bwMode="auto">
            <a:xfrm flipH="1">
              <a:off x="724" y="322"/>
              <a:ext cx="48" cy="162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0" name="Rectangle 64"/>
            <p:cNvSpPr>
              <a:spLocks noChangeArrowheads="1"/>
            </p:cNvSpPr>
            <p:nvPr/>
          </p:nvSpPr>
          <p:spPr bwMode="auto">
            <a:xfrm>
              <a:off x="516" y="0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zh-CN" altLang="en-US"/>
                <a:t>信号</a:t>
              </a:r>
              <a:r>
                <a:rPr lang="en-US"/>
                <a:t>1</a:t>
              </a:r>
            </a:p>
          </p:txBody>
        </p:sp>
        <p:sp>
          <p:nvSpPr>
            <p:cNvPr id="19521" name="Rectangle 65"/>
            <p:cNvSpPr>
              <a:spLocks noChangeArrowheads="1"/>
            </p:cNvSpPr>
            <p:nvPr/>
          </p:nvSpPr>
          <p:spPr bwMode="auto">
            <a:xfrm>
              <a:off x="455" y="1166"/>
              <a:ext cx="21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zh-CN" altLang="en-US" dirty="0" smtClean="0"/>
                <a:t>时分复用</a:t>
              </a:r>
              <a:r>
                <a:rPr lang="zh-CN" altLang="en-US" dirty="0"/>
                <a:t>示意图</a:t>
              </a:r>
            </a:p>
          </p:txBody>
        </p:sp>
      </p:grp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lvl="0" indent="-812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七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时分复用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七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时分复用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2771775" y="1989138"/>
          <a:ext cx="5400675" cy="40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Visio" r:id="rId4" imgW="2686812" imgH="2037588" progId="">
                  <p:embed/>
                </p:oleObj>
              </mc:Choice>
              <mc:Fallback>
                <p:oleObj name="Visio" r:id="rId4" imgW="2686812" imgH="203758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89138"/>
                        <a:ext cx="5400675" cy="4094162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611188" y="177323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ˎ̥"/>
                <a:cs typeface="Times New Roman" pitchFamily="18" charset="0"/>
              </a:rPr>
              <a:t> </a:t>
            </a:r>
            <a:r>
              <a:rPr kumimoji="0" lang="zh-CN" altLang="zh-CN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ˎ̥"/>
                <a:cs typeface="Times New Roman" pitchFamily="18" charset="0"/>
              </a:rPr>
              <a:t> 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ˎ̥"/>
              </a:rPr>
              <a:t>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原理框图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ˎ̥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5288" y="6207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ˎ̥"/>
              </a:rPr>
              <a:t> </a:t>
            </a:r>
            <a:r>
              <a:rPr kumimoji="0" lang="zh-CN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ˎ̥"/>
              </a:rPr>
              <a:t> 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2" charset="-122"/>
              </a:rPr>
              <a:t>信号与系统频域分析的应用</a:t>
            </a:r>
            <a:b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2" charset="-122"/>
              </a:rPr>
            </a:b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2" charset="-122"/>
              </a:rPr>
              <a:t>—— 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2" charset="-122"/>
              </a:rPr>
              <a:t>调制解调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ˎ̥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23850" y="2060575"/>
            <a:ext cx="8610600" cy="76200"/>
          </a:xfrm>
          <a:prstGeom prst="rect">
            <a:avLst/>
          </a:prstGeom>
          <a:solidFill>
            <a:srgbClr val="666699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692275" y="2420938"/>
            <a:ext cx="5715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Blip>
                <a:blip r:embed="rId3"/>
              </a:buBlip>
              <a:tabLst/>
            </a:pPr>
            <a:r>
              <a:rPr kumimoji="0" lang="zh-CN" altLang="zh-CN" sz="3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宋体" pitchFamily="2" charset="-122"/>
              </a:rPr>
              <a:t> </a:t>
            </a:r>
            <a:r>
              <a:rPr kumimoji="0" lang="zh-CN" altLang="zh-CN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 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双边带调幅</a:t>
            </a:r>
            <a:r>
              <a:rPr kumimoji="0" lang="zh-CN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(DSB AMSC) 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ˎ̥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Blip>
                <a:blip r:embed="rId3"/>
              </a:buBlip>
              <a:tabLst/>
            </a:pPr>
            <a:r>
              <a:rPr kumimoji="0" lang="zh-CN" altLang="zh-CN" sz="3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宋体" pitchFamily="2" charset="-122"/>
              </a:rPr>
              <a:t> </a:t>
            </a:r>
            <a:r>
              <a:rPr kumimoji="0" lang="en-US" altLang="zh-CN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同步解调 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ˎ̥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Blip>
                <a:blip r:embed="rId3"/>
              </a:buBlip>
              <a:tabLst/>
            </a:pP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宋体" pitchFamily="2" charset="-122"/>
              </a:rPr>
              <a:t> </a:t>
            </a:r>
            <a:r>
              <a:rPr kumimoji="0" lang="zh-CN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单边带调幅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(SSB AMSC) 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ˎ̥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Blip>
                <a:blip r:embed="rId3"/>
              </a:buBlip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宋体" pitchFamily="2" charset="-122"/>
              </a:rPr>
              <a:t> </a:t>
            </a:r>
            <a:r>
              <a:rPr kumimoji="0" lang="en-US" altLang="zh-CN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频分复用 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ˎ̥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Blip>
                <a:blip r:embed="rId3"/>
              </a:buBlip>
              <a:tabLst/>
            </a:pP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  <a:ea typeface="宋体" pitchFamily="2" charset="-122"/>
              </a:rPr>
              <a:t> </a:t>
            </a:r>
            <a:r>
              <a:rPr kumimoji="0" lang="zh-CN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ˎ̥"/>
              </a:rPr>
              <a:t>时分复用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Wingdings" pitchFamily="2" charset="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51577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E7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lvl="0" indent="-812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七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时分复用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1042988" y="1712913"/>
          <a:ext cx="64770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8" name="Visio" r:id="rId4" imgW="2937777" imgH="915525" progId="">
                  <p:embed/>
                </p:oleObj>
              </mc:Choice>
              <mc:Fallback>
                <p:oleObj name="Visio" r:id="rId4" imgW="2937777" imgH="91552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12913"/>
                        <a:ext cx="6477000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411413" y="1628775"/>
            <a:ext cx="5545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ˎ̥"/>
              </a:rPr>
              <a:t> </a:t>
            </a: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pitchFamily="2" charset="-122"/>
              </a:rPr>
              <a:t>时分复用</a:t>
            </a: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宋体" pitchFamily="2" charset="-122"/>
              </a:rPr>
              <a:t>时的周期脉冲信号</a:t>
            </a:r>
            <a:endParaRPr kumimoji="0" lang="zh-CN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066800" y="2895600"/>
          <a:ext cx="64770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9" name="Visio" r:id="rId6" imgW="2937777" imgH="950391" progId="">
                  <p:embed/>
                </p:oleObj>
              </mc:Choice>
              <mc:Fallback>
                <p:oleObj name="Visio" r:id="rId6" imgW="2937777" imgH="95039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64770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136650" y="4232275"/>
          <a:ext cx="56197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0" name="Visio" r:id="rId8" imgW="2937777" imgH="945892" progId="">
                  <p:embed/>
                </p:oleObj>
              </mc:Choice>
              <mc:Fallback>
                <p:oleObj name="Visio" r:id="rId8" imgW="2937777" imgH="94589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232275"/>
                        <a:ext cx="561975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1116013" y="5384800"/>
          <a:ext cx="638968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1" name="Visio" r:id="rId10" imgW="2900661" imgH="950391" progId="">
                  <p:embed/>
                </p:oleObj>
              </mc:Choice>
              <mc:Fallback>
                <p:oleObj name="Visio" r:id="rId10" imgW="2900661" imgH="95039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384800"/>
                        <a:ext cx="6389687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  <p:bldP spid="8499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250825" y="188913"/>
            <a:ext cx="75612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6575" marR="0" lvl="0" indent="-5365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例   </a:t>
            </a: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如图所示系统中，已知输入信号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的频谱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(j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黑体" pitchFamily="2" charset="-122"/>
                <a:cs typeface="Times New Roman" pitchFamily="18" charset="0"/>
              </a:rPr>
              <a:t>w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，试分析系统中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各点频谱并画出频谱图，求出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y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与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的关系。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 flipV="1">
            <a:off x="250825" y="1484313"/>
            <a:ext cx="7632700" cy="71437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shade val="85882"/>
                  <a:invGamma/>
                </a:srgbClr>
              </a:gs>
              <a:gs pos="50000">
                <a:srgbClr val="FFCC99">
                  <a:alpha val="81000"/>
                </a:srgbClr>
              </a:gs>
              <a:gs pos="100000">
                <a:srgbClr val="FFCC99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179388" y="1700213"/>
          <a:ext cx="8785225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9" name="Visio" r:id="rId4" imgW="5590764" imgH="1121779" progId="">
                  <p:embed/>
                </p:oleObj>
              </mc:Choice>
              <mc:Fallback>
                <p:oleObj name="Visio" r:id="rId4" imgW="5590764" imgH="112177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8785225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6804025" y="3068638"/>
          <a:ext cx="2160588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Visio" r:id="rId6" imgW="1049201" imgH="839136" progId="Visio.Drawing.11">
                  <p:embed/>
                </p:oleObj>
              </mc:Choice>
              <mc:Fallback>
                <p:oleObj name="Visio" r:id="rId6" imgW="1049201" imgH="839136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068638"/>
                        <a:ext cx="2160588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50825" y="3644900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解：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1100138" y="3789363"/>
          <a:ext cx="33432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8" imgW="1320227" imgH="203112" progId="">
                  <p:embed/>
                </p:oleObj>
              </mc:Choice>
              <mc:Fallback>
                <p:oleObj name="Equation" r:id="rId8" imgW="1320227" imgH="2031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789363"/>
                        <a:ext cx="334327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268538" y="4508500"/>
          <a:ext cx="41767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2" name="公式" r:id="rId10" imgW="1676400" imgH="190500" progId="">
                  <p:embed/>
                </p:oleObj>
              </mc:Choice>
              <mc:Fallback>
                <p:oleObj name="公式" r:id="rId10" imgW="1676400" imgH="1905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508500"/>
                        <a:ext cx="4176712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1042988" y="5013325"/>
          <a:ext cx="6408737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3" name="Visio" r:id="rId12" imgW="2644224" imgH="670335" progId="Visio.Drawing.11">
                  <p:embed/>
                </p:oleObj>
              </mc:Choice>
              <mc:Fallback>
                <p:oleObj name="Visio" r:id="rId12" imgW="2644224" imgH="670335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013325"/>
                        <a:ext cx="6408737" cy="1655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/>
          <p:cNvSpPr>
            <a:spLocks noChangeArrowheads="1"/>
          </p:cNvSpPr>
          <p:nvPr/>
        </p:nvSpPr>
        <p:spPr bwMode="auto">
          <a:xfrm flipV="1">
            <a:off x="250825" y="1484313"/>
            <a:ext cx="7632700" cy="71437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shade val="85882"/>
                  <a:invGamma/>
                </a:srgbClr>
              </a:gs>
              <a:gs pos="50000">
                <a:srgbClr val="FFCC99">
                  <a:alpha val="81000"/>
                </a:srgbClr>
              </a:gs>
              <a:gs pos="100000">
                <a:srgbClr val="FFCC99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6804025" y="3068638"/>
          <a:ext cx="2160588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2" name="Visio" r:id="rId4" imgW="1049201" imgH="839136" progId="Visio.Drawing.11">
                  <p:embed/>
                </p:oleObj>
              </mc:Choice>
              <mc:Fallback>
                <p:oleObj name="Visio" r:id="rId4" imgW="1049201" imgH="839136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068638"/>
                        <a:ext cx="2160588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50825" y="3644900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解：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1187450" y="3573463"/>
          <a:ext cx="40322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3" name="Equation" r:id="rId6" imgW="1701800" imgH="368300" progId="">
                  <p:embed/>
                </p:oleObj>
              </mc:Choice>
              <mc:Fallback>
                <p:oleObj name="Equation" r:id="rId6" imgW="1701800" imgH="368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573463"/>
                        <a:ext cx="4032250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2268538" y="4365625"/>
          <a:ext cx="4175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4" name="公式" r:id="rId8" imgW="1752600" imgH="368300" progId="">
                  <p:embed/>
                </p:oleObj>
              </mc:Choice>
              <mc:Fallback>
                <p:oleObj name="公式" r:id="rId8" imgW="1752600" imgH="368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365625"/>
                        <a:ext cx="41751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971550" y="5157788"/>
          <a:ext cx="712946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" name="Visio" r:id="rId10" imgW="2644224" imgH="652339" progId="Visio.Drawing.11">
                  <p:embed/>
                </p:oleObj>
              </mc:Choice>
              <mc:Fallback>
                <p:oleObj name="Visio" r:id="rId10" imgW="2644224" imgH="65233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57788"/>
                        <a:ext cx="7129463" cy="151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79388" y="1754188"/>
          <a:ext cx="8785225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Visio" r:id="rId12" imgW="5590764" imgH="1121779" progId="">
                  <p:embed/>
                </p:oleObj>
              </mc:Choice>
              <mc:Fallback>
                <p:oleObj name="Visio" r:id="rId12" imgW="5590764" imgH="112177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54188"/>
                        <a:ext cx="8785225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50825" y="188913"/>
            <a:ext cx="75612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6575" marR="0" lvl="0" indent="-5365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例   </a:t>
            </a: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如图所示系统中，已知输入信号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的频谱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(j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黑体" pitchFamily="2" charset="-122"/>
                <a:cs typeface="Times New Roman" pitchFamily="18" charset="0"/>
              </a:rPr>
              <a:t>w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，试分析系统中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各点频谱并画出频谱图，求出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y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与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的关系。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7" name="Rectangle 17"/>
          <p:cNvSpPr>
            <a:spLocks noChangeArrowheads="1"/>
          </p:cNvSpPr>
          <p:nvPr/>
        </p:nvSpPr>
        <p:spPr bwMode="auto">
          <a:xfrm flipV="1">
            <a:off x="250825" y="1484313"/>
            <a:ext cx="7632700" cy="71437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shade val="85882"/>
                  <a:invGamma/>
                </a:srgbClr>
              </a:gs>
              <a:gs pos="50000">
                <a:srgbClr val="FFCC99">
                  <a:alpha val="81000"/>
                </a:srgbClr>
              </a:gs>
              <a:gs pos="100000">
                <a:srgbClr val="FFCC99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34" name="Object 14"/>
          <p:cNvGraphicFramePr>
            <a:graphicFrameLocks noChangeAspect="1"/>
          </p:cNvGraphicFramePr>
          <p:nvPr/>
        </p:nvGraphicFramePr>
        <p:xfrm>
          <a:off x="6804025" y="3068638"/>
          <a:ext cx="2160588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3" name="Visio" r:id="rId4" imgW="1049201" imgH="839136" progId="Visio.Drawing.11">
                  <p:embed/>
                </p:oleObj>
              </mc:Choice>
              <mc:Fallback>
                <p:oleObj name="Visio" r:id="rId4" imgW="1049201" imgH="839136" progId="Visio.Drawing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068638"/>
                        <a:ext cx="2160588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解：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752600" y="3886200"/>
          <a:ext cx="3263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4" name="Equation" r:id="rId6" imgW="1459866" imgH="203112" progId="">
                  <p:embed/>
                </p:oleObj>
              </mc:Choice>
              <mc:Fallback>
                <p:oleObj name="Equation" r:id="rId6" imgW="1459866" imgH="2031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86200"/>
                        <a:ext cx="32639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684213" y="4652963"/>
          <a:ext cx="66960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5" name="Visio" r:id="rId8" imgW="2644224" imgH="652339" progId="Visio.Drawing.11">
                  <p:embed/>
                </p:oleObj>
              </mc:Choice>
              <mc:Fallback>
                <p:oleObj name="Visio" r:id="rId8" imgW="2644224" imgH="65233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52963"/>
                        <a:ext cx="6696075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79388" y="1700213"/>
          <a:ext cx="8785225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6" name="Visio" r:id="rId10" imgW="5590764" imgH="1121779" progId="">
                  <p:embed/>
                </p:oleObj>
              </mc:Choice>
              <mc:Fallback>
                <p:oleObj name="Visio" r:id="rId10" imgW="5590764" imgH="112177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8785225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50825" y="188913"/>
            <a:ext cx="75612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6575" marR="0" lvl="0" indent="-5365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例   </a:t>
            </a: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如图所示系统中，已知输入信号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的频谱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(j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黑体" pitchFamily="2" charset="-122"/>
                <a:cs typeface="Times New Roman" pitchFamily="18" charset="0"/>
              </a:rPr>
              <a:t>w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，试分析系统中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各点频谱并画出频谱图，求出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y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与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的关系。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5" name="Rectangle 19"/>
          <p:cNvSpPr>
            <a:spLocks noChangeArrowheads="1"/>
          </p:cNvSpPr>
          <p:nvPr/>
        </p:nvSpPr>
        <p:spPr bwMode="auto">
          <a:xfrm flipV="1">
            <a:off x="250825" y="1484313"/>
            <a:ext cx="7632700" cy="71437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shade val="85882"/>
                  <a:invGamma/>
                </a:srgbClr>
              </a:gs>
              <a:gs pos="50000">
                <a:srgbClr val="FFCC99">
                  <a:alpha val="81000"/>
                </a:srgbClr>
              </a:gs>
              <a:gs pos="100000">
                <a:srgbClr val="FFCC99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912" name="Object 16"/>
          <p:cNvGraphicFramePr>
            <a:graphicFrameLocks noChangeAspect="1"/>
          </p:cNvGraphicFramePr>
          <p:nvPr/>
        </p:nvGraphicFramePr>
        <p:xfrm>
          <a:off x="6804025" y="3068638"/>
          <a:ext cx="2160588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1" name="Visio" r:id="rId4" imgW="1049201" imgH="839136" progId="Visio.Drawing.11">
                  <p:embed/>
                </p:oleObj>
              </mc:Choice>
              <mc:Fallback>
                <p:oleObj name="Visio" r:id="rId4" imgW="1049201" imgH="839136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068638"/>
                        <a:ext cx="2160588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50825" y="3644900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解：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1130300" y="3789363"/>
          <a:ext cx="51069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2" name="Equation" r:id="rId6" imgW="2336800" imgH="368300" progId="">
                  <p:embed/>
                </p:oleObj>
              </mc:Choice>
              <mc:Fallback>
                <p:oleObj name="Equation" r:id="rId6" imgW="2336800" imgH="368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789363"/>
                        <a:ext cx="5106988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125538" y="4518025"/>
          <a:ext cx="7027862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3" name="Visio" r:id="rId8" imgW="3458524" imgH="754689" progId="">
                  <p:embed/>
                </p:oleObj>
              </mc:Choice>
              <mc:Fallback>
                <p:oleObj name="Visio" r:id="rId8" imgW="3458524" imgH="75468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2811"/>
                      <a:stretch>
                        <a:fillRect/>
                      </a:stretch>
                    </p:blipFill>
                    <p:spPr bwMode="auto">
                      <a:xfrm>
                        <a:off x="1125538" y="4518025"/>
                        <a:ext cx="7027862" cy="188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79388" y="1700213"/>
          <a:ext cx="8785225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4" name="Visio" r:id="rId10" imgW="5590764" imgH="1121779" progId="">
                  <p:embed/>
                </p:oleObj>
              </mc:Choice>
              <mc:Fallback>
                <p:oleObj name="Visio" r:id="rId10" imgW="5590764" imgH="112177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8785225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50825" y="188913"/>
            <a:ext cx="75612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6575" marR="0" lvl="0" indent="-5365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例   </a:t>
            </a: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如图所示系统中，已知输入信号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的频谱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(j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黑体" pitchFamily="2" charset="-122"/>
                <a:cs typeface="Times New Roman" pitchFamily="18" charset="0"/>
              </a:rPr>
              <a:t>w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，试分析系统中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各点频谱并画出频谱图，求出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y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与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的关系。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5" name="Rectangle 23"/>
          <p:cNvSpPr>
            <a:spLocks noChangeArrowheads="1"/>
          </p:cNvSpPr>
          <p:nvPr/>
        </p:nvSpPr>
        <p:spPr bwMode="auto">
          <a:xfrm flipV="1">
            <a:off x="250825" y="1484313"/>
            <a:ext cx="7632700" cy="71437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shade val="85882"/>
                  <a:invGamma/>
                </a:srgbClr>
              </a:gs>
              <a:gs pos="50000">
                <a:srgbClr val="FFCC99">
                  <a:alpha val="81000"/>
                </a:srgbClr>
              </a:gs>
              <a:gs pos="100000">
                <a:srgbClr val="FFCC99">
                  <a:gamma/>
                  <a:shade val="85882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6804025" y="3068638"/>
          <a:ext cx="2160588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6" name="Visio" r:id="rId4" imgW="1049201" imgH="839136" progId="Visio.Drawing.11">
                  <p:embed/>
                </p:oleObj>
              </mc:Choice>
              <mc:Fallback>
                <p:oleObj name="Visio" r:id="rId4" imgW="1049201" imgH="839136" progId="Visio.Drawing.11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068638"/>
                        <a:ext cx="2160588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250825" y="3644900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解：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1127125" y="3794125"/>
          <a:ext cx="45799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7" name="公式" r:id="rId6" imgW="2082800" imgH="215900" progId="">
                  <p:embed/>
                </p:oleObj>
              </mc:Choice>
              <mc:Fallback>
                <p:oleObj name="公式" r:id="rId6" imgW="2082800" imgH="2159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3794125"/>
                        <a:ext cx="457993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536575" y="4581525"/>
          <a:ext cx="260032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8" name="Visio" r:id="rId8" imgW="1106491" imgH="651538" progId="Visio.Drawing.11">
                  <p:embed/>
                </p:oleObj>
              </mc:Choice>
              <mc:Fallback>
                <p:oleObj name="Visio" r:id="rId8" imgW="1106491" imgH="651538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736" r="-2603"/>
                      <a:stretch>
                        <a:fillRect/>
                      </a:stretch>
                    </p:blipFill>
                    <p:spPr bwMode="auto">
                      <a:xfrm>
                        <a:off x="536575" y="4581525"/>
                        <a:ext cx="2600325" cy="193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924300" y="4508500"/>
          <a:ext cx="24018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9" name="公式" r:id="rId10" imgW="1091726" imgH="393529" progId="">
                  <p:embed/>
                </p:oleObj>
              </mc:Choice>
              <mc:Fallback>
                <p:oleObj name="公式" r:id="rId10" imgW="1091726" imgH="39352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08500"/>
                        <a:ext cx="2401888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4265613" y="5516563"/>
          <a:ext cx="18161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0" name="公式" r:id="rId12" imgW="825500" imgH="393700" progId="">
                  <p:embed/>
                </p:oleObj>
              </mc:Choice>
              <mc:Fallback>
                <p:oleObj name="公式" r:id="rId12" imgW="825500" imgH="393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5516563"/>
                        <a:ext cx="181610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79388" y="1700213"/>
          <a:ext cx="8785225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1" name="Visio" r:id="rId14" imgW="5590764" imgH="1121779" progId="">
                  <p:embed/>
                </p:oleObj>
              </mc:Choice>
              <mc:Fallback>
                <p:oleObj name="Visio" r:id="rId14" imgW="5590764" imgH="112177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8785225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50825" y="188913"/>
            <a:ext cx="75612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6575" marR="0" lvl="0" indent="-5365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例   </a:t>
            </a: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如图所示系统中，已知输入信号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的频谱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(j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黑体" pitchFamily="2" charset="-122"/>
                <a:cs typeface="Times New Roman" pitchFamily="18" charset="0"/>
              </a:rPr>
              <a:t>w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，试分析系统中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各点频谱并画出频谱图，求出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y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与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</a:t>
            </a:r>
            <a:r>
              <a:rPr kumimoji="0" lang="en-US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t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黑体" pitchFamily="2" charset="-122"/>
                <a:cs typeface="Times New Roman" pitchFamily="18" charset="0"/>
              </a:rPr>
              <a:t>的关系。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42900"/>
            <a:ext cx="86772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标注 2"/>
          <p:cNvSpPr/>
          <p:nvPr/>
        </p:nvSpPr>
        <p:spPr>
          <a:xfrm>
            <a:off x="1763688" y="4149080"/>
            <a:ext cx="1512168" cy="767552"/>
          </a:xfrm>
          <a:prstGeom prst="wedgeRectCallout">
            <a:avLst>
              <a:gd name="adj1" fmla="val -57837"/>
              <a:gd name="adj2" fmla="val 119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电子科学与技术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1162</a:t>
            </a:r>
            <a:r>
              <a:rPr lang="zh-CN" altLang="en-US" dirty="0" smtClean="0"/>
              <a:t>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83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11188" y="333375"/>
            <a:ext cx="7848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901700" marR="0" lvl="0" indent="-901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一、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双边带调幅 </a:t>
            </a:r>
            <a:r>
              <a:rPr kumimoji="0" lang="zh-CN" altLang="zh-CN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(</a:t>
            </a:r>
            <a:r>
              <a:rPr kumimoji="0" lang="en-US" altLang="zh-CN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Amplitute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 Modulation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)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信号的频谱分析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24075"/>
              </p:ext>
            </p:extLst>
          </p:nvPr>
        </p:nvGraphicFramePr>
        <p:xfrm>
          <a:off x="4859338" y="1773238"/>
          <a:ext cx="3678237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Visio" r:id="rId4" imgW="2110740" imgH="1405128" progId="">
                  <p:embed/>
                </p:oleObj>
              </mc:Choice>
              <mc:Fallback>
                <p:oleObj name="Visio" r:id="rId4" imgW="2110740" imgH="140512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773238"/>
                        <a:ext cx="3678237" cy="2433637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111250" y="3330575"/>
          <a:ext cx="285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公式" r:id="rId6" imgW="1143000" imgH="228600" progId="">
                  <p:embed/>
                </p:oleObj>
              </mc:Choice>
              <mc:Fallback>
                <p:oleObj name="公式" r:id="rId6" imgW="114300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3330575"/>
                        <a:ext cx="2857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1219200" y="4181475"/>
          <a:ext cx="67913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6" name="Equation" r:id="rId8" imgW="2603500" imgH="368300" progId="">
                  <p:embed/>
                </p:oleObj>
              </mc:Choice>
              <mc:Fallback>
                <p:oleObj name="Equation" r:id="rId8" imgW="2603500" imgH="368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81475"/>
                        <a:ext cx="679132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547813" y="5157788"/>
          <a:ext cx="54641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7" name="公式" r:id="rId10" imgW="2184400" imgH="393700" progId="">
                  <p:embed/>
                </p:oleObj>
              </mc:Choice>
              <mc:Fallback>
                <p:oleObj name="公式" r:id="rId10" imgW="21844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157788"/>
                        <a:ext cx="5464175" cy="981075"/>
                      </a:xfrm>
                      <a:prstGeom prst="rect">
                        <a:avLst/>
                      </a:prstGeom>
                      <a:solidFill>
                        <a:srgbClr val="00FF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1116013" y="2492375"/>
          <a:ext cx="209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8" name="公式" r:id="rId12" imgW="838200" imgH="228600" progId="">
                  <p:embed/>
                </p:oleObj>
              </mc:Choice>
              <mc:Fallback>
                <p:oleObj name="公式" r:id="rId12" imgW="838200" imgH="2286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92375"/>
                        <a:ext cx="2095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2080" y="3564305"/>
            <a:ext cx="26981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幅度调制方框图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9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611188" y="333375"/>
            <a:ext cx="7848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901700" marR="0" lvl="0" indent="-901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一、</a:t>
            </a: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双边带调幅 </a:t>
            </a:r>
            <a:r>
              <a:rPr kumimoji="0" lang="zh-CN" altLang="zh-CN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(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Amplitute Modulation</a:t>
            </a: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)</a:t>
            </a:r>
            <a:r>
              <a:rPr kumimoji="0" lang="zh-CN" altLang="en-US" sz="3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信号的频谱分析</a:t>
            </a: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l"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Wingdings" pitchFamily="2" charset="2"/>
                <a:ea typeface="宋体" pitchFamily="2" charset="-122"/>
              </a:rPr>
              <a:t> </a:t>
            </a:r>
            <a:r>
              <a:rPr kumimoji="0" lang="zh-CN" altLang="zh-CN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ˎ̥"/>
              </a:rPr>
              <a:t>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ˎ̥"/>
              </a:rPr>
              <a:t>双边带调幅中各信号频谱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</a:rPr>
              <a:t> 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Wingdings" pitchFamily="2" charset="2"/>
              <a:ea typeface="宋体" pitchFamily="2" charset="-122"/>
            </a:endParaRP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176396"/>
              </p:ext>
            </p:extLst>
          </p:nvPr>
        </p:nvGraphicFramePr>
        <p:xfrm>
          <a:off x="251520" y="2133600"/>
          <a:ext cx="28733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0" name="Visio" r:id="rId4" imgW="1376172" imgH="1047293" progId="">
                  <p:embed/>
                </p:oleObj>
              </mc:Choice>
              <mc:Fallback>
                <p:oleObj name="Visio" r:id="rId4" imgW="1376172" imgH="104729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3600"/>
                        <a:ext cx="287337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38915"/>
              </p:ext>
            </p:extLst>
          </p:nvPr>
        </p:nvGraphicFramePr>
        <p:xfrm>
          <a:off x="-180528" y="4247091"/>
          <a:ext cx="536098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1" name="Visio" r:id="rId6" imgW="2546299" imgH="870509" progId="">
                  <p:embed/>
                </p:oleObj>
              </mc:Choice>
              <mc:Fallback>
                <p:oleObj name="Visio" r:id="rId6" imgW="2546299" imgH="87050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4247091"/>
                        <a:ext cx="5360988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3348038" y="2205038"/>
          <a:ext cx="5360987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2" name="Visio" r:id="rId8" imgW="3007510" imgH="1029122" progId="">
                  <p:embed/>
                </p:oleObj>
              </mc:Choice>
              <mc:Fallback>
                <p:oleObj name="Visio" r:id="rId8" imgW="3007510" imgH="102912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05038"/>
                        <a:ext cx="5360987" cy="1798637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4088" y="4307612"/>
            <a:ext cx="38170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抑制载波幅度调制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Amplitude Modulation</a:t>
            </a:r>
          </a:p>
          <a:p>
            <a:r>
              <a:rPr lang="en-US" altLang="zh-CN" sz="2400" dirty="0" smtClean="0"/>
              <a:t>Suppressed Carrier 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r>
              <a:rPr lang="en-US" altLang="zh-CN" sz="2400" dirty="0"/>
              <a:t>AMSC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二、</a:t>
            </a:r>
            <a:r>
              <a:rPr kumimoji="0" lang="zh-CN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同步解调</a:t>
            </a:r>
            <a:endParaRPr kumimoji="0" lang="zh-CN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331913" y="1700213"/>
          <a:ext cx="6132512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7" name="Visio" r:id="rId4" imgW="3069000" imgH="1426680" progId="">
                  <p:embed/>
                </p:oleObj>
              </mc:Choice>
              <mc:Fallback>
                <p:oleObj name="Visio" r:id="rId4" imgW="3069000" imgH="14266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776"/>
                      <a:stretch>
                        <a:fillRect/>
                      </a:stretch>
                    </p:blipFill>
                    <p:spPr bwMode="auto">
                      <a:xfrm>
                        <a:off x="1331913" y="1700213"/>
                        <a:ext cx="6132512" cy="2520950"/>
                      </a:xfrm>
                      <a:prstGeom prst="rect">
                        <a:avLst/>
                      </a:prstGeom>
                      <a:solidFill>
                        <a:srgbClr val="EAEAEA">
                          <a:alpha val="7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627313" y="4221163"/>
          <a:ext cx="31083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8" name="公式" r:id="rId6" imgW="1295400" imgH="228600" progId="">
                  <p:embed/>
                </p:oleObj>
              </mc:Choice>
              <mc:Fallback>
                <p:oleObj name="公式" r:id="rId6" imgW="129540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21163"/>
                        <a:ext cx="31083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1338263" y="4538663"/>
          <a:ext cx="62484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9" name="Equation" r:id="rId8" imgW="2501900" imgH="368300" progId="">
                  <p:embed/>
                </p:oleObj>
              </mc:Choice>
              <mc:Fallback>
                <p:oleObj name="Equation" r:id="rId8" imgW="2501900" imgH="368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4538663"/>
                        <a:ext cx="62484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1908175" y="5445125"/>
          <a:ext cx="50879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0" name="公式" r:id="rId10" imgW="2120900" imgH="393700" progId="">
                  <p:embed/>
                </p:oleObj>
              </mc:Choice>
              <mc:Fallback>
                <p:oleObj name="公式" r:id="rId10" imgW="21209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445125"/>
                        <a:ext cx="5087938" cy="755650"/>
                      </a:xfrm>
                      <a:prstGeom prst="rect">
                        <a:avLst/>
                      </a:prstGeom>
                      <a:solidFill>
                        <a:srgbClr val="00FFFF">
                          <a:alpha val="7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2843213" y="6224588"/>
          <a:ext cx="3168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1" name="公式" r:id="rId12" imgW="1320227" imgH="215806" progId="">
                  <p:embed/>
                </p:oleObj>
              </mc:Choice>
              <mc:Fallback>
                <p:oleObj name="公式" r:id="rId12" imgW="1320227" imgH="21580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6224588"/>
                        <a:ext cx="3168650" cy="517525"/>
                      </a:xfrm>
                      <a:prstGeom prst="rect">
                        <a:avLst/>
                      </a:prstGeom>
                      <a:solidFill>
                        <a:srgbClr val="00CCFF">
                          <a:alpha val="7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1700213"/>
            <a:ext cx="9144000" cy="51577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E7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95288" y="4749800"/>
          <a:ext cx="63373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5" name="Visio" r:id="rId4" imgW="3863950" imgH="1032967" progId="">
                  <p:embed/>
                </p:oleObj>
              </mc:Choice>
              <mc:Fallback>
                <p:oleObj name="Visio" r:id="rId4" imgW="3863950" imgH="103296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49800"/>
                        <a:ext cx="6337300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9" name="AutoShape 13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二、</a:t>
            </a:r>
            <a:r>
              <a:rPr kumimoji="0" lang="zh-CN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同步解调</a:t>
            </a:r>
            <a:endParaRPr kumimoji="0" lang="zh-CN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395288" y="1612900"/>
          <a:ext cx="63373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6" name="Visio" r:id="rId6" imgW="3863950" imgH="1038149" progId="">
                  <p:embed/>
                </p:oleObj>
              </mc:Choice>
              <mc:Fallback>
                <p:oleObj name="Visio" r:id="rId6" imgW="3863950" imgH="103814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12900"/>
                        <a:ext cx="6337300" cy="1795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395288" y="3176588"/>
          <a:ext cx="637540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7" name="Visio" r:id="rId8" imgW="3887419" imgH="1043635" progId="">
                  <p:embed/>
                </p:oleObj>
              </mc:Choice>
              <mc:Fallback>
                <p:oleObj name="Visio" r:id="rId8" imgW="3887419" imgH="104363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176588"/>
                        <a:ext cx="6375400" cy="180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6661150" y="4581525"/>
          <a:ext cx="230346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Visio" r:id="rId10" imgW="1425550" imgH="1032967" progId="">
                  <p:embed/>
                </p:oleObj>
              </mc:Choice>
              <mc:Fallback>
                <p:oleObj name="Visio" r:id="rId10" imgW="1425550" imgH="10329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4581525"/>
                        <a:ext cx="2303463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5076825" y="2060575"/>
          <a:ext cx="3778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name="公式" r:id="rId12" imgW="2057400" imgH="393700" progId="">
                  <p:embed/>
                </p:oleObj>
              </mc:Choice>
              <mc:Fallback>
                <p:oleObj name="公式" r:id="rId12" imgW="20574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060575"/>
                        <a:ext cx="37782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>
                                <a:alpha val="7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5148263" y="1700213"/>
          <a:ext cx="36353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0" name="公式" r:id="rId14" imgW="1295400" imgH="228600" progId="">
                  <p:embed/>
                </p:oleObj>
              </mc:Choice>
              <mc:Fallback>
                <p:oleObj name="公式" r:id="rId14" imgW="1295400" imgH="2286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700213"/>
                        <a:ext cx="363537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63888" y="2204864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789040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二、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同步解调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7956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l"/>
              <a:tabLst/>
            </a:pPr>
            <a:r>
              <a:rPr lang="zh-CN" altLang="en-US" sz="2800" b="1" dirty="0" smtClean="0">
                <a:latin typeface="Wingdings" pitchFamily="2" charset="2"/>
                <a:ea typeface="宋体" pitchFamily="2" charset="-122"/>
              </a:rPr>
              <a:t>若解调端载波信号与调制端载波信号有相位差，试分析解调过程。</a:t>
            </a:r>
            <a:endParaRPr kumimoji="0" lang="zh-CN" sz="2800" b="1" i="0" u="none" strike="noStrike" cap="none" normalizeH="0" baseline="0" dirty="0" smtClean="0">
              <a:ln>
                <a:noFill/>
              </a:ln>
              <a:effectLst/>
              <a:latin typeface="Wingdings" pitchFamily="2" charset="2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22653" y="3212976"/>
                <a:ext cx="385971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sz="2600" i="1">
                              <a:latin typeface="Cambria Math"/>
                            </a:rPr>
                            <m:t>𝑦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)=</m:t>
                          </m:r>
                          <m:r>
                            <a:rPr lang="zh-CN" altLang="en-US" sz="2600" i="1">
                              <a:latin typeface="Cambria Math"/>
                            </a:rPr>
                            <m:t>𝑓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zh-CN" altLang="en-US" sz="2600">
                              <a:latin typeface="Cambria Math"/>
                            </a:rPr>
                            <m:t>cos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6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53" y="3212976"/>
                <a:ext cx="3859711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137037" r="-19431" b="-196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85909" y="4439791"/>
                <a:ext cx="399712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)=</m:t>
                          </m:r>
                          <m:r>
                            <a:rPr lang="zh-CN" altLang="en-US" sz="2600" i="1">
                              <a:latin typeface="Cambria Math"/>
                            </a:rPr>
                            <m:t>𝑦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zh-CN" altLang="en-US" sz="2600">
                              <a:latin typeface="Cambria Math"/>
                            </a:rPr>
                            <m:t>cos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6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zh-CN" alt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9" y="4439791"/>
                <a:ext cx="3997120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37037" r="-17226" b="-196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94299" y="5013176"/>
                <a:ext cx="5049909" cy="562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sz="2600">
                              <a:latin typeface="Cambria Math"/>
                            </a:rPr>
                            <m:t>=</m:t>
                          </m:r>
                          <m:r>
                            <a:rPr lang="zh-CN" altLang="en-US" sz="2600" i="1">
                              <a:latin typeface="Cambria Math"/>
                            </a:rPr>
                            <m:t>𝑓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zh-CN" altLang="en-US" sz="2600">
                              <a:latin typeface="Cambria Math"/>
                            </a:rPr>
                            <m:t>cos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 smtClean="0">
                              <a:latin typeface="Cambria Math"/>
                            </a:rPr>
                            <m:t>+</m:t>
                          </m:r>
                          <m:r>
                            <a:rPr lang="zh-CN" altLang="en-US" sz="2600" i="1" smtClean="0">
                              <a:latin typeface="Cambria Math"/>
                            </a:rPr>
                            <m:t>𝜃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zh-CN" altLang="en-US" sz="2600">
                              <a:latin typeface="Cambria Math"/>
                            </a:rPr>
                            <m:t>cos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zh-CN" alt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zh-CN" altLang="en-US" sz="2600" i="1">
                              <a:latin typeface="Cambria Math"/>
                            </a:rPr>
                            <m:t>𝑡</m:t>
                          </m:r>
                          <m:r>
                            <a:rPr lang="zh-CN" altLang="en-US" sz="26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6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zh-CN" alt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99" y="5013176"/>
                <a:ext cx="5049909" cy="562205"/>
              </a:xfrm>
              <a:prstGeom prst="rect">
                <a:avLst/>
              </a:prstGeom>
              <a:blipFill rotWithShape="1">
                <a:blip r:embed="rId6"/>
                <a:stretch>
                  <a:fillRect t="-119355" r="-14734" b="-15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440358" y="5508008"/>
                <a:ext cx="7236098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en-US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zh-CN" alt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zh-CN" alt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zh-CN" altLang="en-US" sz="26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zh-CN" alt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zh-CN" altLang="en-US" sz="26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zh-CN" alt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𝐜𝐨𝐬</m:t>
                    </m:r>
                    <m:r>
                      <a:rPr lang="zh-CN" altLang="en-US" sz="26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CN" alt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zh-CN" alt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zh-CN" altLang="en-US" sz="2600" b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zh-CN" alt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𝝋</m:t>
                        </m:r>
                      </m:e>
                      <m:sub>
                        <m:r>
                          <a:rPr lang="zh-CN" alt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zh-CN" altLang="en-US" sz="26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zh-CN" altLang="en-US" sz="2600" b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zh-CN" alt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2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zh-CN" altLang="en-US" sz="26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zh-CN" altLang="en-US" sz="2600" i="1">
                        <a:latin typeface="Cambria Math"/>
                      </a:rPr>
                      <m:t>𝑓</m:t>
                    </m:r>
                    <m:r>
                      <a:rPr lang="zh-CN" altLang="en-US" sz="2600">
                        <a:latin typeface="Cambria Math"/>
                      </a:rPr>
                      <m:t>(</m:t>
                    </m:r>
                    <m:r>
                      <a:rPr lang="zh-CN" altLang="en-US" sz="2600" i="1">
                        <a:latin typeface="Cambria Math"/>
                      </a:rPr>
                      <m:t>𝑡</m:t>
                    </m:r>
                    <m:r>
                      <a:rPr lang="zh-CN" altLang="en-US" sz="2600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zh-CN" altLang="en-US" sz="2600">
                        <a:latin typeface="Cambria Math"/>
                      </a:rPr>
                      <m:t>cos</m:t>
                    </m:r>
                    <m:r>
                      <a:rPr lang="zh-CN" altLang="en-US" sz="2600">
                        <a:latin typeface="Cambria Math"/>
                      </a:rPr>
                      <m:t>(2</m:t>
                    </m:r>
                    <m:sSub>
                      <m:sSubPr>
                        <m:ctrlPr>
                          <a:rPr lang="zh-CN" alt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zh-CN" altLang="en-US" sz="2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zh-CN" altLang="en-US" sz="2600" i="1">
                        <a:latin typeface="Cambria Math"/>
                      </a:rPr>
                      <m:t>𝑡</m:t>
                    </m:r>
                    <m:r>
                      <a:rPr lang="zh-CN" altLang="en-US" sz="260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6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zh-CN" altLang="en-US" sz="260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zh-CN" altLang="en-US" sz="26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6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zh-CN" altLang="en-US" sz="26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600" dirty="0" smtClean="0"/>
                  <a:t>)</a:t>
                </a:r>
                <a:endParaRPr lang="zh-CN" altLang="en-US" sz="26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358" y="5508008"/>
                <a:ext cx="7236098" cy="668388"/>
              </a:xfrm>
              <a:prstGeom prst="rect">
                <a:avLst/>
              </a:prstGeom>
              <a:blipFill rotWithShape="1">
                <a:blip r:embed="rId7"/>
                <a:stretch>
                  <a:fillRect r="-3117" b="-14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9964" y="275131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已</a:t>
            </a:r>
            <a:r>
              <a:rPr lang="zh-CN" altLang="en-US" sz="2400" dirty="0" smtClean="0"/>
              <a:t>调信号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534" y="393305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已</a:t>
            </a:r>
            <a:r>
              <a:rPr lang="zh-CN" altLang="en-US" sz="2400" dirty="0" smtClean="0"/>
              <a:t>调信号与接收端载波信号相乘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763688" y="5575381"/>
            <a:ext cx="2818676" cy="601015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665319" y="2153930"/>
            <a:ext cx="4290392" cy="1763692"/>
            <a:chOff x="4665319" y="2153930"/>
            <a:chExt cx="4290392" cy="176369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对象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333380"/>
                    </p:ext>
                  </p:extLst>
                </p:nvPr>
              </p:nvGraphicFramePr>
              <p:xfrm>
                <a:off x="4665319" y="2153930"/>
                <a:ext cx="4290392" cy="176369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362" name="Visio" r:id="rId8" imgW="3069000" imgH="1426680" progId="">
                        <p:embed/>
                      </p:oleObj>
                    </mc:Choice>
                    <mc:Fallback>
                      <p:oleObj name="Visio" r:id="rId8" imgW="3069000" imgH="1426680" progId="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 b="2776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65319" y="2153930"/>
                              <a:ext cx="4290392" cy="1763692"/>
                            </a:xfrm>
                            <a:prstGeom prst="rect">
                              <a:avLst/>
                            </a:prstGeom>
                            <a:solidFill>
                              <a:srgbClr val="EAEAEA">
                                <a:alpha val="70195"/>
                              </a:srgb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对象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333380"/>
                    </p:ext>
                  </p:extLst>
                </p:nvPr>
              </p:nvGraphicFramePr>
              <p:xfrm>
                <a:off x="4665319" y="2153930"/>
                <a:ext cx="4290392" cy="176369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0360" name="Visio" r:id="rId10" imgW="3069000" imgH="1426680" progId="">
                        <p:embed/>
                      </p:oleObj>
                    </mc:Choice>
                    <mc:Fallback>
                      <p:oleObj name="Visio" r:id="rId10" imgW="3069000" imgH="1426680" progId="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b="2776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65319" y="2153930"/>
                              <a:ext cx="4290392" cy="1763692"/>
                            </a:xfrm>
                            <a:prstGeom prst="rect">
                              <a:avLst/>
                            </a:prstGeom>
                            <a:solidFill>
                              <a:srgbClr val="EAEAEA">
                                <a:alpha val="70195"/>
                              </a:srgb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889295" y="3244334"/>
                  <a:ext cx="155491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/>
                        </a:rPr>
                        <m:t>cos</m:t>
                      </m:r>
                      <m:r>
                        <a:rPr lang="zh-CN" altLang="en-US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zh-CN" alt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zh-CN" altLang="en-US" i="1">
                          <a:latin typeface="Cambria Math"/>
                        </a:rPr>
                        <m:t>𝑡</m:t>
                      </m:r>
                      <m:r>
                        <a:rPr lang="zh-CN" alt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zh-CN" alt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295" y="3244334"/>
                  <a:ext cx="155491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6557" r="-2745" b="-262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9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2" grpId="0"/>
      <p:bldP spid="3" grpId="0"/>
      <p:bldP spid="4" grpId="0"/>
      <p:bldP spid="5" grpId="0"/>
      <p:bldP spid="6" grpId="0"/>
      <p:bldP spid="10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521556"/>
              </p:ext>
            </p:extLst>
          </p:nvPr>
        </p:nvGraphicFramePr>
        <p:xfrm>
          <a:off x="496888" y="1412776"/>
          <a:ext cx="41783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r:id="rId3" imgW="5334745" imgH="4001058" progId="Paint.Picture">
                  <p:embed/>
                </p:oleObj>
              </mc:Choice>
              <mc:Fallback>
                <p:oleObj r:id="rId3" imgW="5334745" imgH="4001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412776"/>
                        <a:ext cx="417830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689475" y="1400175"/>
          <a:ext cx="4105275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" r:id="rId5" imgW="5334745" imgH="4001058" progId="Paint.Picture">
                  <p:embed/>
                </p:oleObj>
              </mc:Choice>
              <mc:Fallback>
                <p:oleObj r:id="rId5" imgW="5334745" imgH="4001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1400175"/>
                        <a:ext cx="4105275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6888" y="5394325"/>
            <a:ext cx="375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/>
              <a:t>(a) </a:t>
            </a:r>
            <a:r>
              <a:rPr lang="zh-CN" altLang="en-US" sz="2000" b="1" dirty="0"/>
              <a:t>单极性信号</a:t>
            </a:r>
            <a:r>
              <a:rPr lang="en-US" sz="2000" b="1" dirty="0"/>
              <a:t>(</a:t>
            </a:r>
            <a:r>
              <a:rPr lang="zh-CN" altLang="en-US" sz="2000" b="1" dirty="0"/>
              <a:t>粗线</a:t>
            </a:r>
            <a:r>
              <a:rPr lang="en-US" sz="2000" b="1" dirty="0"/>
              <a:t>)</a:t>
            </a:r>
            <a:r>
              <a:rPr lang="zh-CN" altLang="en-US" sz="2000" b="1" dirty="0"/>
              <a:t>及已调信号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881563" y="5394325"/>
            <a:ext cx="3792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000" b="1" dirty="0"/>
              <a:t>(b) </a:t>
            </a:r>
            <a:r>
              <a:rPr lang="zh-CN" altLang="en-US" sz="2000" b="1" dirty="0"/>
              <a:t>双极性信号</a:t>
            </a:r>
            <a:r>
              <a:rPr lang="en-US" sz="2000" b="1" dirty="0"/>
              <a:t>(</a:t>
            </a:r>
            <a:r>
              <a:rPr lang="zh-CN" altLang="en-US" sz="2000" b="1" dirty="0"/>
              <a:t>粗线</a:t>
            </a:r>
            <a:r>
              <a:rPr lang="en-US" sz="2000" b="1" dirty="0"/>
              <a:t>)</a:t>
            </a:r>
            <a:r>
              <a:rPr lang="zh-CN" altLang="en-US" sz="2000" b="1" dirty="0"/>
              <a:t>及已调信号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09600" y="1428736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三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、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黑体" pitchFamily="2" charset="-122"/>
              </a:rPr>
              <a:t>非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同步解调</a:t>
            </a:r>
            <a:endParaRPr kumimoji="0" lang="zh-C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077" y="5768454"/>
            <a:ext cx="611241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可见，只有当调制信号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f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(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的振幅总为正时，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已调信号的包络才对应于原信号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f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(</a:t>
            </a:r>
            <a:r>
              <a:rPr lang="en-US" altLang="zh-C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幼圆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2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utoUpdateAnimBg="0"/>
      <p:bldP spid="9225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3104</TotalTime>
  <Words>1092</Words>
  <Application>Microsoft Office PowerPoint</Application>
  <PresentationFormat>全屏显示(4:3)</PresentationFormat>
  <Paragraphs>144</Paragraphs>
  <Slides>36</Slides>
  <Notes>24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聚合</vt:lpstr>
      <vt:lpstr>Visio</vt:lpstr>
      <vt:lpstr>公式</vt:lpstr>
      <vt:lpstr>Equation</vt:lpstr>
      <vt:lpstr>Bitmap Image</vt:lpstr>
      <vt:lpstr>Microsoft 公式 3.0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wanghg</cp:lastModifiedBy>
  <cp:revision>37</cp:revision>
  <cp:lastPrinted>2015-11-16T22:36:23Z</cp:lastPrinted>
  <dcterms:created xsi:type="dcterms:W3CDTF">2010-08-19T02:21:29Z</dcterms:created>
  <dcterms:modified xsi:type="dcterms:W3CDTF">2016-10-12T18:15:24Z</dcterms:modified>
</cp:coreProperties>
</file>