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9" r:id="rId2"/>
    <p:sldId id="385" r:id="rId3"/>
    <p:sldId id="446" r:id="rId4"/>
    <p:sldId id="437" r:id="rId5"/>
    <p:sldId id="449" r:id="rId6"/>
    <p:sldId id="459" r:id="rId7"/>
    <p:sldId id="460" r:id="rId8"/>
    <p:sldId id="461" r:id="rId9"/>
    <p:sldId id="462" r:id="rId10"/>
    <p:sldId id="464" r:id="rId11"/>
    <p:sldId id="465" r:id="rId12"/>
    <p:sldId id="463" r:id="rId13"/>
    <p:sldId id="451" r:id="rId14"/>
    <p:sldId id="447" r:id="rId15"/>
    <p:sldId id="452" r:id="rId16"/>
    <p:sldId id="453" r:id="rId17"/>
    <p:sldId id="454" r:id="rId18"/>
    <p:sldId id="448" r:id="rId19"/>
    <p:sldId id="436" r:id="rId20"/>
    <p:sldId id="445" r:id="rId21"/>
    <p:sldId id="441" r:id="rId22"/>
    <p:sldId id="444" r:id="rId23"/>
    <p:sldId id="450" r:id="rId24"/>
    <p:sldId id="391" r:id="rId25"/>
    <p:sldId id="455" r:id="rId26"/>
    <p:sldId id="456" r:id="rId27"/>
    <p:sldId id="466" r:id="rId28"/>
    <p:sldId id="467" r:id="rId29"/>
    <p:sldId id="468" r:id="rId30"/>
    <p:sldId id="469" r:id="rId31"/>
    <p:sldId id="470" r:id="rId32"/>
    <p:sldId id="438" r:id="rId33"/>
    <p:sldId id="439" r:id="rId34"/>
    <p:sldId id="471"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0" autoAdjust="0"/>
    <p:restoredTop sz="79826" autoAdjust="0"/>
  </p:normalViewPr>
  <p:slideViewPr>
    <p:cSldViewPr>
      <p:cViewPr varScale="1">
        <p:scale>
          <a:sx n="55" d="100"/>
          <a:sy n="55" d="100"/>
        </p:scale>
        <p:origin x="146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9B348-2E36-4BE7-95FB-74FAA7DEE4A9}" type="datetimeFigureOut">
              <a:rPr lang="zh-CN" altLang="en-US" smtClean="0"/>
              <a:pPr/>
              <a:t>2021/10/18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C86B7-8CB1-472A-9818-3814E4B359F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aike.baidu.com/item/%E5%8F%8C%E9%B8%AD%E5%B1%B1/133826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aidu.com/s?wd=%E7%8F%AD%E5%9B%BA&amp;tn=SE_PcZhidaonwhc_ngpagmjz&amp;rsv_dl=gh_pc_zhidao" TargetMode="External"/><Relationship Id="rId7" Type="http://schemas.openxmlformats.org/officeDocument/2006/relationships/hyperlink" Target="https://baike.baidu.com/item/%E5%BA%A6%E5%A4%A7%E5%BA%BE%E5%B2%AD"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baidu.com/s?rsv_idx=1&amp;wd=%E5%88%98%E5%B8%8C%E5%A4%B7&amp;usm=1&amp;ie=utf-8&amp;rsv_cq=%E4%BB%A3%E6%82%B2%E7%99%BD%E5%A4%B4%E7%BF%81%E5%88%98%E5%B8%8C%E5%A4%B7&amp;rsv_dl=0_left_exactqa_detail_28239" TargetMode="External"/><Relationship Id="rId5" Type="http://schemas.openxmlformats.org/officeDocument/2006/relationships/hyperlink" Target="http://www.baidu.com/link?url=er3b5CiDFmvENIGZFwR7ogfBrFW8Y0ipHp4UvBZDiClikEy_7ZnCDXbr5NMlQE7dJ1-HYc9Zmnr_tuUr_6PHjJNnN5MaeBWmjXYwmIcQlKiiP3bErSZqX8rw0rGtxnVD" TargetMode="External"/><Relationship Id="rId4" Type="http://schemas.openxmlformats.org/officeDocument/2006/relationships/hyperlink" Target="https://www.baidu.com/s?wd=%E5%8F%B8%E9%A9%AC%E8%BF%81&amp;tn=SE_PcZhidaonwhc_ngpagmjz&amp;rsv_dl=gh_pc_zhidao"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dirty="0" smtClean="0">
                <a:solidFill>
                  <a:schemeClr val="tx1"/>
                </a:solidFill>
                <a:latin typeface="+mn-lt"/>
                <a:ea typeface="+mn-ea"/>
                <a:cs typeface="+mn-cs"/>
              </a:rPr>
              <a:t>1</a:t>
            </a:r>
            <a:r>
              <a:rPr lang="zh-CN" altLang="en-US" sz="1200" b="0" kern="1200" dirty="0" smtClean="0">
                <a:solidFill>
                  <a:schemeClr val="tx1"/>
                </a:solidFill>
                <a:latin typeface="+mn-lt"/>
                <a:ea typeface="+mn-ea"/>
                <a:cs typeface="+mn-cs"/>
              </a:rPr>
              <a:t>、</a:t>
            </a:r>
            <a:r>
              <a:rPr lang="zh-CN" altLang="zh-CN" sz="1200" b="0" kern="1200" dirty="0" smtClean="0">
                <a:solidFill>
                  <a:schemeClr val="tx1"/>
                </a:solidFill>
                <a:latin typeface="+mn-lt"/>
                <a:ea typeface="+mn-ea"/>
                <a:cs typeface="+mn-cs"/>
              </a:rPr>
              <a:t>欢迎各位来学习</a:t>
            </a:r>
          </a:p>
          <a:p>
            <a:r>
              <a:rPr lang="en-US" altLang="zh-CN" dirty="0" smtClean="0"/>
              <a:t>2</a:t>
            </a:r>
            <a:r>
              <a:rPr lang="zh-CN" altLang="en-US" dirty="0" smtClean="0"/>
              <a:t>、主讲人的基本信息：单位，网站，</a:t>
            </a:r>
            <a:r>
              <a:rPr lang="en-US" altLang="zh-CN" dirty="0" smtClean="0"/>
              <a:t>email</a:t>
            </a:r>
          </a:p>
          <a:p>
            <a:r>
              <a:rPr lang="en-US" altLang="zh-CN" dirty="0" smtClean="0"/>
              <a:t>3</a:t>
            </a:r>
            <a:r>
              <a:rPr lang="zh-CN" altLang="en-US" dirty="0" smtClean="0"/>
              <a:t>、这是小班？</a:t>
            </a:r>
            <a:endParaRPr lang="en-US" altLang="zh-CN" dirty="0" smtClean="0"/>
          </a:p>
          <a:p>
            <a:r>
              <a:rPr lang="en-US" altLang="zh-CN" dirty="0" smtClean="0"/>
              <a:t>4</a:t>
            </a:r>
            <a:r>
              <a:rPr lang="zh-CN" altLang="en-US" dirty="0" smtClean="0"/>
              <a:t>、重点是</a:t>
            </a:r>
            <a:r>
              <a:rPr lang="en-US" altLang="zh-CN" dirty="0" smtClean="0"/>
              <a:t>presentation</a:t>
            </a:r>
            <a:r>
              <a:rPr lang="zh-CN" altLang="en-US" dirty="0" smtClean="0"/>
              <a:t>，</a:t>
            </a:r>
            <a:r>
              <a:rPr lang="en-US" altLang="zh-CN" dirty="0" smtClean="0"/>
              <a:t>either on</a:t>
            </a:r>
            <a:r>
              <a:rPr lang="en-US" altLang="zh-CN" baseline="0" dirty="0" smtClean="0"/>
              <a:t> paper or in person</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对更复杂体系，对称性破缺是家常便饭。</a:t>
            </a:r>
            <a:endParaRPr lang="en-US" altLang="zh-CN"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0" dirty="0" smtClean="0"/>
              <a:t>例如，某晶体如果原胞有偶极，</a:t>
            </a:r>
            <a:r>
              <a:rPr lang="en-US" altLang="zh-CN" sz="1200" dirty="0" smtClean="0"/>
              <a:t>Pyroelectricity</a:t>
            </a:r>
            <a:r>
              <a:rPr lang="zh-CN" altLang="en-US" sz="1200" dirty="0" smtClean="0"/>
              <a:t>热电性，如果偶极可以由电场翻转，即有</a:t>
            </a:r>
            <a:r>
              <a:rPr lang="en-US" altLang="zh-CN" sz="1200" dirty="0" smtClean="0"/>
              <a:t>ferroelectricity</a:t>
            </a:r>
            <a:r>
              <a:rPr lang="zh-CN" altLang="en-US" sz="1200" dirty="0" smtClean="0"/>
              <a:t>铁电性。而这些性质是高对称稳态不具备的。</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t>复杂体系不适用对高对称性体系适用的规律，因为它们通常具有更低的对称性。</a:t>
            </a:r>
            <a:endParaRPr lang="en-US" altLang="zh-CN"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dirty="0" smtClean="0"/>
              <a:t>晶体有各种对称性，但是它们打破了完美的均匀状态的对称性。</a:t>
            </a:r>
            <a:endParaRPr lang="zh-CN" altLang="en-US" b="0"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smtClean="0">
                <a:solidFill>
                  <a:schemeClr val="tx1"/>
                </a:solidFill>
                <a:latin typeface="+mn-lt"/>
                <a:ea typeface="+mn-ea"/>
                <a:cs typeface="+mn-cs"/>
              </a:rPr>
              <a:t>还有其他许多例子。</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对称性破缺使体系进入某一特殊（低）对称性，该特殊对称性是整体的性质，因此体系对外力干扰会做出整体的响应，即体系体现了刚性。这一刚性与传统不变形的刚性不同，指整体的对称性得以保持。</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也可以从另一个角度说明，即宏观性质（对称性）也决定其他宏观、微观性质，此处宏观性质即对称性破缺后的依赖系统的边界条件，边界条件限制你有没有微观的解。</a:t>
            </a:r>
            <a:r>
              <a:rPr lang="en-US" altLang="zh-CN" sz="1200" b="0" i="0" kern="1200" dirty="0" smtClean="0">
                <a:solidFill>
                  <a:schemeClr val="tx1"/>
                </a:solidFill>
                <a:latin typeface="+mn-lt"/>
                <a:ea typeface="+mn-ea"/>
                <a:cs typeface="+mn-cs"/>
              </a:rPr>
              <a:t/>
            </a:r>
            <a:br>
              <a:rPr lang="en-US" altLang="zh-CN" sz="1200" b="0" i="0" kern="1200" dirty="0" smtClean="0">
                <a:solidFill>
                  <a:schemeClr val="tx1"/>
                </a:solidFill>
                <a:latin typeface="+mn-lt"/>
                <a:ea typeface="+mn-ea"/>
                <a:cs typeface="+mn-cs"/>
              </a:rPr>
            </a:br>
            <a:endParaRPr lang="zh-CN" altLang="en-US" b="0"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经济学里面的两个例子，复杂性带来本质区别。</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高级套路。</a:t>
            </a:r>
            <a:endParaRPr lang="en-US" altLang="zh-CN" dirty="0" smtClean="0"/>
          </a:p>
          <a:p>
            <a:endParaRPr lang="en-US" altLang="zh-CN" dirty="0" smtClean="0"/>
          </a:p>
          <a:p>
            <a:r>
              <a:rPr lang="zh-CN" altLang="en-US" dirty="0" smtClean="0"/>
              <a:t>巨大的压电性</a:t>
            </a:r>
            <a:endParaRPr lang="en-US" altLang="zh-CN" dirty="0" smtClean="0"/>
          </a:p>
          <a:p>
            <a:endParaRPr lang="en-US" altLang="zh-CN" dirty="0" smtClean="0"/>
          </a:p>
          <a:p>
            <a:r>
              <a:rPr lang="zh-CN" altLang="en-US" dirty="0" smtClean="0"/>
              <a:t>三个数量级的载流子寿命变化，金纳米颗粒（</a:t>
            </a:r>
            <a:r>
              <a:rPr lang="en-US" altLang="zh-CN" dirty="0" smtClean="0"/>
              <a:t>bcc</a:t>
            </a:r>
            <a:r>
              <a:rPr lang="zh-CN" altLang="en-US" dirty="0" smtClean="0"/>
              <a:t>金不如</a:t>
            </a:r>
            <a:r>
              <a:rPr lang="en-US" altLang="zh-CN" dirty="0" smtClean="0"/>
              <a:t>fcc</a:t>
            </a:r>
            <a:r>
              <a:rPr lang="zh-CN" altLang="en-US" dirty="0" smtClean="0"/>
              <a:t>金稳定），最后结论居然是跟块体的硅相似。</a:t>
            </a:r>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题目的一些套路例子</a:t>
            </a:r>
            <a:r>
              <a:rPr lang="en-US" altLang="zh-CN" dirty="0" smtClean="0"/>
              <a:t>Science</a:t>
            </a:r>
            <a:r>
              <a:rPr lang="en-US" altLang="zh-CN" baseline="0" dirty="0" smtClean="0"/>
              <a:t> </a:t>
            </a:r>
          </a:p>
          <a:p>
            <a:r>
              <a:rPr lang="zh-CN" altLang="en-US" baseline="0" dirty="0" smtClean="0"/>
              <a:t>纠缠 熵（没听说过），随机测量？</a:t>
            </a:r>
            <a:endParaRPr lang="en-US" altLang="zh-CN" baseline="0" dirty="0" smtClean="0"/>
          </a:p>
          <a:p>
            <a:endParaRPr lang="en-US" altLang="zh-CN" baseline="0" dirty="0" smtClean="0"/>
          </a:p>
          <a:p>
            <a:r>
              <a:rPr lang="zh-CN" altLang="en-US" baseline="0" dirty="0" smtClean="0"/>
              <a:t>解构水 扩散</a:t>
            </a:r>
            <a:r>
              <a:rPr lang="en-US" altLang="zh-CN" baseline="0" dirty="0" smtClean="0"/>
              <a:t>OH</a:t>
            </a:r>
            <a:r>
              <a:rPr lang="zh-CN" altLang="en-US" baseline="0" dirty="0" smtClean="0"/>
              <a:t>伸缩（这是什么东西？），</a:t>
            </a:r>
            <a:r>
              <a:rPr lang="en-US" altLang="zh-CN" baseline="0" dirty="0" smtClean="0"/>
              <a:t>cold cluster</a:t>
            </a:r>
            <a:r>
              <a:rPr lang="zh-CN" altLang="en-US" baseline="0" dirty="0" smtClean="0"/>
              <a:t>（冰）？ 精度可达控制（监测）</a:t>
            </a:r>
            <a:r>
              <a:rPr lang="en-US" altLang="zh-CN" baseline="0" dirty="0" smtClean="0"/>
              <a:t>20</a:t>
            </a:r>
            <a:r>
              <a:rPr lang="zh-CN" altLang="en-US" baseline="0" dirty="0" smtClean="0"/>
              <a:t>个分子中的一个正常分子的位置</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规律：文章题目越短，越牛！？</a:t>
            </a:r>
            <a:endParaRPr lang="en-US" altLang="zh-CN" dirty="0" smtClean="0"/>
          </a:p>
          <a:p>
            <a:endParaRPr lang="en-US" altLang="zh-CN" dirty="0" smtClean="0"/>
          </a:p>
          <a:p>
            <a:r>
              <a:rPr lang="en-US" altLang="zh-CN" dirty="0" smtClean="0"/>
              <a:t>HeH+ </a:t>
            </a:r>
            <a:r>
              <a:rPr lang="zh-CN" altLang="en-US" dirty="0" smtClean="0"/>
              <a:t>粒子（没想过）？是否能够稳定存在（与</a:t>
            </a:r>
            <a:r>
              <a:rPr lang="en-US" altLang="zh-CN" dirty="0" smtClean="0"/>
              <a:t>H2</a:t>
            </a:r>
            <a:r>
              <a:rPr lang="zh-CN" altLang="en-US" dirty="0" smtClean="0"/>
              <a:t>和</a:t>
            </a:r>
            <a:r>
              <a:rPr lang="en-US" altLang="zh-CN" dirty="0" smtClean="0"/>
              <a:t>He</a:t>
            </a:r>
            <a:r>
              <a:rPr lang="zh-CN" altLang="en-US" dirty="0" smtClean="0"/>
              <a:t>比较）？存在条件（地球上可能没有）？大爆炸产物（听起来很神秘）？跟</a:t>
            </a:r>
            <a:r>
              <a:rPr lang="en-US" altLang="zh-CN" dirty="0" smtClean="0"/>
              <a:t>H2</a:t>
            </a:r>
            <a:r>
              <a:rPr lang="zh-CN" altLang="en-US" dirty="0" smtClean="0"/>
              <a:t>有关（重要得很）？总之感觉很神秘、重要应该了解！</a:t>
            </a:r>
            <a:endParaRPr lang="en-US" altLang="zh-CN" dirty="0" smtClean="0"/>
          </a:p>
          <a:p>
            <a:endParaRPr lang="en-US" altLang="zh-CN" dirty="0" smtClean="0"/>
          </a:p>
          <a:p>
            <a:r>
              <a:rPr lang="en-US" altLang="zh-CN" dirty="0" smtClean="0"/>
              <a:t>Skyrmion</a:t>
            </a:r>
            <a:r>
              <a:rPr lang="zh-CN" altLang="en-US" dirty="0" smtClean="0"/>
              <a:t>？一种基本粒子，</a:t>
            </a:r>
            <a:r>
              <a:rPr lang="en-US" altLang="zh-CN" dirty="0" smtClean="0"/>
              <a:t>chiral</a:t>
            </a:r>
            <a:r>
              <a:rPr lang="zh-CN" altLang="en-US" dirty="0" smtClean="0"/>
              <a:t>手性，</a:t>
            </a:r>
            <a:r>
              <a:rPr lang="en-US" altLang="zh-CN" dirty="0" smtClean="0"/>
              <a:t>polar</a:t>
            </a:r>
            <a:r>
              <a:rPr lang="zh-CN" altLang="en-US" dirty="0" smtClean="0"/>
              <a:t>极性，</a:t>
            </a:r>
            <a:r>
              <a:rPr lang="en-US" altLang="zh-CN" dirty="0" smtClean="0"/>
              <a:t>bubble</a:t>
            </a:r>
            <a:r>
              <a:rPr lang="zh-CN" altLang="en-US" dirty="0" smtClean="0"/>
              <a:t>（有点意思）？</a:t>
            </a:r>
            <a:r>
              <a:rPr lang="en-US" altLang="zh-CN" dirty="0" smtClean="0"/>
              <a:t>Superlattice</a:t>
            </a:r>
            <a:r>
              <a:rPr lang="zh-CN" altLang="en-US" dirty="0" smtClean="0"/>
              <a:t>，</a:t>
            </a:r>
            <a:r>
              <a:rPr lang="en-US" altLang="zh-CN" dirty="0" smtClean="0"/>
              <a:t>Ti</a:t>
            </a:r>
            <a:r>
              <a:rPr lang="zh-CN" altLang="en-US" dirty="0" smtClean="0"/>
              <a:t>，钙钛矿氧化物，室温这些都是常见的元素，但都是热点。感觉既实用又高大上！</a:t>
            </a: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中级套路案例，增加使用图形来增强说明。</a:t>
            </a:r>
            <a:endParaRPr lang="en-US" altLang="zh-CN" dirty="0" smtClean="0"/>
          </a:p>
          <a:p>
            <a:r>
              <a:rPr lang="zh-CN" altLang="en-US" dirty="0" smtClean="0"/>
              <a:t>例</a:t>
            </a:r>
            <a:r>
              <a:rPr lang="en-US" altLang="zh-CN" dirty="0" smtClean="0"/>
              <a:t>1</a:t>
            </a:r>
            <a:r>
              <a:rPr lang="zh-CN" altLang="en-US" dirty="0" smtClean="0"/>
              <a:t>，</a:t>
            </a:r>
            <a:r>
              <a:rPr lang="en-US" altLang="zh-CN" dirty="0" smtClean="0"/>
              <a:t>TOC</a:t>
            </a:r>
            <a:r>
              <a:rPr lang="zh-CN" altLang="en-US" dirty="0" smtClean="0"/>
              <a:t>，图形和相伴的文字简明易懂。</a:t>
            </a:r>
            <a:r>
              <a:rPr lang="en-US" altLang="zh-CN" dirty="0" smtClean="0"/>
              <a:t>BEC</a:t>
            </a:r>
            <a:r>
              <a:rPr lang="zh-CN" altLang="en-US" dirty="0" smtClean="0"/>
              <a:t>在处理</a:t>
            </a:r>
            <a:r>
              <a:rPr lang="en-US" altLang="zh-CN" dirty="0" smtClean="0"/>
              <a:t>cold gas</a:t>
            </a:r>
            <a:r>
              <a:rPr lang="zh-CN" altLang="en-US" dirty="0" smtClean="0"/>
              <a:t>时，波动（扰动、涨落）已经可以引起足够的误差了。看了文字再看图形，简明扼要：基态</a:t>
            </a:r>
            <a:r>
              <a:rPr lang="en-US" altLang="zh-CN" dirty="0" smtClean="0"/>
              <a:t>-》</a:t>
            </a:r>
            <a:r>
              <a:rPr lang="zh-CN" altLang="en-US" dirty="0" smtClean="0"/>
              <a:t>激发态，高激发态</a:t>
            </a:r>
            <a:r>
              <a:rPr lang="en-US" altLang="zh-CN" dirty="0" smtClean="0"/>
              <a:t>-》</a:t>
            </a:r>
            <a:r>
              <a:rPr lang="zh-CN" altLang="en-US" dirty="0" smtClean="0"/>
              <a:t>低激发态。</a:t>
            </a:r>
            <a:endParaRPr lang="en-US" altLang="zh-CN" dirty="0" smtClean="0"/>
          </a:p>
          <a:p>
            <a:endParaRPr lang="en-US" altLang="zh-CN" dirty="0" smtClean="0"/>
          </a:p>
          <a:p>
            <a:r>
              <a:rPr lang="zh-CN" altLang="en-US" dirty="0" smtClean="0"/>
              <a:t>例</a:t>
            </a:r>
            <a:r>
              <a:rPr lang="en-US" altLang="zh-CN" dirty="0" smtClean="0"/>
              <a:t>2</a:t>
            </a:r>
            <a:r>
              <a:rPr lang="zh-CN" altLang="en-US" dirty="0" smtClean="0"/>
              <a:t>，</a:t>
            </a:r>
            <a:r>
              <a:rPr lang="en-US" altLang="zh-CN" dirty="0" smtClean="0"/>
              <a:t>kinked</a:t>
            </a:r>
            <a:r>
              <a:rPr lang="en-US" altLang="zh-CN" baseline="0" dirty="0" smtClean="0"/>
              <a:t> entropy</a:t>
            </a:r>
            <a:r>
              <a:rPr lang="zh-CN" altLang="en-US" baseline="0" dirty="0" smtClean="0"/>
              <a:t>？ </a:t>
            </a:r>
            <a:r>
              <a:rPr lang="en-US" altLang="zh-CN" baseline="0" dirty="0" smtClean="0"/>
              <a:t>Symm breaking</a:t>
            </a:r>
            <a:r>
              <a:rPr lang="zh-CN" altLang="en-US" baseline="0" dirty="0" smtClean="0"/>
              <a:t>？</a:t>
            </a:r>
            <a:r>
              <a:rPr lang="en-US" altLang="zh-CN" baseline="0" dirty="0" smtClean="0"/>
              <a:t>Discontinuous</a:t>
            </a:r>
            <a:r>
              <a:rPr lang="zh-CN" altLang="en-US" baseline="0" dirty="0" smtClean="0"/>
              <a:t>，</a:t>
            </a:r>
            <a:r>
              <a:rPr lang="en-US" altLang="zh-CN" baseline="0" dirty="0" smtClean="0"/>
              <a:t>spontaneous</a:t>
            </a:r>
            <a:r>
              <a:rPr lang="zh-CN" altLang="en-US" baseline="0" dirty="0" smtClean="0"/>
              <a:t>自发的，都是热词。</a:t>
            </a:r>
            <a:endParaRPr lang="en-US" altLang="zh-CN" baseline="0" dirty="0" smtClean="0"/>
          </a:p>
          <a:p>
            <a:endParaRPr lang="en-US" altLang="zh-CN" baseline="0" dirty="0" smtClean="0"/>
          </a:p>
          <a:p>
            <a:r>
              <a:rPr lang="zh-CN" altLang="en-US" baseline="0" dirty="0" smtClean="0"/>
              <a:t>例</a:t>
            </a:r>
            <a:r>
              <a:rPr lang="en-US" altLang="zh-CN" baseline="0" dirty="0" smtClean="0"/>
              <a:t>3</a:t>
            </a:r>
            <a:r>
              <a:rPr lang="zh-CN" altLang="en-US" baseline="0" dirty="0" smtClean="0"/>
              <a:t>，跟前面详述的牛文好像有一些联系，基本常数与材料尺寸相关？！</a:t>
            </a:r>
            <a:endParaRPr lang="en-US" altLang="zh-CN" baseline="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这里主要是偏物理化学的杂志，还有其他杂志也包括计算方面的文章</a:t>
            </a:r>
            <a:endParaRPr lang="en-US" altLang="zh-CN"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、好的文学作品无论何种形态都是描述本质规律的。</a:t>
            </a:r>
            <a:endParaRPr lang="en-US" altLang="zh-CN" dirty="0" smtClean="0"/>
          </a:p>
          <a:p>
            <a:r>
              <a:rPr lang="zh-CN" altLang="en-US" dirty="0" smtClean="0"/>
              <a:t>如：</a:t>
            </a:r>
            <a:r>
              <a:rPr lang="en-US" altLang="zh-CN" dirty="0" smtClean="0"/>
              <a:t>《</a:t>
            </a:r>
            <a:r>
              <a:rPr lang="zh-CN" altLang="en-US" dirty="0" smtClean="0"/>
              <a:t>红楼梦</a:t>
            </a:r>
            <a:r>
              <a:rPr lang="en-US" altLang="zh-CN" dirty="0" smtClean="0"/>
              <a:t>》</a:t>
            </a:r>
            <a:r>
              <a:rPr lang="zh-CN" altLang="en-US" dirty="0" smtClean="0"/>
              <a:t>往小了说是一个院子的儿女情长，往大了说是一个朝代的盛衰兴亡。即红楼一世界，世界一红楼。</a:t>
            </a:r>
            <a:endParaRPr lang="en-US" altLang="zh-CN" dirty="0" smtClean="0"/>
          </a:p>
          <a:p>
            <a:r>
              <a:rPr lang="zh-CN" altLang="en-US" dirty="0" smtClean="0"/>
              <a:t>金庸等武侠小说的局限性在于描述的是特殊例子，没有代表性，具有猎奇性和满足意淫（成人童话），不能反应社会发展的本质规律。</a:t>
            </a:r>
            <a:endParaRPr lang="en-US" altLang="zh-CN" dirty="0" smtClean="0"/>
          </a:p>
          <a:p>
            <a:r>
              <a:rPr lang="zh-CN" altLang="en-US" dirty="0" smtClean="0"/>
              <a:t>经典作品都是通过典型的人物和事件揭示社会（分子、材料、物质）的本质、人（分子）的本性（热力学</a:t>
            </a:r>
            <a:r>
              <a:rPr lang="en-US" altLang="zh-CN" dirty="0" smtClean="0"/>
              <a:t>thermodynamics</a:t>
            </a:r>
            <a:r>
              <a:rPr lang="zh-CN" altLang="en-US" dirty="0" smtClean="0"/>
              <a:t>）和其发展变化规律（动力学</a:t>
            </a:r>
            <a:r>
              <a:rPr lang="en-US" altLang="zh-CN" dirty="0" smtClean="0"/>
              <a:t>kinetics and </a:t>
            </a:r>
            <a:r>
              <a:rPr lang="zh-CN" altLang="en-US" dirty="0" smtClean="0"/>
              <a:t>机理</a:t>
            </a:r>
            <a:r>
              <a:rPr lang="en-US" altLang="zh-CN" dirty="0" smtClean="0"/>
              <a:t>mechanism</a:t>
            </a:r>
            <a:r>
              <a:rPr lang="zh-CN" altLang="en-US" dirty="0" smtClean="0"/>
              <a:t>）。</a:t>
            </a:r>
            <a:endParaRPr lang="en-US" altLang="zh-CN" dirty="0" smtClean="0"/>
          </a:p>
          <a:p>
            <a:endParaRPr lang="en-US" altLang="zh-CN" dirty="0" smtClean="0"/>
          </a:p>
          <a:p>
            <a:r>
              <a:rPr lang="zh-CN" altLang="en-US" dirty="0" smtClean="0"/>
              <a:t>再如：</a:t>
            </a:r>
            <a:r>
              <a:rPr lang="en-US" altLang="zh-CN" dirty="0" smtClean="0"/>
              <a:t>the</a:t>
            </a:r>
            <a:r>
              <a:rPr lang="en-US" altLang="zh-CN" baseline="0" dirty="0" smtClean="0"/>
              <a:t> wire</a:t>
            </a:r>
            <a:r>
              <a:rPr lang="zh-CN" altLang="en-US" baseline="0" dirty="0" smtClean="0"/>
              <a:t>（火线重案组）</a:t>
            </a:r>
            <a:r>
              <a:rPr lang="en-US" altLang="zh-CN" baseline="0" dirty="0" smtClean="0"/>
              <a:t> vs breaking bad</a:t>
            </a:r>
            <a:r>
              <a:rPr lang="zh-CN" altLang="en-US" baseline="0" dirty="0" smtClean="0"/>
              <a:t>（绝命毒师）， </a:t>
            </a:r>
            <a:r>
              <a:rPr lang="en-US" altLang="zh-CN" baseline="0" dirty="0" smtClean="0"/>
              <a:t>weeds</a:t>
            </a:r>
            <a:r>
              <a:rPr lang="zh-CN" altLang="en-US" baseline="0" dirty="0" smtClean="0"/>
              <a:t>（单身毒妈）， </a:t>
            </a:r>
            <a:r>
              <a:rPr lang="en-US" altLang="zh-CN" baseline="0" dirty="0" smtClean="0"/>
              <a:t>sopranos</a:t>
            </a:r>
            <a:r>
              <a:rPr lang="zh-CN" altLang="en-US" baseline="0" dirty="0" smtClean="0"/>
              <a:t>（黑道家族），</a:t>
            </a:r>
            <a:r>
              <a:rPr lang="en-US" altLang="zh-CN" baseline="0" dirty="0" smtClean="0"/>
              <a:t>sons of anarchy </a:t>
            </a:r>
            <a:r>
              <a:rPr lang="zh-CN" altLang="en-US" baseline="0" dirty="0" smtClean="0"/>
              <a:t>（混乱之子）</a:t>
            </a:r>
            <a:r>
              <a:rPr lang="en-US" altLang="zh-CN" baseline="0" dirty="0" smtClean="0"/>
              <a:t> </a:t>
            </a:r>
            <a:endParaRPr lang="en-US" altLang="zh-CN" dirty="0" smtClean="0"/>
          </a:p>
          <a:p>
            <a:endParaRPr lang="en-US" altLang="zh-CN" dirty="0" smtClean="0"/>
          </a:p>
          <a:p>
            <a:r>
              <a:rPr lang="en-US" altLang="zh-CN" dirty="0" smtClean="0"/>
              <a:t>2</a:t>
            </a:r>
            <a:r>
              <a:rPr lang="zh-CN" altLang="en-US" dirty="0" smtClean="0"/>
              <a:t>、科研文章与小说比，叙事方式简单得多，更易套路化，易学易用易通。</a:t>
            </a:r>
            <a:endParaRPr lang="en-US" altLang="zh-CN" dirty="0" smtClean="0"/>
          </a:p>
          <a:p>
            <a:r>
              <a:rPr lang="zh-CN" altLang="en-US" dirty="0" smtClean="0"/>
              <a:t>篇幅尺寸</a:t>
            </a:r>
            <a:r>
              <a:rPr lang="en-US" altLang="zh-CN" dirty="0" smtClean="0"/>
              <a:t>4-10</a:t>
            </a:r>
            <a:r>
              <a:rPr lang="zh-CN" altLang="en-US" dirty="0" smtClean="0"/>
              <a:t>页，</a:t>
            </a:r>
            <a:r>
              <a:rPr lang="en-US" altLang="zh-CN" dirty="0" smtClean="0"/>
              <a:t>5000-10000 words</a:t>
            </a:r>
            <a:r>
              <a:rPr lang="zh-CN" altLang="en-US" dirty="0" smtClean="0"/>
              <a:t>，≈ </a:t>
            </a:r>
            <a:r>
              <a:rPr lang="en-US" altLang="zh-CN" dirty="0" smtClean="0"/>
              <a:t>1.0-2.0</a:t>
            </a:r>
            <a:r>
              <a:rPr lang="zh-CN" altLang="en-US" dirty="0" smtClean="0"/>
              <a:t>万字，包括参考文献，</a:t>
            </a:r>
            <a:r>
              <a:rPr lang="en-US" altLang="zh-CN" dirty="0" smtClean="0"/>
              <a:t>4-8</a:t>
            </a:r>
            <a:r>
              <a:rPr lang="zh-CN" altLang="en-US" dirty="0" smtClean="0"/>
              <a:t>幅图。长篇小说</a:t>
            </a:r>
            <a:r>
              <a:rPr lang="en-US" altLang="zh-CN" dirty="0" smtClean="0"/>
              <a:t>50-1</a:t>
            </a:r>
            <a:r>
              <a:rPr lang="zh-CN" altLang="en-US" dirty="0" smtClean="0"/>
              <a:t>、</a:t>
            </a:r>
            <a:r>
              <a:rPr lang="en-US" altLang="zh-CN" dirty="0" smtClean="0"/>
              <a:t>2</a:t>
            </a:r>
            <a:r>
              <a:rPr lang="zh-CN" altLang="en-US" dirty="0" smtClean="0"/>
              <a:t>百万字，其中的写作模型太多了，内部人物关系故事情节众多，难以驾驭！</a:t>
            </a:r>
            <a:endParaRPr lang="en-US" altLang="zh-CN" dirty="0" smtClean="0"/>
          </a:p>
          <a:p>
            <a:r>
              <a:rPr lang="en-US" altLang="zh-CN" dirty="0" smtClean="0"/>
              <a:t>3</a:t>
            </a:r>
            <a:r>
              <a:rPr lang="zh-CN" altLang="en-US" dirty="0" smtClean="0"/>
              <a:t>、语言不是问题，后面会展开</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zh-CN" altLang="en-US" dirty="0" smtClean="0">
                <a:latin typeface="Arial" pitchFamily="34" charset="0"/>
              </a:rPr>
              <a:t>对英文表达（写作、报告）相关问题的第一认识一般都是英文不够好。其实英文不够好已经不是（主要）问题（借口）了。</a:t>
            </a:r>
            <a:endParaRPr lang="en-US" altLang="zh-CN" dirty="0" smtClean="0">
              <a:latin typeface="Arial" pitchFamily="34" charset="0"/>
            </a:endParaRPr>
          </a:p>
          <a:p>
            <a:pPr eaLnBrk="1" hangingPunct="1"/>
            <a:r>
              <a:rPr lang="en-US" altLang="zh-CN" dirty="0" smtClean="0">
                <a:latin typeface="Arial" pitchFamily="34" charset="0"/>
              </a:rPr>
              <a:t>1</a:t>
            </a:r>
            <a:r>
              <a:rPr lang="zh-CN" altLang="en-US" dirty="0" smtClean="0">
                <a:latin typeface="Arial" pitchFamily="34" charset="0"/>
              </a:rPr>
              <a:t>、</a:t>
            </a:r>
            <a:r>
              <a:rPr lang="en-US" altLang="zh-CN" dirty="0" smtClean="0">
                <a:latin typeface="Arial" pitchFamily="34" charset="0"/>
              </a:rPr>
              <a:t>Chiang Kai-shek</a:t>
            </a:r>
            <a:r>
              <a:rPr lang="zh-CN" altLang="en-US" dirty="0" smtClean="0">
                <a:latin typeface="Arial" pitchFamily="34" charset="0"/>
              </a:rPr>
              <a:t>蒋介石翻译为常凯申（</a:t>
            </a:r>
            <a:r>
              <a:rPr lang="en-US" altLang="zh-CN" dirty="0" smtClean="0">
                <a:latin typeface="Arial" pitchFamily="34" charset="0"/>
              </a:rPr>
              <a:t>2008</a:t>
            </a:r>
            <a:r>
              <a:rPr lang="zh-CN" altLang="en-US" dirty="0" smtClean="0">
                <a:latin typeface="Arial" pitchFamily="34" charset="0"/>
              </a:rPr>
              <a:t>），</a:t>
            </a:r>
            <a:r>
              <a:rPr lang="en-US" altLang="zh-CN" dirty="0" smtClean="0">
                <a:latin typeface="Arial" pitchFamily="34" charset="0"/>
              </a:rPr>
              <a:t>Mencius</a:t>
            </a:r>
            <a:r>
              <a:rPr lang="zh-CN" altLang="en-US" dirty="0" smtClean="0">
                <a:latin typeface="Arial" pitchFamily="34" charset="0"/>
              </a:rPr>
              <a:t>孟子，孟修斯（</a:t>
            </a:r>
            <a:r>
              <a:rPr lang="en-US" altLang="zh-CN" dirty="0" smtClean="0">
                <a:latin typeface="Arial" pitchFamily="34" charset="0"/>
              </a:rPr>
              <a:t>1998</a:t>
            </a:r>
            <a:r>
              <a:rPr lang="zh-CN" altLang="en-US" dirty="0" smtClean="0">
                <a:latin typeface="Arial" pitchFamily="34" charset="0"/>
              </a:rPr>
              <a:t>）已经可以查网络词典避免了。</a:t>
            </a:r>
            <a:r>
              <a:rPr lang="en-US" altLang="zh-CN" dirty="0" smtClean="0"/>
              <a:t>“Sun Yat-sen University”</a:t>
            </a:r>
            <a:r>
              <a:rPr lang="zh-CN" altLang="en-US" dirty="0" smtClean="0"/>
              <a:t>的谐音似“</a:t>
            </a:r>
            <a:r>
              <a:rPr lang="zh-CN" altLang="en-US" dirty="0" smtClean="0">
                <a:hlinkClick r:id="rId3"/>
              </a:rPr>
              <a:t>双鸭山</a:t>
            </a:r>
            <a:r>
              <a:rPr lang="zh-CN" altLang="en-US" dirty="0" smtClean="0"/>
              <a:t>”</a:t>
            </a:r>
            <a:endParaRPr lang="en-US" altLang="zh-CN" dirty="0" smtClean="0">
              <a:latin typeface="Arial" pitchFamily="34" charset="0"/>
            </a:endParaRPr>
          </a:p>
          <a:p>
            <a:pPr eaLnBrk="1" hangingPunct="1"/>
            <a:r>
              <a:rPr lang="en-US" altLang="zh-CN" dirty="0" smtClean="0">
                <a:latin typeface="Arial" pitchFamily="34" charset="0"/>
              </a:rPr>
              <a:t>2</a:t>
            </a:r>
            <a:r>
              <a:rPr lang="zh-CN" altLang="en-US" dirty="0" smtClean="0">
                <a:latin typeface="Arial" pitchFamily="34" charset="0"/>
              </a:rPr>
              <a:t>、真正的语言（翻译理解）问题是没上心造成的。例如，</a:t>
            </a:r>
            <a:r>
              <a:rPr lang="en-US" altLang="zh-CN" dirty="0" smtClean="0">
                <a:latin typeface="Arial" pitchFamily="34" charset="0"/>
              </a:rPr>
              <a:t>ppt</a:t>
            </a:r>
            <a:r>
              <a:rPr lang="zh-CN" altLang="en-US" dirty="0" smtClean="0">
                <a:latin typeface="Arial" pitchFamily="34" charset="0"/>
              </a:rPr>
              <a:t>所示。两位院士领衔的巨著。</a:t>
            </a:r>
            <a:r>
              <a:rPr lang="zh-CN" altLang="en-US" dirty="0" smtClean="0"/>
              <a:t>国家自然科学一等奖蒋锡夔、</a:t>
            </a:r>
            <a:r>
              <a:rPr lang="zh-CN" altLang="en-US" b="0" dirty="0" smtClean="0"/>
              <a:t>计国桢</a:t>
            </a:r>
            <a:r>
              <a:rPr lang="en-US" altLang="zh-CN" b="0" dirty="0" smtClean="0"/>
              <a:t>2002</a:t>
            </a:r>
            <a:r>
              <a:rPr lang="zh-CN" altLang="en-US" b="0" dirty="0" smtClean="0"/>
              <a:t>。</a:t>
            </a:r>
            <a:endParaRPr lang="en-US" altLang="zh-CN" b="0" dirty="0" smtClean="0"/>
          </a:p>
          <a:p>
            <a:pPr eaLnBrk="1" hangingPunct="1"/>
            <a:r>
              <a:rPr lang="zh-CN" altLang="en-US" b="0" dirty="0" smtClean="0">
                <a:latin typeface="Arial" pitchFamily="34" charset="0"/>
              </a:rPr>
              <a:t>主流的翻译软件已经超过</a:t>
            </a:r>
            <a:r>
              <a:rPr lang="en-US" altLang="zh-CN" b="0" dirty="0" smtClean="0">
                <a:latin typeface="Arial" pitchFamily="34" charset="0"/>
              </a:rPr>
              <a:t>6</a:t>
            </a:r>
            <a:r>
              <a:rPr lang="zh-CN" altLang="en-US" b="0" dirty="0" smtClean="0">
                <a:latin typeface="Arial" pitchFamily="34" charset="0"/>
              </a:rPr>
              <a:t>级水平了，如果你的英文水平不够好，就多用用翻译软件吧。</a:t>
            </a:r>
            <a:endParaRPr lang="en-US" altLang="zh-CN" b="0" dirty="0" smtClean="0">
              <a:latin typeface="Arial" pitchFamily="34" charset="0"/>
            </a:endParaRPr>
          </a:p>
          <a:p>
            <a:pPr eaLnBrk="1" hangingPunct="1"/>
            <a:r>
              <a:rPr lang="en-US" altLang="zh-CN" b="0" dirty="0" smtClean="0">
                <a:latin typeface="Arial" pitchFamily="34" charset="0"/>
              </a:rPr>
              <a:t>3</a:t>
            </a:r>
            <a:r>
              <a:rPr lang="zh-CN" altLang="en-US" b="0" dirty="0" smtClean="0">
                <a:latin typeface="Arial" pitchFamily="34" charset="0"/>
              </a:rPr>
              <a:t>、翻译总是信息破损和扭曲的，需要对照英文解释。</a:t>
            </a:r>
            <a:endParaRPr lang="en-US" altLang="zh-CN" b="0" dirty="0" smtClean="0">
              <a:latin typeface="Arial" pitchFamily="34" charset="0"/>
            </a:endParaRPr>
          </a:p>
          <a:p>
            <a:pPr eaLnBrk="1" hangingPunct="1"/>
            <a:r>
              <a:rPr lang="zh-CN" altLang="en-US" b="0" dirty="0" smtClean="0">
                <a:latin typeface="Arial" pitchFamily="34" charset="0"/>
              </a:rPr>
              <a:t>从一个坐标系迁移到另一个坐标系需要完备基组的表达，而截断基组的表达总是近似的。</a:t>
            </a:r>
            <a:endParaRPr lang="en-US" altLang="zh-CN" b="0" dirty="0" smtClean="0">
              <a:latin typeface="Arial" pitchFamily="34" charset="0"/>
            </a:endParaRPr>
          </a:p>
          <a:p>
            <a:pPr eaLnBrk="1" hangingPunct="1"/>
            <a:r>
              <a:rPr lang="zh-CN" altLang="en-US" b="0" dirty="0" smtClean="0">
                <a:latin typeface="Arial" pitchFamily="34" charset="0"/>
              </a:rPr>
              <a:t>尤其是一个英文词对应一个中文词，意义往往发生了转移。比如</a:t>
            </a:r>
            <a:r>
              <a:rPr lang="en-US" altLang="zh-CN" b="0" dirty="0" smtClean="0">
                <a:latin typeface="Arial" pitchFamily="34" charset="0"/>
              </a:rPr>
              <a:t>100</a:t>
            </a:r>
            <a:r>
              <a:rPr lang="zh-CN" altLang="en-US" b="0" dirty="0" smtClean="0">
                <a:latin typeface="Arial" pitchFamily="34" charset="0"/>
              </a:rPr>
              <a:t>年前的五四运动，里面最重要的两个词民主与科学都有翻译带来的局限性。疯狂宣传科学造成了迷信科学。科学已经取代了正确，代表了高级的正确，已经证实的正确性。已经被滥用至社会学、数学，实际指关于某一科目的学问，同时更多的是正确性。比如科学发展观。</a:t>
            </a:r>
            <a:endParaRPr lang="en-US" altLang="zh-CN" b="0" dirty="0" smtClean="0">
              <a:latin typeface="Arial" pitchFamily="34" charset="0"/>
            </a:endParaRPr>
          </a:p>
          <a:p>
            <a:pPr eaLnBrk="1" hangingPunct="1"/>
            <a:endParaRPr lang="zh-CN" altLang="zh-CN" b="0"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D285B082-901E-4FB2-8801-F7699D5D1AFE}" type="slidenum">
              <a:rPr lang="en-US" altLang="zh-CN"/>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nSpc>
                <a:spcPct val="90000"/>
              </a:lnSpc>
              <a:spcBef>
                <a:spcPct val="20000"/>
              </a:spcBef>
            </a:pPr>
            <a:r>
              <a:rPr lang="en-US" altLang="zh-CN" sz="1200" dirty="0" smtClean="0">
                <a:ea typeface="宋体" charset="-122"/>
              </a:rPr>
              <a:t>1</a:t>
            </a:r>
            <a:r>
              <a:rPr lang="zh-CN" altLang="en-US" sz="1200" dirty="0" smtClean="0">
                <a:ea typeface="宋体" charset="-122"/>
              </a:rPr>
              <a:t>、翻译的收敛</a:t>
            </a:r>
            <a:endParaRPr lang="en-US" altLang="zh-CN" sz="1200" dirty="0" smtClean="0">
              <a:ea typeface="宋体" charset="-122"/>
            </a:endParaRPr>
          </a:p>
          <a:p>
            <a:pPr>
              <a:lnSpc>
                <a:spcPct val="90000"/>
              </a:lnSpc>
              <a:spcBef>
                <a:spcPct val="20000"/>
              </a:spcBef>
            </a:pPr>
            <a:r>
              <a:rPr lang="zh-CN" altLang="en-US" sz="1200" dirty="0" smtClean="0">
                <a:ea typeface="宋体" charset="-122"/>
              </a:rPr>
              <a:t>所谓收敛就是变化很小或者不变了。即中译英和英译中的中文部分相同，对于英文同理。</a:t>
            </a:r>
            <a:endParaRPr lang="en-US" altLang="zh-CN" sz="1200" dirty="0" smtClean="0">
              <a:ea typeface="宋体" charset="-122"/>
            </a:endParaRPr>
          </a:p>
          <a:p>
            <a:pPr>
              <a:lnSpc>
                <a:spcPct val="90000"/>
              </a:lnSpc>
              <a:spcBef>
                <a:spcPct val="20000"/>
              </a:spcBef>
            </a:pPr>
            <a:r>
              <a:rPr lang="zh-CN" altLang="en-US" sz="1200" dirty="0" smtClean="0">
                <a:ea typeface="宋体" charset="-122"/>
              </a:rPr>
              <a:t>一旦翻译收敛，你的中文总能翻译成固定的英文。而此时的英文写作问题就变成了中文写作的问题。</a:t>
            </a:r>
            <a:endParaRPr lang="en-US" altLang="zh-CN" sz="1200" dirty="0" smtClean="0">
              <a:ea typeface="宋体" charset="-122"/>
            </a:endParaRPr>
          </a:p>
          <a:p>
            <a:pPr>
              <a:lnSpc>
                <a:spcPct val="90000"/>
              </a:lnSpc>
              <a:spcBef>
                <a:spcPct val="20000"/>
              </a:spcBef>
            </a:pPr>
            <a:r>
              <a:rPr lang="en-US" altLang="zh-CN" sz="1200" dirty="0" smtClean="0">
                <a:ea typeface="宋体" charset="-122"/>
              </a:rPr>
              <a:t>2</a:t>
            </a:r>
            <a:r>
              <a:rPr lang="zh-CN" altLang="en-US" sz="1200" dirty="0" smtClean="0">
                <a:ea typeface="宋体" charset="-122"/>
              </a:rPr>
              <a:t>、几种主要的翻译引擎表现接近。据说古文还是百度翻译得好。</a:t>
            </a:r>
            <a:endParaRPr lang="en-US" altLang="zh-CN" sz="1200" dirty="0" smtClean="0">
              <a:ea typeface="宋体" charset="-122"/>
            </a:endParaRPr>
          </a:p>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这是一段学生写的文章的</a:t>
            </a:r>
            <a:r>
              <a:rPr lang="en-US" altLang="zh-CN" b="0" dirty="0" smtClean="0"/>
              <a:t>introduction</a:t>
            </a:r>
            <a:r>
              <a:rPr lang="zh-CN" altLang="en-US" b="0" dirty="0" smtClean="0"/>
              <a:t>的开始的三句话。</a:t>
            </a:r>
            <a:endParaRPr lang="en-US" altLang="zh-CN" b="0" dirty="0" smtClean="0"/>
          </a:p>
          <a:p>
            <a:r>
              <a:rPr lang="zh-CN" altLang="en-US" b="0" dirty="0" smtClean="0"/>
              <a:t>第一句看似流畅，意思有跳跃，逻辑链断裂。可能是拼接、缩写的结果？</a:t>
            </a:r>
            <a:endParaRPr lang="en-US" altLang="zh-CN" b="0" dirty="0" smtClean="0"/>
          </a:p>
          <a:p>
            <a:r>
              <a:rPr lang="zh-CN" altLang="en-US" b="0" dirty="0" smtClean="0"/>
              <a:t>第二句，写的紧凑而意思明确，高手所为。直接</a:t>
            </a:r>
            <a:r>
              <a:rPr lang="en-US" altLang="zh-CN" b="0" dirty="0" smtClean="0"/>
              <a:t>copy&amp;paste</a:t>
            </a:r>
            <a:r>
              <a:rPr lang="zh-CN" altLang="en-US" b="0" dirty="0" smtClean="0"/>
              <a:t>？没有</a:t>
            </a:r>
            <a:r>
              <a:rPr lang="en-US" altLang="zh-CN" b="0" dirty="0" smtClean="0"/>
              <a:t>google</a:t>
            </a:r>
            <a:r>
              <a:rPr lang="zh-CN" altLang="en-US" b="0" dirty="0" smtClean="0"/>
              <a:t>没查到。</a:t>
            </a:r>
            <a:endParaRPr lang="en-US" altLang="zh-CN" b="0" dirty="0" smtClean="0"/>
          </a:p>
          <a:p>
            <a:r>
              <a:rPr lang="zh-CN" altLang="en-US" b="0" dirty="0" smtClean="0"/>
              <a:t>第三句，感觉不符合英文语序，</a:t>
            </a:r>
            <a:r>
              <a:rPr lang="en-US" altLang="zh-CN" b="0" dirty="0" smtClean="0"/>
              <a:t>in</a:t>
            </a:r>
            <a:r>
              <a:rPr lang="en-US" altLang="zh-CN" b="0" baseline="0" dirty="0" smtClean="0"/>
              <a:t> experiment</a:t>
            </a:r>
            <a:r>
              <a:rPr lang="zh-CN" altLang="en-US" b="0" baseline="0" dirty="0" smtClean="0"/>
              <a:t>或者直接</a:t>
            </a:r>
            <a:r>
              <a:rPr lang="en-US" altLang="zh-CN" b="0" baseline="0" dirty="0" smtClean="0"/>
              <a:t>experimentally</a:t>
            </a:r>
            <a:r>
              <a:rPr lang="zh-CN" altLang="en-US" b="0" baseline="0" dirty="0" smtClean="0"/>
              <a:t>。语法有误，看似是学生所写。</a:t>
            </a:r>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意思比英文清晰符合国人理解的习惯。</a:t>
            </a:r>
            <a:endParaRPr lang="en-US" altLang="zh-CN" b="0" dirty="0" smtClean="0"/>
          </a:p>
          <a:p>
            <a:r>
              <a:rPr lang="zh-CN" altLang="en-US" b="0" dirty="0" smtClean="0"/>
              <a:t>第一句逻辑跳跃的问题一览无余。</a:t>
            </a:r>
            <a:endParaRPr lang="en-US" altLang="zh-CN" b="0" dirty="0" smtClean="0"/>
          </a:p>
          <a:p>
            <a:r>
              <a:rPr lang="zh-CN" altLang="en-US" b="0" dirty="0" smtClean="0"/>
              <a:t>第二句的压缩句被展开了，一目了然。</a:t>
            </a:r>
            <a:endParaRPr lang="en-US" altLang="zh-CN" b="0" dirty="0" smtClean="0"/>
          </a:p>
          <a:p>
            <a:r>
              <a:rPr lang="zh-CN" altLang="en-US" b="0" dirty="0" smtClean="0"/>
              <a:t>第三句居然能够翻译成合理的中文，翻译引擎强大。</a:t>
            </a:r>
            <a:endParaRPr lang="en-US" altLang="zh-CN" b="0" dirty="0" smtClean="0"/>
          </a:p>
          <a:p>
            <a:endParaRPr lang="en-US" altLang="zh-CN" b="0" dirty="0" smtClean="0"/>
          </a:p>
          <a:p>
            <a:r>
              <a:rPr lang="zh-CN" altLang="en-US" b="0" dirty="0" smtClean="0"/>
              <a:t>第二、三句中文意思已经流畅，说明思路清晰。</a:t>
            </a:r>
            <a:endParaRPr lang="en-US" altLang="zh-CN" b="0" dirty="0" smtClean="0"/>
          </a:p>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总体上语序更加流畅。</a:t>
            </a:r>
            <a:endParaRPr lang="en-US" altLang="zh-CN" b="0" dirty="0" smtClean="0"/>
          </a:p>
          <a:p>
            <a:r>
              <a:rPr lang="zh-CN" altLang="en-US" b="0" dirty="0" smtClean="0"/>
              <a:t>第一句当然还是无法克服逻辑跳跃的问题，细看句子有意思上的缺陷。</a:t>
            </a:r>
            <a:endParaRPr lang="en-US" altLang="zh-CN" b="0" dirty="0" smtClean="0"/>
          </a:p>
          <a:p>
            <a:r>
              <a:rPr lang="zh-CN" altLang="en-US" b="0" dirty="0" smtClean="0"/>
              <a:t>第二句的压缩句被展开了，意思更加清楚，一目了然。</a:t>
            </a:r>
            <a:endParaRPr lang="en-US" altLang="zh-CN" b="0" dirty="0" smtClean="0"/>
          </a:p>
          <a:p>
            <a:r>
              <a:rPr lang="zh-CN" altLang="en-US" b="0" dirty="0" smtClean="0"/>
              <a:t>第三句</a:t>
            </a:r>
            <a:r>
              <a:rPr lang="en-US" altLang="zh-CN" b="0" dirty="0" smtClean="0"/>
              <a:t>it has been</a:t>
            </a:r>
            <a:r>
              <a:rPr lang="zh-CN" altLang="en-US" b="0" dirty="0" smtClean="0"/>
              <a:t>句式更加符合需要客观描述的内容。</a:t>
            </a:r>
            <a:endParaRPr lang="en-US" altLang="zh-CN" b="0" dirty="0" smtClean="0"/>
          </a:p>
          <a:p>
            <a:endParaRPr lang="en-US" altLang="zh-CN" b="0" dirty="0" smtClean="0"/>
          </a:p>
          <a:p>
            <a:r>
              <a:rPr lang="zh-CN" altLang="en-US" b="0" dirty="0" smtClean="0"/>
              <a:t>这种翻译可以直接使用了，绝对比第一版英文好。</a:t>
            </a:r>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en-US" altLang="zh-CN" sz="1200" b="0" dirty="0" smtClean="0">
                <a:ea typeface="宋体" charset="-122"/>
              </a:rPr>
              <a:t>1</a:t>
            </a:r>
            <a:r>
              <a:rPr lang="zh-CN" altLang="en-US" sz="1200" b="0" dirty="0" smtClean="0">
                <a:ea typeface="宋体" charset="-122"/>
              </a:rPr>
              <a:t>、抄袭问题</a:t>
            </a:r>
            <a:r>
              <a:rPr lang="en-US" altLang="zh-CN" sz="1200" b="0" dirty="0" smtClean="0">
                <a:ea typeface="宋体" charset="-122"/>
              </a:rPr>
              <a:t>plagiarism</a:t>
            </a:r>
          </a:p>
          <a:p>
            <a:r>
              <a:rPr lang="zh-CN" altLang="en-US" sz="1200" b="0" dirty="0" smtClean="0">
                <a:ea typeface="宋体" charset="-122"/>
              </a:rPr>
              <a:t>反对抄袭是学术界通行的做法，其严格定义、执行标准，甚至退一步本身的对错暂且不论，要参加游戏，必须守规矩。</a:t>
            </a:r>
            <a:r>
              <a:rPr lang="en-US" altLang="zh-CN" sz="1200" b="0" dirty="0" smtClean="0">
                <a:ea typeface="宋体" charset="-122"/>
              </a:rPr>
              <a:t>【</a:t>
            </a:r>
            <a:r>
              <a:rPr lang="zh-CN" altLang="en-US" sz="1200" b="0" dirty="0" smtClean="0">
                <a:ea typeface="宋体" charset="-122"/>
              </a:rPr>
              <a:t>板书：抄袭</a:t>
            </a:r>
            <a:r>
              <a:rPr lang="en-US" altLang="zh-CN" sz="1200" b="0" dirty="0" smtClean="0">
                <a:ea typeface="宋体" charset="-122"/>
              </a:rPr>
              <a:t>copy &amp; paste</a:t>
            </a:r>
            <a:r>
              <a:rPr lang="zh-CN" altLang="en-US" sz="1200" b="0" dirty="0" smtClean="0">
                <a:ea typeface="宋体" charset="-122"/>
              </a:rPr>
              <a:t>：可能导致</a:t>
            </a:r>
            <a:r>
              <a:rPr lang="en-US" altLang="zh-CN" sz="1200" b="0" dirty="0" smtClean="0">
                <a:ea typeface="宋体" charset="-122"/>
              </a:rPr>
              <a:t>0</a:t>
            </a:r>
            <a:r>
              <a:rPr lang="zh-CN" altLang="en-US" sz="1200" b="0" dirty="0" smtClean="0">
                <a:ea typeface="宋体" charset="-122"/>
              </a:rPr>
              <a:t>分。</a:t>
            </a:r>
            <a:r>
              <a:rPr lang="en-US" altLang="zh-CN" sz="1200" b="0" dirty="0" smtClean="0">
                <a:ea typeface="宋体" charset="-122"/>
              </a:rPr>
              <a:t>】</a:t>
            </a:r>
            <a:r>
              <a:rPr lang="zh-CN" altLang="en-US" sz="1200" b="0" dirty="0" smtClean="0">
                <a:ea typeface="宋体" charset="-122"/>
              </a:rPr>
              <a:t>图、表可以在图注中增加一句表明是引用与某一篇文献。</a:t>
            </a:r>
            <a:endParaRPr lang="en-US" altLang="zh-CN" sz="1200" b="0" dirty="0" smtClean="0">
              <a:ea typeface="宋体" charset="-122"/>
            </a:endParaRPr>
          </a:p>
          <a:p>
            <a:r>
              <a:rPr lang="en-US" altLang="zh-CN" b="0" dirty="0" smtClean="0"/>
              <a:t>2</a:t>
            </a:r>
            <a:r>
              <a:rPr lang="zh-CN" altLang="en-US" b="0" dirty="0" smtClean="0"/>
              <a:t>、自我抄袭</a:t>
            </a:r>
            <a:endParaRPr lang="en-US" altLang="zh-CN" b="0" dirty="0" smtClean="0"/>
          </a:p>
          <a:p>
            <a:r>
              <a:rPr lang="en-US" altLang="zh-CN" b="0" dirty="0" smtClean="0"/>
              <a:t>3</a:t>
            </a:r>
            <a:r>
              <a:rPr lang="zh-CN" altLang="en-US" b="0" dirty="0" smtClean="0"/>
              <a:t>、中文有</a:t>
            </a:r>
            <a:r>
              <a:rPr lang="en-US" altLang="zh-CN" b="0" dirty="0" smtClean="0"/>
              <a:t>copy&amp;paste</a:t>
            </a:r>
            <a:r>
              <a:rPr lang="zh-CN" altLang="en-US" b="0" dirty="0" smtClean="0"/>
              <a:t>的习惯。可以叫借鉴或者致敬？</a:t>
            </a:r>
            <a:endParaRPr lang="en-US" altLang="zh-CN" b="0" dirty="0" smtClean="0"/>
          </a:p>
          <a:p>
            <a:r>
              <a:rPr lang="zh-CN" altLang="en-US" b="0" dirty="0" smtClean="0"/>
              <a:t>很多流行歌曲，填词、拼接曲子。</a:t>
            </a:r>
            <a:r>
              <a:rPr lang="en-US" altLang="zh-CN" b="0" dirty="0" smtClean="0"/>
              <a:t>《</a:t>
            </a:r>
            <a:r>
              <a:rPr lang="zh-CN" altLang="en-US" b="0" dirty="0" smtClean="0"/>
              <a:t>出山</a:t>
            </a:r>
            <a:r>
              <a:rPr lang="en-US" altLang="zh-CN" b="0" dirty="0" smtClean="0"/>
              <a:t>》</a:t>
            </a:r>
            <a:r>
              <a:rPr lang="zh-CN" altLang="en-US" dirty="0" smtClean="0"/>
              <a:t>花粥在美国购买了</a:t>
            </a:r>
            <a:r>
              <a:rPr lang="en-US" altLang="zh-CN" i="1" dirty="0" smtClean="0"/>
              <a:t>BachBeats</a:t>
            </a:r>
            <a:r>
              <a:rPr lang="zh-CN" altLang="en-US" i="1" dirty="0" smtClean="0"/>
              <a:t>作曲</a:t>
            </a:r>
            <a:r>
              <a:rPr lang="en-US" altLang="zh-CN" i="1" dirty="0" smtClean="0"/>
              <a:t>beat</a:t>
            </a:r>
            <a:r>
              <a:rPr lang="zh-CN" altLang="en-US" i="1" dirty="0" smtClean="0"/>
              <a:t>的一周（？）</a:t>
            </a:r>
            <a:r>
              <a:rPr lang="zh-CN" altLang="en-US" dirty="0" smtClean="0"/>
              <a:t>版权，然后回到中国就表示说是自己原创的；</a:t>
            </a:r>
            <a:r>
              <a:rPr lang="en-US" altLang="zh-CN" b="0" dirty="0" smtClean="0"/>
              <a:t>《</a:t>
            </a:r>
            <a:r>
              <a:rPr lang="zh-CN" altLang="en-US" b="0" dirty="0" smtClean="0"/>
              <a:t>红昭愿</a:t>
            </a:r>
            <a:r>
              <a:rPr lang="en-US" altLang="zh-CN" b="0" dirty="0" smtClean="0"/>
              <a:t>》</a:t>
            </a:r>
            <a:r>
              <a:rPr lang="zh-CN" altLang="en-US" b="0" dirty="0" smtClean="0"/>
              <a:t>（</a:t>
            </a:r>
            <a:r>
              <a:rPr lang="zh-CN" altLang="en-US" dirty="0" smtClean="0"/>
              <a:t>年少风雅鲜衣怒马 也不过一刹那）整首歌的旋律大部分都是抄袭自维多利亚</a:t>
            </a:r>
            <a:r>
              <a:rPr lang="en-US" altLang="zh-CN" dirty="0" smtClean="0"/>
              <a:t>2001</a:t>
            </a:r>
            <a:r>
              <a:rPr lang="zh-CN" altLang="en-US" dirty="0" smtClean="0"/>
              <a:t>年发布的</a:t>
            </a:r>
            <a:r>
              <a:rPr lang="en-US" altLang="zh-CN" dirty="0" smtClean="0"/>
              <a:t>《midnight fantasy》</a:t>
            </a:r>
            <a:r>
              <a:rPr lang="zh-CN" altLang="en-US" dirty="0" smtClean="0"/>
              <a:t>、苏醒的</a:t>
            </a:r>
            <a:r>
              <a:rPr lang="en-US" altLang="zh-CN" dirty="0" smtClean="0"/>
              <a:t>《</a:t>
            </a:r>
            <a:r>
              <a:rPr lang="zh-CN" altLang="en-US" dirty="0" smtClean="0"/>
              <a:t>晚安亲爱的</a:t>
            </a:r>
            <a:r>
              <a:rPr lang="en-US" altLang="zh-CN" dirty="0" smtClean="0"/>
              <a:t>》</a:t>
            </a:r>
            <a:r>
              <a:rPr lang="zh-CN" altLang="en-US" dirty="0" smtClean="0"/>
              <a:t>以及</a:t>
            </a:r>
            <a:r>
              <a:rPr lang="en-US" altLang="zh-CN" dirty="0" smtClean="0"/>
              <a:t>《</a:t>
            </a:r>
            <a:r>
              <a:rPr lang="zh-CN" altLang="en-US" dirty="0" smtClean="0"/>
              <a:t>白雪歌</a:t>
            </a:r>
            <a:r>
              <a:rPr lang="en-US" altLang="zh-CN" dirty="0" smtClean="0"/>
              <a:t>》</a:t>
            </a:r>
            <a:r>
              <a:rPr lang="zh-CN" altLang="en-US" b="0" dirty="0" smtClean="0"/>
              <a:t>）；</a:t>
            </a:r>
            <a:r>
              <a:rPr lang="zh-CN" altLang="en-US" dirty="0" smtClean="0"/>
              <a:t>凤凰传奇的成名曲</a:t>
            </a:r>
            <a:r>
              <a:rPr lang="en-US" altLang="zh-CN" dirty="0" smtClean="0"/>
              <a:t>《</a:t>
            </a:r>
            <a:r>
              <a:rPr lang="zh-CN" altLang="en-US" dirty="0" smtClean="0"/>
              <a:t>月亮之上</a:t>
            </a:r>
            <a:r>
              <a:rPr lang="en-US" altLang="zh-CN" dirty="0" smtClean="0"/>
              <a:t>》</a:t>
            </a:r>
            <a:r>
              <a:rPr lang="zh-CN" altLang="en-US" dirty="0" smtClean="0"/>
              <a:t>，涉嫌抄袭英国超级组合</a:t>
            </a:r>
            <a:r>
              <a:rPr lang="en-US" altLang="zh-CN" dirty="0" smtClean="0"/>
              <a:t>BLUE</a:t>
            </a:r>
            <a:r>
              <a:rPr lang="zh-CN" altLang="en-US" dirty="0" smtClean="0"/>
              <a:t>在</a:t>
            </a:r>
            <a:r>
              <a:rPr lang="en-US" altLang="zh-CN" dirty="0" smtClean="0"/>
              <a:t>2001</a:t>
            </a:r>
            <a:r>
              <a:rPr lang="zh-CN" altLang="en-US" dirty="0" smtClean="0"/>
              <a:t>年</a:t>
            </a:r>
            <a:r>
              <a:rPr lang="en-US" altLang="zh-CN" dirty="0" smtClean="0"/>
              <a:t>5</a:t>
            </a:r>
            <a:r>
              <a:rPr lang="zh-CN" altLang="en-US" dirty="0" smtClean="0"/>
              <a:t>月发布的歌曲</a:t>
            </a:r>
            <a:r>
              <a:rPr lang="en-US" altLang="zh-CN" dirty="0" smtClean="0"/>
              <a:t>《All Rise》</a:t>
            </a:r>
            <a:r>
              <a:rPr lang="zh-CN" altLang="en-US" dirty="0" smtClean="0"/>
              <a:t>；筷子兄弟唱哭无数人的那首</a:t>
            </a:r>
            <a:r>
              <a:rPr lang="en-US" altLang="zh-CN" dirty="0" smtClean="0"/>
              <a:t>《</a:t>
            </a:r>
            <a:r>
              <a:rPr lang="zh-CN" altLang="en-US" dirty="0" smtClean="0"/>
              <a:t>老男孩</a:t>
            </a:r>
            <a:r>
              <a:rPr lang="en-US" altLang="zh-CN" dirty="0" smtClean="0"/>
              <a:t>》</a:t>
            </a:r>
            <a:r>
              <a:rPr lang="zh-CN" altLang="en-US" dirty="0" smtClean="0"/>
              <a:t>也抄袭了大桥卓弥的</a:t>
            </a:r>
            <a:r>
              <a:rPr lang="en-US" altLang="zh-CN" dirty="0" smtClean="0"/>
              <a:t>《</a:t>
            </a:r>
            <a:r>
              <a:rPr lang="ja-JP" altLang="en-US" dirty="0" smtClean="0"/>
              <a:t>ありがとう</a:t>
            </a:r>
            <a:r>
              <a:rPr lang="en-US" altLang="ja-JP" dirty="0" smtClean="0"/>
              <a:t>》</a:t>
            </a:r>
            <a:r>
              <a:rPr lang="zh-CN" altLang="en-US" dirty="0" smtClean="0"/>
              <a:t>；韩磊演唱的那首</a:t>
            </a:r>
            <a:r>
              <a:rPr lang="en-US" altLang="zh-CN" dirty="0" smtClean="0"/>
              <a:t>《 </a:t>
            </a:r>
            <a:r>
              <a:rPr lang="zh-CN" altLang="en-US" dirty="0" smtClean="0"/>
              <a:t>向天再借五百年</a:t>
            </a:r>
            <a:r>
              <a:rPr lang="en-US" altLang="zh-CN" dirty="0" smtClean="0"/>
              <a:t>》</a:t>
            </a:r>
            <a:r>
              <a:rPr lang="zh-CN" altLang="en-US" dirty="0" smtClean="0"/>
              <a:t>也抄袭了德国作曲家</a:t>
            </a:r>
            <a:r>
              <a:rPr lang="en-US" altLang="zh-CN" dirty="0" smtClean="0"/>
              <a:t>Carl Orff</a:t>
            </a:r>
            <a:r>
              <a:rPr lang="zh-CN" altLang="en-US" dirty="0" smtClean="0"/>
              <a:t>的作品</a:t>
            </a:r>
            <a:r>
              <a:rPr lang="en-US" altLang="zh-CN" dirty="0" smtClean="0"/>
              <a:t>《O Fortuna》(</a:t>
            </a:r>
            <a:r>
              <a:rPr lang="zh-CN" altLang="en-US" dirty="0" smtClean="0"/>
              <a:t>噢</a:t>
            </a:r>
            <a:r>
              <a:rPr lang="en-US" altLang="zh-CN" dirty="0" smtClean="0"/>
              <a:t>,</a:t>
            </a:r>
            <a:r>
              <a:rPr lang="zh-CN" altLang="en-US" dirty="0" smtClean="0"/>
              <a:t>命运女神</a:t>
            </a:r>
            <a:r>
              <a:rPr lang="en-US" altLang="zh-CN" dirty="0" smtClean="0"/>
              <a:t>)</a:t>
            </a:r>
            <a:r>
              <a:rPr lang="zh-CN" altLang="en-US" dirty="0" smtClean="0"/>
              <a:t>；最著名的是中岛美雪的歌曲被引进港台至大陆（作为一个真正的创作型歌手，她到目前为止创作过</a:t>
            </a:r>
            <a:r>
              <a:rPr lang="en-US" altLang="zh-CN" dirty="0" smtClean="0"/>
              <a:t>600</a:t>
            </a:r>
            <a:r>
              <a:rPr lang="zh-CN" altLang="en-US" dirty="0" smtClean="0"/>
              <a:t>多首歌，其中有超过</a:t>
            </a:r>
            <a:r>
              <a:rPr lang="en-US" altLang="zh-CN" dirty="0" smtClean="0"/>
              <a:t>70</a:t>
            </a:r>
            <a:r>
              <a:rPr lang="zh-CN" altLang="en-US" dirty="0" smtClean="0"/>
              <a:t>首歌曲，被华人歌手翻唱为超过</a:t>
            </a:r>
            <a:r>
              <a:rPr lang="en-US" altLang="zh-CN" dirty="0" smtClean="0"/>
              <a:t>100</a:t>
            </a:r>
            <a:r>
              <a:rPr lang="zh-CN" altLang="en-US" dirty="0" smtClean="0"/>
              <a:t>种版本以上的华语翻唱歌，其中以国语和粤语为主，也有台语翻唱曲问世。）</a:t>
            </a:r>
            <a:endParaRPr lang="en-US" altLang="zh-CN" b="0" dirty="0" smtClean="0"/>
          </a:p>
          <a:p>
            <a:endParaRPr lang="en-US" altLang="zh-CN" b="0" dirty="0" smtClean="0"/>
          </a:p>
          <a:p>
            <a:r>
              <a:rPr lang="zh-CN" altLang="en-US" b="1" dirty="0" smtClean="0"/>
              <a:t>为什么汉书有很多传记原文照抄史记？ </a:t>
            </a:r>
          </a:p>
          <a:p>
            <a:r>
              <a:rPr lang="zh-CN" altLang="en-US" dirty="0" smtClean="0"/>
              <a:t>因为作者</a:t>
            </a:r>
            <a:r>
              <a:rPr lang="zh-CN" altLang="en-US" dirty="0" smtClean="0">
                <a:hlinkClick r:id="rId3"/>
              </a:rPr>
              <a:t>班固</a:t>
            </a:r>
            <a:r>
              <a:rPr lang="zh-CN" altLang="en-US" dirty="0" smtClean="0"/>
              <a:t>对于</a:t>
            </a:r>
            <a:r>
              <a:rPr lang="zh-CN" altLang="en-US" dirty="0" smtClean="0">
                <a:hlinkClick r:id="rId4"/>
              </a:rPr>
              <a:t>司马迁</a:t>
            </a:r>
            <a:r>
              <a:rPr lang="zh-CN" altLang="en-US" dirty="0" smtClean="0"/>
              <a:t>的记叙比较认同，因而会抄一部分史记。同样的情况也发生在史记中，</a:t>
            </a:r>
            <a:r>
              <a:rPr lang="zh-CN" altLang="en-US" dirty="0" smtClean="0">
                <a:hlinkClick r:id="rId4"/>
              </a:rPr>
              <a:t>司马迁</a:t>
            </a:r>
            <a:r>
              <a:rPr lang="zh-CN" altLang="en-US" dirty="0" smtClean="0"/>
              <a:t>偶尔也会照抄左传。</a:t>
            </a:r>
            <a:endParaRPr lang="en-US" altLang="zh-CN" dirty="0" smtClean="0"/>
          </a:p>
          <a:p>
            <a:r>
              <a:rPr lang="zh-CN" altLang="en-US" dirty="0" smtClean="0"/>
              <a:t>但是中国人传统上对于署名权也是很重视的。</a:t>
            </a:r>
            <a:endParaRPr lang="en-US" altLang="zh-CN" dirty="0" smtClean="0"/>
          </a:p>
          <a:p>
            <a:r>
              <a:rPr lang="zh-CN" altLang="en-US" i="1" dirty="0" smtClean="0">
                <a:hlinkClick r:id="rId5"/>
              </a:rPr>
              <a:t>代悲白头翁</a:t>
            </a:r>
            <a:endParaRPr lang="zh-CN" altLang="en-US" dirty="0" smtClean="0"/>
          </a:p>
          <a:p>
            <a:r>
              <a:rPr lang="zh-CN" altLang="en-US" dirty="0" smtClean="0"/>
              <a:t>作者：</a:t>
            </a:r>
            <a:r>
              <a:rPr lang="zh-CN" altLang="en-US" dirty="0" smtClean="0">
                <a:hlinkClick r:id="rId6"/>
              </a:rPr>
              <a:t>刘希夷</a:t>
            </a:r>
            <a:endParaRPr lang="zh-CN" altLang="en-US" dirty="0" smtClean="0"/>
          </a:p>
          <a:p>
            <a:r>
              <a:rPr lang="zh-CN" altLang="en-US" dirty="0" smtClean="0"/>
              <a:t>洛阳城东桃李花，飞来飞去落谁家？</a:t>
            </a:r>
            <a:br>
              <a:rPr lang="zh-CN" altLang="en-US" dirty="0" smtClean="0"/>
            </a:br>
            <a:r>
              <a:rPr lang="zh-CN" altLang="en-US" dirty="0" smtClean="0"/>
              <a:t>洛阳女儿惜颜色，坐见落花长叹息。</a:t>
            </a:r>
            <a:br>
              <a:rPr lang="zh-CN" altLang="en-US" dirty="0" smtClean="0"/>
            </a:br>
            <a:r>
              <a:rPr lang="zh-CN" altLang="en-US" dirty="0" smtClean="0"/>
              <a:t>今年花落颜色改，明年花开复谁在？</a:t>
            </a:r>
            <a:br>
              <a:rPr lang="zh-CN" altLang="en-US" dirty="0" smtClean="0"/>
            </a:br>
            <a:r>
              <a:rPr lang="zh-CN" altLang="en-US" dirty="0" smtClean="0"/>
              <a:t>已见松柏摧为薪，更闻桑田变成海。</a:t>
            </a:r>
            <a:br>
              <a:rPr lang="zh-CN" altLang="en-US" dirty="0" smtClean="0"/>
            </a:br>
            <a:r>
              <a:rPr lang="zh-CN" altLang="en-US" dirty="0" smtClean="0"/>
              <a:t>古人无复洛城东，今人还对落花风。</a:t>
            </a:r>
            <a:br>
              <a:rPr lang="zh-CN" altLang="en-US" dirty="0" smtClean="0"/>
            </a:br>
            <a:r>
              <a:rPr lang="zh-CN" altLang="en-US" b="1" dirty="0" smtClean="0"/>
              <a:t>年年岁岁花相似，岁岁年年人不同</a:t>
            </a:r>
            <a:r>
              <a:rPr lang="zh-CN" altLang="en-US" dirty="0" smtClean="0"/>
              <a:t>。</a:t>
            </a:r>
            <a:br>
              <a:rPr lang="zh-CN" altLang="en-US" dirty="0" smtClean="0"/>
            </a:br>
            <a:r>
              <a:rPr lang="zh-CN" altLang="en-US" dirty="0" smtClean="0"/>
              <a:t>寄言全盛红颜子，应怜半死</a:t>
            </a:r>
            <a:r>
              <a:rPr lang="zh-CN" altLang="en-US" i="1" dirty="0" smtClean="0"/>
              <a:t>白头翁</a:t>
            </a:r>
            <a:r>
              <a:rPr lang="zh-CN" altLang="en-US" dirty="0" smtClean="0"/>
              <a:t>。</a:t>
            </a:r>
            <a:br>
              <a:rPr lang="zh-CN" altLang="en-US" dirty="0" smtClean="0"/>
            </a:br>
            <a:r>
              <a:rPr lang="zh-CN" altLang="en-US" dirty="0" smtClean="0"/>
              <a:t>此翁</a:t>
            </a:r>
            <a:r>
              <a:rPr lang="zh-CN" altLang="en-US" i="1" dirty="0" smtClean="0"/>
              <a:t>白头</a:t>
            </a:r>
            <a:r>
              <a:rPr lang="zh-CN" altLang="en-US" dirty="0" smtClean="0"/>
              <a:t>真可怜，伊昔红颜美少年。</a:t>
            </a:r>
            <a:br>
              <a:rPr lang="zh-CN" altLang="en-US" dirty="0" smtClean="0"/>
            </a:br>
            <a:r>
              <a:rPr lang="zh-CN" altLang="en-US" dirty="0" smtClean="0"/>
              <a:t>公子王孙芳树下，清歌妙舞落花前。</a:t>
            </a:r>
            <a:br>
              <a:rPr lang="zh-CN" altLang="en-US" dirty="0" smtClean="0"/>
            </a:br>
            <a:r>
              <a:rPr lang="zh-CN" altLang="en-US" dirty="0" smtClean="0"/>
              <a:t>光禄池台文锦绣，将军楼阁画神仙。</a:t>
            </a:r>
            <a:br>
              <a:rPr lang="zh-CN" altLang="en-US" dirty="0" smtClean="0"/>
            </a:br>
            <a:r>
              <a:rPr lang="zh-CN" altLang="en-US" dirty="0" smtClean="0"/>
              <a:t>一朝卧病无相识，三春行乐在谁边？</a:t>
            </a:r>
            <a:br>
              <a:rPr lang="zh-CN" altLang="en-US" dirty="0" smtClean="0"/>
            </a:br>
            <a:r>
              <a:rPr lang="zh-CN" altLang="en-US" dirty="0" smtClean="0"/>
              <a:t>宛转蛾眉能几时？须臾鹤发乱如丝。</a:t>
            </a:r>
            <a:br>
              <a:rPr lang="zh-CN" altLang="en-US" dirty="0" smtClean="0"/>
            </a:br>
            <a:r>
              <a:rPr lang="zh-CN" altLang="en-US" dirty="0" smtClean="0"/>
              <a:t>但看古来歌舞地，唯有黄昏鸟雀悲。</a:t>
            </a:r>
          </a:p>
          <a:p>
            <a:endParaRPr lang="en-US" altLang="zh-CN" dirty="0" smtClean="0"/>
          </a:p>
          <a:p>
            <a:r>
              <a:rPr lang="zh-CN" altLang="en-US" dirty="0" smtClean="0"/>
              <a:t>据</a:t>
            </a:r>
            <a:r>
              <a:rPr lang="en-US" altLang="zh-CN" dirty="0" smtClean="0"/>
              <a:t>《</a:t>
            </a:r>
            <a:r>
              <a:rPr lang="zh-CN" altLang="en-US" dirty="0" smtClean="0"/>
              <a:t>大唐新语</a:t>
            </a:r>
            <a:r>
              <a:rPr lang="en-US" altLang="zh-CN" dirty="0" smtClean="0"/>
              <a:t>》</a:t>
            </a:r>
            <a:r>
              <a:rPr lang="zh-CN" altLang="en-US" dirty="0" smtClean="0"/>
              <a:t>和</a:t>
            </a:r>
            <a:r>
              <a:rPr lang="en-US" altLang="zh-CN" dirty="0" smtClean="0"/>
              <a:t>《</a:t>
            </a:r>
            <a:r>
              <a:rPr lang="zh-CN" altLang="en-US" dirty="0" smtClean="0"/>
              <a:t>唐才子传</a:t>
            </a:r>
            <a:r>
              <a:rPr lang="en-US" altLang="zh-CN" dirty="0" smtClean="0"/>
              <a:t>》</a:t>
            </a:r>
            <a:r>
              <a:rPr lang="zh-CN" altLang="en-US" dirty="0" smtClean="0"/>
              <a:t>等记载</a:t>
            </a:r>
            <a:r>
              <a:rPr lang="en-US" altLang="zh-CN" dirty="0" smtClean="0"/>
              <a:t>《</a:t>
            </a:r>
            <a:r>
              <a:rPr lang="zh-CN" altLang="en-US" dirty="0" smtClean="0"/>
              <a:t>代悲白头翁</a:t>
            </a:r>
            <a:r>
              <a:rPr lang="en-US" altLang="zh-CN" dirty="0" smtClean="0"/>
              <a:t>》</a:t>
            </a:r>
            <a:r>
              <a:rPr lang="zh-CN" altLang="en-US" dirty="0" smtClean="0"/>
              <a:t>中的“年年岁岁花相似，岁岁年年人不同”这句，深得其刘希夷的舅舅宋之问（不愁明月尽，自有夜珠来。</a:t>
            </a:r>
            <a:r>
              <a:rPr lang="en-US" altLang="zh-CN" dirty="0" smtClean="0"/>
              <a:t>《</a:t>
            </a:r>
            <a:r>
              <a:rPr lang="zh-CN" altLang="en-US" dirty="0" smtClean="0">
                <a:hlinkClick r:id="rId7"/>
              </a:rPr>
              <a:t>度大庾岭</a:t>
            </a:r>
            <a:r>
              <a:rPr lang="en-US" altLang="zh-CN" dirty="0" smtClean="0"/>
              <a:t>》</a:t>
            </a:r>
            <a:r>
              <a:rPr lang="zh-CN" altLang="en-US" dirty="0" smtClean="0"/>
              <a:t>山雨初含霁，江云欲变霞。但令归有日，不敢恨长沙。）喜欢，于是宋之问就想据为已有，但是希夷不允，宋之问就遣人用土囊将他压死。土囊，是一种刑具，也就是装满沙土的袋子，古人用此压死或闷死囚人。</a:t>
            </a:r>
          </a:p>
          <a:p>
            <a:endParaRPr lang="en-US" altLang="zh-CN" b="0" dirty="0" smtClean="0"/>
          </a:p>
          <a:p>
            <a:r>
              <a:rPr lang="zh-CN" altLang="en-US" dirty="0" smtClean="0"/>
              <a:t>宋代版权保护所涉客体广泛，宋代政府版权保护力度也很强，规定了出版审查制度对印刷品的管理制定了行业标准</a:t>
            </a:r>
            <a:r>
              <a:rPr lang="en-US" altLang="zh-CN" dirty="0" smtClean="0"/>
              <a:t>:</a:t>
            </a:r>
            <a:r>
              <a:rPr lang="zh-CN" altLang="en-US" dirty="0" smtClean="0"/>
              <a:t>宋代缺乏以私权为核心的对版权进行保护的民事法律制度、不注重作者权益的保护、无关王朝政治利益的书籍很难向官府及公众提出版权主张或者直接寻求权力机关的保护</a:t>
            </a:r>
            <a:endParaRPr lang="en-US" altLang="zh-CN" dirty="0" smtClean="0"/>
          </a:p>
          <a:p>
            <a:endParaRPr lang="en-US" altLang="zh-CN" b="0" dirty="0" smtClean="0"/>
          </a:p>
          <a:p>
            <a:r>
              <a:rPr lang="zh-CN" altLang="en-US" b="0" dirty="0" smtClean="0"/>
              <a:t>另外，丝绸、陶瓷和茶叶的相关技术也都是被窃取出国的。</a:t>
            </a:r>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交流需要平等的对象，否则效果会打折。类似原子轨道形成分子轨道，如果能量不匹配，就无法形成有效的</a:t>
            </a:r>
            <a:r>
              <a:rPr lang="en-US" altLang="zh-CN" b="0" dirty="0" smtClean="0"/>
              <a:t>MO</a:t>
            </a:r>
            <a:r>
              <a:rPr lang="zh-CN" altLang="en-US" b="0" dirty="0" smtClean="0"/>
              <a:t>。</a:t>
            </a:r>
            <a:endParaRPr lang="en-US" altLang="zh-CN" b="0" dirty="0" smtClean="0"/>
          </a:p>
          <a:p>
            <a:endParaRPr lang="en-US" altLang="zh-CN" b="0" dirty="0" smtClean="0"/>
          </a:p>
          <a:p>
            <a:r>
              <a:rPr lang="zh-CN" altLang="en-US" b="0" dirty="0" smtClean="0"/>
              <a:t>人的交往主要特征是分层的，层主要是以年龄和阅历划分的。跨层交流很难很少。垂直交流只有亲子和师生关系里面有。</a:t>
            </a:r>
            <a:endParaRPr lang="en-US" altLang="zh-CN" b="0" dirty="0" smtClean="0"/>
          </a:p>
          <a:p>
            <a:endParaRPr lang="en-US" altLang="zh-CN" b="0" dirty="0" smtClean="0"/>
          </a:p>
          <a:p>
            <a:r>
              <a:rPr lang="zh-CN" altLang="en-US" b="0" dirty="0" smtClean="0"/>
              <a:t>所以不要指望直接跨层交流。目标应该定在同层人群中。</a:t>
            </a:r>
            <a:endParaRPr lang="en-US" altLang="zh-CN" b="0" dirty="0" smtClean="0"/>
          </a:p>
          <a:p>
            <a:endParaRPr lang="en-US" altLang="zh-CN" b="0" dirty="0" smtClean="0"/>
          </a:p>
          <a:p>
            <a:r>
              <a:rPr lang="zh-CN" altLang="en-US" b="0" dirty="0" smtClean="0"/>
              <a:t>听报告不要指望听得懂。听完后跟相关的一线工作人员进行交流更容易。大牛敷衍问题是必然的，因为他们不知道细节。</a:t>
            </a:r>
            <a:endParaRPr lang="en-US" altLang="zh-CN" b="0" dirty="0" smtClean="0"/>
          </a:p>
          <a:p>
            <a:endParaRPr lang="en-US" altLang="zh-CN" b="0" dirty="0" smtClean="0"/>
          </a:p>
          <a:p>
            <a:r>
              <a:rPr lang="zh-CN" altLang="en-US" b="0" dirty="0" smtClean="0"/>
              <a:t>提问是跨层交流的机会通道，需要好好利用。人越少越有利于提问。提问同时强迫你自己不断回想你的问题和他人的回答。比你自己想的效果要深刻的多。</a:t>
            </a:r>
            <a:endParaRPr lang="en-US" altLang="zh-CN" b="0" dirty="0" smtClean="0"/>
          </a:p>
          <a:p>
            <a:endParaRPr lang="en-US" altLang="zh-CN" b="0" dirty="0" smtClean="0"/>
          </a:p>
          <a:p>
            <a:r>
              <a:rPr lang="zh-CN" altLang="en-US" b="0" dirty="0" smtClean="0"/>
              <a:t>期望：合理期望，不要觉得没有直接收获就不再积极参会了。</a:t>
            </a:r>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可能是利好？还是全面崩溃？</a:t>
            </a:r>
            <a:endParaRPr lang="en-US" altLang="zh-CN" b="0" dirty="0" smtClean="0"/>
          </a:p>
          <a:p>
            <a:r>
              <a:rPr lang="zh-CN" altLang="en-US" b="0" dirty="0" smtClean="0"/>
              <a:t>只好准备创业了！</a:t>
            </a:r>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 am a Principal Scientist at Google, working on Machine Learning and Robotics.</a:t>
            </a:r>
          </a:p>
          <a:p>
            <a:endParaRPr lang="en-US" altLang="zh-CN" b="0" dirty="0" smtClean="0"/>
          </a:p>
          <a:p>
            <a:endParaRPr lang="en-US" altLang="zh-CN" b="0" dirty="0" smtClean="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本因道：“师叔指点甚是，咱们自己的一阳指尚自修习不得周全，要旁人的武学奇经作甚？明王远来辛苦，待敝寺设斋接风。”这么说，自是拒绝大轮明王的所求了。</a:t>
            </a:r>
            <a:endParaRPr lang="zh-CN" altLang="en-US" dirty="0"/>
          </a:p>
        </p:txBody>
      </p:sp>
      <p:sp>
        <p:nvSpPr>
          <p:cNvPr id="4" name="灯片编号占位符 3"/>
          <p:cNvSpPr>
            <a:spLocks noGrp="1"/>
          </p:cNvSpPr>
          <p:nvPr>
            <p:ph type="sldNum" sz="quarter" idx="10"/>
          </p:nvPr>
        </p:nvSpPr>
        <p:spPr/>
        <p:txBody>
          <a:bodyPr/>
          <a:lstStyle/>
          <a:p>
            <a:fld id="{10AEE28F-BC0C-4695-A722-43904B203C70}"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科研的等级？越底层研究越牛？后面会介绍大佬对此的理解</a:t>
            </a:r>
            <a:endParaRPr lang="en-US" altLang="zh-CN" dirty="0" smtClean="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我们这里介绍一篇著名的</a:t>
            </a:r>
            <a:r>
              <a:rPr lang="zh-CN" altLang="en-US" i="0" dirty="0" smtClean="0"/>
              <a:t>论文（非科研的杂文</a:t>
            </a:r>
            <a:r>
              <a:rPr lang="en-US" altLang="zh-CN" i="0" dirty="0" smtClean="0"/>
              <a:t>essay</a:t>
            </a:r>
            <a:r>
              <a:rPr lang="zh-CN" altLang="en-US" i="0" dirty="0" smtClean="0"/>
              <a:t>）。针对当时过分强调基础研究，进行的反驳和对凝聚态物理研究人员的正能量劝进之作。</a:t>
            </a:r>
            <a:endParaRPr lang="en-US" altLang="zh-CN" i="0" dirty="0" smtClean="0"/>
          </a:p>
          <a:p>
            <a:r>
              <a:rPr lang="en-US" altLang="zh-CN" i="0" dirty="0" smtClean="0"/>
              <a:t>PW Anderson</a:t>
            </a:r>
            <a:r>
              <a:rPr lang="zh-CN" altLang="en-US" i="0" dirty="0" smtClean="0"/>
              <a:t>，</a:t>
            </a:r>
            <a:r>
              <a:rPr lang="en-US" altLang="zh-CN" i="0" dirty="0" smtClean="0"/>
              <a:t> American theoretical physicist and Nobel laureate. Anderson has made contributions to the theories of localization, antiferromagnetism, symmetry breaking, and high-temperature superconductivity, and to the philosophy of science.</a:t>
            </a:r>
            <a:r>
              <a:rPr lang="zh-CN" altLang="en-US" i="0" dirty="0" smtClean="0"/>
              <a:t>可惜</a:t>
            </a:r>
            <a:r>
              <a:rPr lang="en-US" altLang="zh-CN" i="0" dirty="0" smtClean="0"/>
              <a:t>wiki </a:t>
            </a:r>
            <a:r>
              <a:rPr lang="zh-CN" altLang="en-US" i="0" dirty="0" smtClean="0"/>
              <a:t>英文版也被屏蔽了。</a:t>
            </a:r>
            <a:endParaRPr lang="en-US" altLang="zh-CN" i="0" dirty="0" smtClean="0"/>
          </a:p>
          <a:p>
            <a:endParaRPr lang="en-US" altLang="zh-CN" dirty="0" smtClean="0"/>
          </a:p>
          <a:p>
            <a:r>
              <a:rPr lang="zh-CN" altLang="en-US" dirty="0" smtClean="0"/>
              <a:t>还原论的本质：底层性质、规律决定上层性质、规律。</a:t>
            </a:r>
            <a:endParaRPr lang="en-US" altLang="zh-CN" dirty="0" smtClean="0"/>
          </a:p>
          <a:p>
            <a:r>
              <a:rPr lang="zh-CN" altLang="en-US" dirty="0" smtClean="0"/>
              <a:t>你同意这个观点么？</a:t>
            </a:r>
            <a:endParaRPr lang="en-US" altLang="zh-CN" dirty="0" smtClean="0"/>
          </a:p>
          <a:p>
            <a:r>
              <a:rPr lang="zh-CN" altLang="en-US" dirty="0" smtClean="0"/>
              <a:t>你有没有想过为何必须如此？</a:t>
            </a:r>
            <a:endParaRPr lang="en-US" altLang="zh-CN" dirty="0" smtClean="0"/>
          </a:p>
          <a:p>
            <a:endParaRPr lang="en-US" altLang="zh-CN" dirty="0" smtClean="0"/>
          </a:p>
          <a:p>
            <a:r>
              <a:rPr lang="zh-CN" altLang="en-US" dirty="0" smtClean="0"/>
              <a:t>“真正的”基础研究就是基层规律。</a:t>
            </a:r>
            <a:endParaRPr lang="en-US" altLang="zh-CN" dirty="0" smtClean="0"/>
          </a:p>
          <a:p>
            <a:endParaRPr lang="en-US" altLang="zh-CN" dirty="0" smtClean="0"/>
          </a:p>
          <a:p>
            <a:r>
              <a:rPr lang="zh-CN" altLang="en-US" dirty="0" smtClean="0"/>
              <a:t>包括极少数领域，甚至不包括凝聚态物理（材料）</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如果承认还原论，那么科研的等级就显而易见了。</a:t>
            </a:r>
            <a:endParaRPr lang="en-US" altLang="zh-CN" dirty="0" smtClean="0"/>
          </a:p>
          <a:p>
            <a:endParaRPr lang="en-US" altLang="zh-CN" dirty="0" smtClean="0"/>
          </a:p>
          <a:p>
            <a:r>
              <a:rPr lang="zh-CN" altLang="en-US" dirty="0" smtClean="0"/>
              <a:t>基础研究：</a:t>
            </a:r>
            <a:r>
              <a:rPr lang="en-US" altLang="zh-CN" dirty="0" smtClean="0"/>
              <a:t>intensive research</a:t>
            </a:r>
            <a:r>
              <a:rPr lang="zh-CN" altLang="en-US" dirty="0" smtClean="0"/>
              <a:t>；应用研究：</a:t>
            </a:r>
            <a:r>
              <a:rPr lang="en-US" altLang="zh-CN" dirty="0" smtClean="0"/>
              <a:t>extensive research</a:t>
            </a:r>
          </a:p>
          <a:p>
            <a:endParaRPr lang="en-US" altLang="zh-CN" dirty="0" smtClean="0"/>
          </a:p>
          <a:p>
            <a:r>
              <a:rPr lang="zh-CN" altLang="en-US" dirty="0" smtClean="0"/>
              <a:t>还原论只能解构，不能重构。即一个体系的性质不都是由其微观组成的各部分决定的，还由其宏观特性决定。</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体系的尺度和复杂性增加会带来什么？</a:t>
            </a:r>
            <a:endParaRPr lang="en-US" altLang="zh-CN" dirty="0" smtClean="0"/>
          </a:p>
          <a:p>
            <a:r>
              <a:rPr lang="zh-CN" altLang="en-US" dirty="0" smtClean="0"/>
              <a:t>新的微观规律？</a:t>
            </a:r>
            <a:endParaRPr lang="en-US" altLang="zh-CN" dirty="0" smtClean="0"/>
          </a:p>
          <a:p>
            <a:r>
              <a:rPr lang="zh-CN" altLang="en-US" dirty="0" smtClean="0"/>
              <a:t>虽然不是新的微观规律，却能带来一些原有微观规律无法解释的现象。后面会有例子。</a:t>
            </a:r>
            <a:endParaRPr lang="en-US" altLang="zh-CN" dirty="0" smtClean="0"/>
          </a:p>
          <a:p>
            <a:endParaRPr lang="en-US" altLang="zh-CN" dirty="0" smtClean="0"/>
          </a:p>
          <a:p>
            <a:r>
              <a:rPr lang="zh-CN" altLang="en-US" dirty="0" smtClean="0"/>
              <a:t>随着系统的复杂性增加，新的性质会不断涌现，关于这些复杂体系的研究也是足够</a:t>
            </a:r>
            <a:r>
              <a:rPr lang="en-US" altLang="zh-CN" dirty="0" smtClean="0"/>
              <a:t>fundamental</a:t>
            </a:r>
            <a:r>
              <a:rPr lang="zh-CN" altLang="en-US" dirty="0" smtClean="0"/>
              <a:t>基础的。</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X=</a:t>
            </a:r>
            <a:r>
              <a:rPr lang="zh-CN" altLang="en-US" dirty="0" smtClean="0"/>
              <a:t>学科；</a:t>
            </a:r>
            <a:r>
              <a:rPr lang="en-US" altLang="zh-CN" dirty="0" smtClean="0"/>
              <a:t>Y=</a:t>
            </a:r>
            <a:r>
              <a:rPr lang="zh-CN" altLang="en-US" dirty="0" smtClean="0"/>
              <a:t>规律</a:t>
            </a:r>
            <a:endParaRPr lang="en-US" altLang="zh-CN" dirty="0" smtClean="0"/>
          </a:p>
          <a:p>
            <a:r>
              <a:rPr lang="zh-CN" altLang="en-US" dirty="0" smtClean="0"/>
              <a:t>回应了那副漫画。每个学科有自己的规律。所以不能说 谁是谁的应用而已。</a:t>
            </a:r>
            <a:endParaRPr lang="zh-CN" altLang="en-US"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b="0" dirty="0" smtClean="0"/>
              <a:t>此处的</a:t>
            </a:r>
            <a:r>
              <a:rPr lang="en-US" altLang="zh-CN" sz="1200" b="0" i="0" kern="1200" dirty="0" smtClean="0">
                <a:solidFill>
                  <a:schemeClr val="tx1"/>
                </a:solidFill>
                <a:latin typeface="+mn-lt"/>
                <a:ea typeface="+mn-ea"/>
                <a:cs typeface="+mn-cs"/>
              </a:rPr>
              <a:t>broken symmetry</a:t>
            </a:r>
            <a:r>
              <a:rPr lang="zh-CN" altLang="en-US" sz="1200" b="0" i="0" kern="1200" dirty="0" smtClean="0">
                <a:solidFill>
                  <a:schemeClr val="tx1"/>
                </a:solidFill>
                <a:latin typeface="+mn-lt"/>
                <a:ea typeface="+mn-ea"/>
                <a:cs typeface="+mn-cs"/>
              </a:rPr>
              <a:t>既不是指事物随着尺度变化不符合微观粒子、宏观物体上发现的规律，也不是指基本粒子理论方面的对称性破缺，而是类比。</a:t>
            </a:r>
            <a:r>
              <a:rPr lang="en-US" altLang="zh-CN" sz="1200" b="0" i="0" kern="1200" dirty="0" smtClean="0">
                <a:solidFill>
                  <a:schemeClr val="tx1"/>
                </a:solidFill>
                <a:latin typeface="+mn-lt"/>
                <a:ea typeface="+mn-ea"/>
                <a:cs typeface="+mn-cs"/>
              </a:rPr>
              <a:t/>
            </a:r>
            <a:br>
              <a:rPr lang="en-US" altLang="zh-CN" sz="1200" b="0" i="0" kern="1200" dirty="0" smtClean="0">
                <a:solidFill>
                  <a:schemeClr val="tx1"/>
                </a:solidFill>
                <a:latin typeface="+mn-lt"/>
                <a:ea typeface="+mn-ea"/>
                <a:cs typeface="+mn-cs"/>
              </a:rPr>
            </a:b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原子核无电偶极</a:t>
            </a:r>
            <a:r>
              <a:rPr lang="en-US" altLang="zh-CN" sz="1200" b="0" i="0" kern="1200" dirty="0" smtClean="0">
                <a:solidFill>
                  <a:schemeClr val="tx1"/>
                </a:solidFill>
                <a:latin typeface="+mn-lt"/>
                <a:ea typeface="+mn-ea"/>
                <a:cs typeface="+mn-cs"/>
              </a:rPr>
              <a:t>dipole</a:t>
            </a:r>
            <a:r>
              <a:rPr lang="zh-CN" altLang="en-US" sz="1200" b="0" i="0" kern="1200" dirty="0" smtClean="0">
                <a:solidFill>
                  <a:schemeClr val="tx1"/>
                </a:solidFill>
                <a:latin typeface="+mn-lt"/>
                <a:ea typeface="+mn-ea"/>
                <a:cs typeface="+mn-cs"/>
              </a:rPr>
              <a:t>。可是无偶极的原子组成的分子可能有偶极，例如氨气分子。</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氨气分子就是比</a:t>
            </a:r>
            <a:r>
              <a:rPr lang="en-US" altLang="zh-CN" sz="1200" b="0" i="0" kern="1200" dirty="0" smtClean="0">
                <a:solidFill>
                  <a:schemeClr val="tx1"/>
                </a:solidFill>
                <a:latin typeface="+mn-lt"/>
                <a:ea typeface="+mn-ea"/>
                <a:cs typeface="+mn-cs"/>
              </a:rPr>
              <a:t>N</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H</a:t>
            </a:r>
            <a:r>
              <a:rPr lang="zh-CN" altLang="en-US" sz="1200" b="0" i="0" kern="1200" dirty="0" smtClean="0">
                <a:solidFill>
                  <a:schemeClr val="tx1"/>
                </a:solidFill>
                <a:latin typeface="+mn-lt"/>
                <a:ea typeface="+mn-ea"/>
                <a:cs typeface="+mn-cs"/>
              </a:rPr>
              <a:t>原子更复杂的体系。它的结构是金字塔型</a:t>
            </a:r>
            <a:r>
              <a:rPr lang="en-US" altLang="zh-CN" sz="1200" b="0" i="0" kern="1200" dirty="0" smtClean="0">
                <a:solidFill>
                  <a:schemeClr val="tx1"/>
                </a:solidFill>
                <a:latin typeface="+mn-lt"/>
                <a:ea typeface="+mn-ea"/>
                <a:cs typeface="+mn-cs"/>
              </a:rPr>
              <a:t>pyramidal</a:t>
            </a:r>
            <a:r>
              <a:rPr lang="zh-CN" altLang="en-US" sz="1200" b="0" i="0" kern="1200" dirty="0" smtClean="0">
                <a:solidFill>
                  <a:schemeClr val="tx1"/>
                </a:solidFill>
                <a:latin typeface="+mn-lt"/>
                <a:ea typeface="+mn-ea"/>
                <a:cs typeface="+mn-cs"/>
              </a:rPr>
              <a:t>，它能够在室温下迅速翻转，形成两种简并的但不同的状态。分子的偶极平均起来也就没有了。</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由非对称的金字塔构型叠加出来的稳态具有更高的对称性。其偶极与更微观的原子体系一致。 对于更复杂的分子如何</a:t>
            </a:r>
            <a:r>
              <a:rPr lang="en-US" altLang="zh-CN" sz="1200" b="0" i="0" kern="1200" dirty="0" smtClean="0">
                <a:solidFill>
                  <a:schemeClr val="tx1"/>
                </a:solidFill>
                <a:latin typeface="+mn-lt"/>
                <a:ea typeface="+mn-ea"/>
                <a:cs typeface="+mn-cs"/>
              </a:rPr>
              <a:t>N-》P</a:t>
            </a:r>
            <a:r>
              <a:rPr lang="zh-CN" altLang="en-US" sz="1200" b="0" i="0" kern="1200" dirty="0" smtClean="0">
                <a:solidFill>
                  <a:schemeClr val="tx1"/>
                </a:solidFill>
                <a:latin typeface="+mn-lt"/>
                <a:ea typeface="+mn-ea"/>
                <a:cs typeface="+mn-cs"/>
              </a:rPr>
              <a:t>（翻转慢一个数量级），</a:t>
            </a:r>
            <a:r>
              <a:rPr lang="en-US" altLang="zh-CN" sz="1200" b="0" i="0" kern="1200" dirty="0" smtClean="0">
                <a:solidFill>
                  <a:schemeClr val="tx1"/>
                </a:solidFill>
                <a:latin typeface="+mn-lt"/>
                <a:ea typeface="+mn-ea"/>
                <a:cs typeface="+mn-cs"/>
              </a:rPr>
              <a:t>H-》F</a:t>
            </a:r>
            <a:r>
              <a:rPr lang="zh-CN" altLang="en-US" sz="1200" b="0" i="0" kern="1200" dirty="0" smtClean="0">
                <a:solidFill>
                  <a:schemeClr val="tx1"/>
                </a:solidFill>
                <a:latin typeface="+mn-lt"/>
                <a:ea typeface="+mn-ea"/>
                <a:cs typeface="+mn-cs"/>
              </a:rPr>
              <a:t>（不能翻转）替代。</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最终考虑更复杂的大分子，其性质不能由低对称性的构型叠加出高对称的稳态了，因为低对称构型就是稳态了，所以我们说对称性破缺了。</a:t>
            </a:r>
            <a:endParaRPr lang="zh-CN" altLang="en-US" b="0" dirty="0"/>
          </a:p>
        </p:txBody>
      </p:sp>
      <p:sp>
        <p:nvSpPr>
          <p:cNvPr id="4" name="灯片编号占位符 3"/>
          <p:cNvSpPr>
            <a:spLocks noGrp="1"/>
          </p:cNvSpPr>
          <p:nvPr>
            <p:ph type="sldNum" sz="quarter" idx="10"/>
          </p:nvPr>
        </p:nvSpPr>
        <p:spPr/>
        <p:txBody>
          <a:bodyPr/>
          <a:lstStyle/>
          <a:p>
            <a:fld id="{056C86B7-8CB1-472A-9818-3814E4B359F4}"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2021/10/18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gif"/><Relationship Id="rId4" Type="http://schemas.openxmlformats.org/officeDocument/2006/relationships/hyperlink" Target="http://fist.xjtu.edu.cn/show.php?id=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fy.iciba.com/"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translate.google.cn/" TargetMode="External"/><Relationship Id="rId5" Type="http://schemas.openxmlformats.org/officeDocument/2006/relationships/hyperlink" Target="https://fanyi.baidu.com/" TargetMode="External"/><Relationship Id="rId4" Type="http://schemas.openxmlformats.org/officeDocument/2006/relationships/hyperlink" Target="http://fanyi.youdao.co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dajia.qq.com/original/category/web20161122.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blog.sciencenet.cn/blog-55385-282853.html" TargetMode="External"/><Relationship Id="rId4" Type="http://schemas.openxmlformats.org/officeDocument/2006/relationships/hyperlink" Target="http://katz.fastmail.us/scientist.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www.prosperousphysicist.com/dont-become-a-scientist-15-years-later/"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dy.163.com/v2/article/detail/E21DPB0F0514PFTV.html" TargetMode="External"/><Relationship Id="rId4" Type="http://schemas.openxmlformats.org/officeDocument/2006/relationships/hyperlink" Target="http://www.prosperousphysicist.com/dont-become-a-scientist-15-years-later/"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uokr.com/article/44197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副标题 2"/>
          <p:cNvSpPr>
            <a:spLocks noGrp="1"/>
          </p:cNvSpPr>
          <p:nvPr>
            <p:ph type="subTitle" idx="1"/>
          </p:nvPr>
        </p:nvSpPr>
        <p:spPr>
          <a:xfrm>
            <a:off x="2987824" y="3908648"/>
            <a:ext cx="3240360" cy="960512"/>
          </a:xfrm>
        </p:spPr>
        <p:txBody>
          <a:bodyPr>
            <a:noAutofit/>
          </a:bodyPr>
          <a:lstStyle/>
          <a:p>
            <a:r>
              <a:rPr lang="zh-CN" altLang="en-US" sz="2400" dirty="0" smtClean="0">
                <a:solidFill>
                  <a:schemeClr val="tx1"/>
                </a:solidFill>
                <a:latin typeface="黑体" pitchFamily="49" charset="-122"/>
                <a:ea typeface="黑体" pitchFamily="49" charset="-122"/>
              </a:rPr>
              <a:t>吴超</a:t>
            </a:r>
            <a:endParaRPr lang="en-US" altLang="zh-CN" sz="2400" dirty="0" smtClean="0">
              <a:solidFill>
                <a:schemeClr val="tx1"/>
              </a:solidFill>
              <a:latin typeface="黑体" pitchFamily="49" charset="-122"/>
              <a:ea typeface="黑体" pitchFamily="49" charset="-122"/>
            </a:endParaRPr>
          </a:p>
          <a:p>
            <a:r>
              <a:rPr lang="en-US" altLang="zh-CN" sz="2400" dirty="0" smtClean="0">
                <a:solidFill>
                  <a:schemeClr val="tx1"/>
                </a:solidFill>
                <a:latin typeface="黑体" pitchFamily="49" charset="-122"/>
                <a:ea typeface="黑体" pitchFamily="49" charset="-122"/>
              </a:rPr>
              <a:t>2019</a:t>
            </a:r>
            <a:r>
              <a:rPr lang="zh-CN" altLang="en-US" sz="2400" dirty="0" smtClean="0">
                <a:solidFill>
                  <a:schemeClr val="tx1"/>
                </a:solidFill>
                <a:latin typeface="黑体" pitchFamily="49" charset="-122"/>
                <a:ea typeface="黑体" pitchFamily="49" charset="-122"/>
              </a:rPr>
              <a:t>年</a:t>
            </a:r>
            <a:r>
              <a:rPr lang="en-US" altLang="zh-CN" sz="2400" dirty="0" smtClean="0">
                <a:solidFill>
                  <a:schemeClr val="tx1"/>
                </a:solidFill>
                <a:latin typeface="黑体" pitchFamily="49" charset="-122"/>
                <a:ea typeface="黑体" pitchFamily="49" charset="-122"/>
              </a:rPr>
              <a:t>5</a:t>
            </a:r>
            <a:r>
              <a:rPr lang="zh-CN" altLang="en-US" sz="2400" dirty="0" smtClean="0">
                <a:solidFill>
                  <a:schemeClr val="tx1"/>
                </a:solidFill>
                <a:latin typeface="黑体" pitchFamily="49" charset="-122"/>
                <a:ea typeface="黑体" pitchFamily="49" charset="-122"/>
              </a:rPr>
              <a:t>月</a:t>
            </a:r>
            <a:r>
              <a:rPr lang="en-US" altLang="zh-CN" sz="2400" dirty="0" smtClean="0">
                <a:solidFill>
                  <a:schemeClr val="tx1"/>
                </a:solidFill>
                <a:latin typeface="黑体" pitchFamily="49" charset="-122"/>
                <a:ea typeface="黑体" pitchFamily="49" charset="-122"/>
              </a:rPr>
              <a:t>17</a:t>
            </a:r>
            <a:r>
              <a:rPr lang="zh-CN" altLang="en-US" sz="2400" dirty="0" smtClean="0">
                <a:solidFill>
                  <a:schemeClr val="tx1"/>
                </a:solidFill>
                <a:latin typeface="黑体" pitchFamily="49" charset="-122"/>
                <a:ea typeface="黑体" pitchFamily="49" charset="-122"/>
              </a:rPr>
              <a:t>日</a:t>
            </a:r>
            <a:endParaRPr lang="zh-CN" altLang="en-US" sz="2400" dirty="0">
              <a:solidFill>
                <a:schemeClr val="tx1"/>
              </a:solidFill>
              <a:latin typeface="黑体" pitchFamily="49" charset="-122"/>
              <a:ea typeface="黑体" pitchFamily="49" charset="-122"/>
            </a:endParaRPr>
          </a:p>
        </p:txBody>
      </p:sp>
      <p:pic>
        <p:nvPicPr>
          <p:cNvPr id="14" name="Picture 6" descr="http://www.51job.com/careerpost/jianlishuoming/download/badge/xajtdx.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188640"/>
            <a:ext cx="2987823" cy="663297"/>
          </a:xfrm>
          <a:prstGeom prst="rect">
            <a:avLst/>
          </a:prstGeom>
          <a:noFill/>
        </p:spPr>
      </p:pic>
      <p:pic>
        <p:nvPicPr>
          <p:cNvPr id="15" name="Picture 2" descr="http://fist.xjtu.edu.cn/images/piao.gif">
            <a:hlinkClick r:id="rId4"/>
          </p:cNvPr>
          <p:cNvPicPr>
            <a:picLocks noChangeAspect="1" noChangeArrowheads="1"/>
          </p:cNvPicPr>
          <p:nvPr/>
        </p:nvPicPr>
        <p:blipFill>
          <a:blip r:embed="rId5" cstate="print"/>
          <a:srcRect l="2000" t="2994" r="1299" b="40120"/>
          <a:stretch>
            <a:fillRect/>
          </a:stretch>
        </p:blipFill>
        <p:spPr bwMode="auto">
          <a:xfrm>
            <a:off x="3291523" y="40214"/>
            <a:ext cx="2288589" cy="899336"/>
          </a:xfrm>
          <a:prstGeom prst="rect">
            <a:avLst/>
          </a:prstGeom>
          <a:noFill/>
        </p:spPr>
      </p:pic>
      <p:sp>
        <p:nvSpPr>
          <p:cNvPr id="20" name="矩形 19"/>
          <p:cNvSpPr/>
          <p:nvPr/>
        </p:nvSpPr>
        <p:spPr bwMode="auto">
          <a:xfrm>
            <a:off x="5724128" y="116632"/>
            <a:ext cx="3275856" cy="707886"/>
          </a:xfrm>
          <a:prstGeom prst="rect">
            <a:avLst/>
          </a:prstGeom>
          <a:solidFill>
            <a:schemeClr val="bg1">
              <a:lumMod val="95000"/>
            </a:schemeClr>
          </a:solidFill>
          <a:ln>
            <a:noFill/>
          </a:ln>
          <a:effectLst>
            <a:outerShdw blurRad="50800" dist="38100" dir="5400000" algn="t" rotWithShape="0">
              <a:prstClr val="black">
                <a:alpha val="40000"/>
              </a:prstClr>
            </a:outerShdw>
            <a:reflection blurRad="6350" stA="52000" endA="300" endPos="35000" dir="5400000" sy="-100000" algn="bl" rotWithShape="0"/>
            <a:softEdge rad="31750"/>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fontAlgn="auto">
              <a:spcBef>
                <a:spcPts val="0"/>
              </a:spcBef>
              <a:spcAft>
                <a:spcPts val="0"/>
              </a:spcAft>
              <a:defRPr/>
            </a:pPr>
            <a:r>
              <a:rPr lang="zh-CN" altLang="en-US" sz="2000" b="1" dirty="0" smtClean="0">
                <a:solidFill>
                  <a:schemeClr val="tx2"/>
                </a:solidFill>
                <a:latin typeface="Times New Roman" pitchFamily="18" charset="0"/>
                <a:ea typeface="华文楷体" pitchFamily="2" charset="-122"/>
                <a:cs typeface="Times New Roman" pitchFamily="18" charset="0"/>
              </a:rPr>
              <a:t>材料物理中心</a:t>
            </a:r>
            <a:r>
              <a:rPr lang="en-US" altLang="zh-CN" sz="2000" b="1" dirty="0" smtClean="0">
                <a:solidFill>
                  <a:schemeClr val="tx2"/>
                </a:solidFill>
                <a:latin typeface="Times New Roman" pitchFamily="18" charset="0"/>
                <a:ea typeface="华文楷体" pitchFamily="2" charset="-122"/>
                <a:cs typeface="Times New Roman" pitchFamily="18" charset="0"/>
              </a:rPr>
              <a:t/>
            </a:r>
            <a:br>
              <a:rPr lang="en-US" altLang="zh-CN" sz="2000" b="1" dirty="0" smtClean="0">
                <a:solidFill>
                  <a:schemeClr val="tx2"/>
                </a:solidFill>
                <a:latin typeface="Times New Roman" pitchFamily="18" charset="0"/>
                <a:ea typeface="华文楷体" pitchFamily="2" charset="-122"/>
                <a:cs typeface="Times New Roman" pitchFamily="18" charset="0"/>
              </a:rPr>
            </a:br>
            <a:r>
              <a:rPr lang="en-US" altLang="zh-CN" sz="2000" b="1" dirty="0" smtClean="0">
                <a:solidFill>
                  <a:schemeClr val="tx2"/>
                </a:solidFill>
                <a:latin typeface="Times New Roman" pitchFamily="18" charset="0"/>
                <a:ea typeface="华文楷体" pitchFamily="2" charset="-122"/>
                <a:cs typeface="Times New Roman" pitchFamily="18" charset="0"/>
              </a:rPr>
              <a:t>Materials Physics Center</a:t>
            </a:r>
            <a:endParaRPr lang="zh-CN" altLang="en-US" sz="2000" b="1" dirty="0">
              <a:solidFill>
                <a:schemeClr val="tx2"/>
              </a:solidFill>
              <a:latin typeface="Times New Roman" pitchFamily="18" charset="0"/>
              <a:ea typeface="华文楷体" pitchFamily="2" charset="-122"/>
              <a:cs typeface="Times New Roman" pitchFamily="18" charset="0"/>
            </a:endParaRPr>
          </a:p>
        </p:txBody>
      </p:sp>
      <p:grpSp>
        <p:nvGrpSpPr>
          <p:cNvPr id="3" name="组合 35"/>
          <p:cNvGrpSpPr>
            <a:grpSpLocks/>
          </p:cNvGrpSpPr>
          <p:nvPr/>
        </p:nvGrpSpPr>
        <p:grpSpPr bwMode="auto">
          <a:xfrm>
            <a:off x="467544" y="6065837"/>
            <a:ext cx="3745259" cy="792163"/>
            <a:chOff x="1691680" y="3068960"/>
            <a:chExt cx="3744416" cy="792202"/>
          </a:xfrm>
        </p:grpSpPr>
        <p:sp>
          <p:nvSpPr>
            <p:cNvPr id="22" name="标题 1"/>
            <p:cNvSpPr txBox="1">
              <a:spLocks/>
            </p:cNvSpPr>
            <p:nvPr/>
          </p:nvSpPr>
          <p:spPr>
            <a:xfrm>
              <a:off x="1907878" y="3140401"/>
              <a:ext cx="3528218" cy="720761"/>
            </a:xfrm>
            <a:prstGeom prst="rect">
              <a:avLst/>
            </a:prstGeom>
          </p:spPr>
          <p:txBody>
            <a:bodyPr anchor="ctr">
              <a:normAutofit/>
            </a:bodyPr>
            <a:lstStyle/>
            <a:p>
              <a:pPr algn="ctr" fontAlgn="auto">
                <a:spcAft>
                  <a:spcPts val="0"/>
                </a:spcAft>
                <a:defRPr/>
              </a:pPr>
              <a:r>
                <a:rPr lang="zh-CN" altLang="en-US" sz="2400" b="1" dirty="0">
                  <a:effectLst>
                    <a:outerShdw blurRad="38100" dist="38100" dir="2700000" algn="tl">
                      <a:srgbClr val="000000">
                        <a:alpha val="43137"/>
                      </a:srgbClr>
                    </a:outerShdw>
                  </a:effectLst>
                  <a:latin typeface="+mj-lt"/>
                  <a:ea typeface="+mj-ea"/>
                  <a:cs typeface="+mj-cs"/>
                </a:rPr>
                <a:t>电子结构实验室</a:t>
              </a:r>
              <a:endParaRPr lang="zh-CN" altLang="en-US" sz="3200" b="1" baseline="-25000" dirty="0">
                <a:latin typeface="+mj-lt"/>
                <a:ea typeface="+mj-ea"/>
                <a:cs typeface="+mj-cs"/>
              </a:endParaRPr>
            </a:p>
          </p:txBody>
        </p:sp>
        <p:pic>
          <p:nvPicPr>
            <p:cNvPr id="23" name="Picture 2" descr="C:\Users\cwud\Desktop\1.jpg"/>
            <p:cNvPicPr>
              <a:picLocks noChangeAspect="1" noChangeArrowheads="1"/>
            </p:cNvPicPr>
            <p:nvPr/>
          </p:nvPicPr>
          <p:blipFill>
            <a:blip r:embed="rId6" cstate="print"/>
            <a:srcRect/>
            <a:stretch>
              <a:fillRect/>
            </a:stretch>
          </p:blipFill>
          <p:spPr bwMode="auto">
            <a:xfrm>
              <a:off x="1691680" y="3068960"/>
              <a:ext cx="655860" cy="65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矩形 23"/>
            <p:cNvSpPr/>
            <p:nvPr/>
          </p:nvSpPr>
          <p:spPr>
            <a:xfrm>
              <a:off x="2411002" y="3068960"/>
              <a:ext cx="2880665" cy="338154"/>
            </a:xfrm>
            <a:prstGeom prst="rect">
              <a:avLst/>
            </a:prstGeom>
          </p:spPr>
          <p:txBody>
            <a:bodyPr>
              <a:spAutoFit/>
            </a:bodyPr>
            <a:lstStyle/>
            <a:p>
              <a:pPr fontAlgn="auto">
                <a:spcBef>
                  <a:spcPts val="0"/>
                </a:spcBef>
                <a:spcAft>
                  <a:spcPts val="0"/>
                </a:spcAft>
                <a:defRPr/>
              </a:pPr>
              <a:r>
                <a:rPr lang="en-US" altLang="zh-CN" sz="1600" dirty="0">
                  <a:solidFill>
                    <a:schemeClr val="tx1">
                      <a:lumMod val="95000"/>
                      <a:lumOff val="5000"/>
                    </a:schemeClr>
                  </a:solidFill>
                  <a:latin typeface="Cooper Black" pitchFamily="18" charset="0"/>
                  <a:ea typeface="+mn-ea"/>
                </a:rPr>
                <a:t>Electronic Structure Lab</a:t>
              </a:r>
              <a:endParaRPr lang="zh-CN" altLang="en-US" sz="1600" dirty="0">
                <a:solidFill>
                  <a:schemeClr val="tx1">
                    <a:lumMod val="95000"/>
                    <a:lumOff val="5000"/>
                  </a:schemeClr>
                </a:solidFill>
                <a:latin typeface="Cooper Black" pitchFamily="18" charset="0"/>
                <a:ea typeface="+mn-ea"/>
              </a:endParaRPr>
            </a:p>
          </p:txBody>
        </p:sp>
      </p:grpSp>
      <p:sp>
        <p:nvSpPr>
          <p:cNvPr id="17" name="标题 1"/>
          <p:cNvSpPr>
            <a:spLocks noGrp="1"/>
          </p:cNvSpPr>
          <p:nvPr>
            <p:ph type="ctrTitle"/>
          </p:nvPr>
        </p:nvSpPr>
        <p:spPr>
          <a:xfrm>
            <a:off x="0" y="1988841"/>
            <a:ext cx="9144000" cy="1584175"/>
          </a:xfrm>
        </p:spPr>
        <p:txBody>
          <a:bodyPr>
            <a:noAutofit/>
          </a:bodyPr>
          <a:lstStyle/>
          <a:p>
            <a:pPr lvl="0"/>
            <a:r>
              <a:rPr lang="zh-CN" altLang="en-US" sz="3600" b="1" kern="0" dirty="0" smtClean="0">
                <a:latin typeface="黑体" pitchFamily="49" charset="-122"/>
                <a:ea typeface="黑体" pitchFamily="49" charset="-122"/>
              </a:rPr>
              <a:t>科技英语（小班）实践</a:t>
            </a:r>
            <a:r>
              <a:rPr lang="en-US" altLang="zh-CN" sz="3600" b="1" kern="0" dirty="0" smtClean="0">
                <a:latin typeface="黑体" pitchFamily="49" charset="-122"/>
                <a:ea typeface="黑体" pitchFamily="49" charset="-122"/>
              </a:rPr>
              <a:t/>
            </a:r>
            <a:br>
              <a:rPr lang="en-US" altLang="zh-CN" sz="3600" b="1" kern="0" dirty="0" smtClean="0">
                <a:latin typeface="黑体" pitchFamily="49" charset="-122"/>
                <a:ea typeface="黑体" pitchFamily="49" charset="-122"/>
              </a:rPr>
            </a:br>
            <a:r>
              <a:rPr lang="zh-CN" altLang="en-US" sz="3200" b="1" kern="0" dirty="0" smtClean="0">
                <a:latin typeface="黑体" pitchFamily="49" charset="-122"/>
                <a:ea typeface="黑体" pitchFamily="49" charset="-122"/>
              </a:rPr>
              <a:t>（本质不关乎英语）</a:t>
            </a:r>
            <a:endParaRPr lang="zh-CN" altLang="en-US" sz="3200" b="1" kern="0" dirty="0">
              <a:latin typeface="黑体" pitchFamily="49" charset="-122"/>
              <a:ea typeface="黑体" pitchFamily="49" charset="-122"/>
            </a:endParaRPr>
          </a:p>
        </p:txBody>
      </p:sp>
      <p:sp>
        <p:nvSpPr>
          <p:cNvPr id="18" name="矩形 17"/>
          <p:cNvSpPr/>
          <p:nvPr/>
        </p:nvSpPr>
        <p:spPr>
          <a:xfrm>
            <a:off x="4680520" y="6021288"/>
            <a:ext cx="4572000" cy="757130"/>
          </a:xfrm>
          <a:prstGeom prst="rect">
            <a:avLst/>
          </a:prstGeom>
        </p:spPr>
        <p:txBody>
          <a:bodyPr>
            <a:spAutoFit/>
          </a:bodyPr>
          <a:lstStyle/>
          <a:p>
            <a:pPr>
              <a:lnSpc>
                <a:spcPct val="120000"/>
              </a:lnSpc>
            </a:pPr>
            <a:r>
              <a:rPr lang="en-US" altLang="zh-CN" dirty="0" smtClean="0"/>
              <a:t>http://gr.xjtu.edu.cn/web/</a:t>
            </a:r>
            <a:r>
              <a:rPr lang="en-US" altLang="zh-CN" b="1" dirty="0" smtClean="0"/>
              <a:t>chaowu</a:t>
            </a:r>
          </a:p>
          <a:p>
            <a:pPr>
              <a:lnSpc>
                <a:spcPct val="120000"/>
              </a:lnSpc>
            </a:pPr>
            <a:r>
              <a:rPr lang="en-US" altLang="zh-CN" b="1" dirty="0" smtClean="0"/>
              <a:t>chaowu</a:t>
            </a:r>
            <a:r>
              <a:rPr lang="en-US" altLang="zh-CN" dirty="0" smtClean="0"/>
              <a:t>@mail.xjtu.edu.cn</a:t>
            </a:r>
            <a:endParaRPr lang="zh-CN" altLang="en-US" dirty="0"/>
          </a:p>
        </p:txBody>
      </p:sp>
      <p:sp>
        <p:nvSpPr>
          <p:cNvPr id="19" name="矩形 18"/>
          <p:cNvSpPr/>
          <p:nvPr/>
        </p:nvSpPr>
        <p:spPr>
          <a:xfrm>
            <a:off x="539552" y="1052736"/>
            <a:ext cx="6048672" cy="369332"/>
          </a:xfrm>
          <a:prstGeom prst="rect">
            <a:avLst/>
          </a:prstGeom>
        </p:spPr>
        <p:txBody>
          <a:bodyPr wrap="square">
            <a:spAutoFit/>
          </a:bodyPr>
          <a:lstStyle/>
          <a:p>
            <a:r>
              <a:rPr lang="en-US" altLang="zh-CN" i="1" dirty="0" smtClean="0"/>
              <a:t>A brief introduction to English for Scientific Presentation</a:t>
            </a:r>
            <a:endParaRPr lang="zh-CN" altLang="en-US" i="1" dirty="0"/>
          </a:p>
        </p:txBody>
      </p:sp>
      <p:sp>
        <p:nvSpPr>
          <p:cNvPr id="13" name="标题 1"/>
          <p:cNvSpPr txBox="1">
            <a:spLocks/>
          </p:cNvSpPr>
          <p:nvPr/>
        </p:nvSpPr>
        <p:spPr>
          <a:xfrm>
            <a:off x="2848272" y="2492896"/>
            <a:ext cx="5900192" cy="9361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2800" b="1" i="0" u="none" strike="noStrike" kern="0" cap="none" spc="0" normalizeH="0" baseline="0" noProof="0" dirty="0">
              <a:ln>
                <a:noFill/>
              </a:ln>
              <a:solidFill>
                <a:schemeClr val="tx2"/>
              </a:solidFill>
              <a:effectLst>
                <a:outerShdw blurRad="38100" dist="38100" dir="2700000" algn="tl">
                  <a:srgbClr val="000000">
                    <a:alpha val="43137"/>
                  </a:srgbClr>
                </a:outerShdw>
              </a:effectLst>
              <a:uLnTx/>
              <a:uFillTx/>
              <a:latin typeface="黑体" pitchFamily="49" charset="-122"/>
              <a:ea typeface="黑体" pitchFamily="49"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10</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对称性破缺是常态</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539552" y="1831464"/>
            <a:ext cx="8280920" cy="1569660"/>
          </a:xfrm>
          <a:prstGeom prst="rect">
            <a:avLst/>
          </a:prstGeom>
        </p:spPr>
        <p:txBody>
          <a:bodyPr wrap="square">
            <a:spAutoFit/>
          </a:bodyPr>
          <a:lstStyle/>
          <a:p>
            <a:r>
              <a:rPr lang="en-US" altLang="zh-CN" sz="2400" dirty="0" smtClean="0"/>
              <a:t/>
            </a:r>
            <a:br>
              <a:rPr lang="en-US" altLang="zh-CN" sz="2400" dirty="0" smtClean="0"/>
            </a:br>
            <a:r>
              <a:rPr lang="en-US" altLang="zh-CN" sz="2400" dirty="0" smtClean="0"/>
              <a:t> </a:t>
            </a:r>
            <a:br>
              <a:rPr lang="en-US" altLang="zh-CN" sz="2400" dirty="0" smtClean="0"/>
            </a:br>
            <a:r>
              <a:rPr lang="en-US" altLang="zh-CN" sz="2400" dirty="0" smtClean="0"/>
              <a:t> </a:t>
            </a:r>
            <a:br>
              <a:rPr lang="en-US" altLang="zh-CN" sz="2400" dirty="0" smtClean="0"/>
            </a:br>
            <a:endParaRPr lang="zh-CN" altLang="en-US" sz="2400" dirty="0"/>
          </a:p>
        </p:txBody>
      </p:sp>
      <p:sp>
        <p:nvSpPr>
          <p:cNvPr id="7" name="矩形 6"/>
          <p:cNvSpPr/>
          <p:nvPr/>
        </p:nvSpPr>
        <p:spPr>
          <a:xfrm>
            <a:off x="827584" y="1484784"/>
            <a:ext cx="7776864" cy="3785652"/>
          </a:xfrm>
          <a:prstGeom prst="rect">
            <a:avLst/>
          </a:prstGeom>
        </p:spPr>
        <p:txBody>
          <a:bodyPr wrap="square">
            <a:spAutoFit/>
          </a:bodyPr>
          <a:lstStyle/>
          <a:p>
            <a:r>
              <a:rPr lang="en-US" altLang="zh-CN" sz="2400" dirty="0" smtClean="0"/>
              <a:t>Many crystals have a net dipole moment in each elementary unit cell (pyroelectricity), and in some this moment can be reversed by an electric field (ferroelectricity)</a:t>
            </a:r>
          </a:p>
          <a:p>
            <a:endParaRPr lang="en-US" altLang="zh-CN" sz="2400" dirty="0" smtClean="0"/>
          </a:p>
          <a:p>
            <a:r>
              <a:rPr lang="en-US" altLang="zh-CN" sz="2400" dirty="0" smtClean="0"/>
              <a:t>A really big system does not at all have to have the symmetry of the laws which govern it; in fact, it usually has less symmetry.</a:t>
            </a:r>
          </a:p>
          <a:p>
            <a:endParaRPr lang="en-US" altLang="zh-CN" sz="2400" dirty="0" smtClean="0"/>
          </a:p>
          <a:p>
            <a:r>
              <a:rPr lang="en-US" altLang="zh-CN" sz="2400" dirty="0" smtClean="0"/>
              <a:t>Symmetrical as it is, a crystal is less symmetrical than</a:t>
            </a:r>
            <a:br>
              <a:rPr lang="en-US" altLang="zh-CN" sz="2400" dirty="0" smtClean="0"/>
            </a:br>
            <a:r>
              <a:rPr lang="en-US" altLang="zh-CN" sz="2400" dirty="0" smtClean="0"/>
              <a:t>perfect homogeneity. </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11</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特殊对称性导致刚性</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539552" y="1628800"/>
            <a:ext cx="8280920" cy="4154984"/>
          </a:xfrm>
          <a:prstGeom prst="rect">
            <a:avLst/>
          </a:prstGeom>
        </p:spPr>
        <p:txBody>
          <a:bodyPr wrap="square">
            <a:spAutoFit/>
          </a:bodyPr>
          <a:lstStyle/>
          <a:p>
            <a:r>
              <a:rPr lang="en-US" altLang="zh-CN" sz="2400" dirty="0" smtClean="0"/>
              <a:t>Superconductivity, antiferromagnets, ferroelectrics, liquid crystals</a:t>
            </a:r>
          </a:p>
          <a:p>
            <a:endParaRPr lang="en-US" altLang="zh-CN" sz="2400" dirty="0" smtClean="0"/>
          </a:p>
          <a:p>
            <a:r>
              <a:rPr lang="en-US" altLang="zh-CN" sz="2400" dirty="0" smtClean="0"/>
              <a:t>The symmetry allows only the body as a whole to respond to external forces– rigidity</a:t>
            </a:r>
          </a:p>
          <a:p>
            <a:r>
              <a:rPr lang="en-US" altLang="zh-CN" sz="2400" dirty="0" smtClean="0"/>
              <a:t/>
            </a:r>
            <a:br>
              <a:rPr lang="en-US" altLang="zh-CN" sz="2400" dirty="0" smtClean="0"/>
            </a:br>
            <a:r>
              <a:rPr lang="en-US" altLang="zh-CN" sz="2400" dirty="0" smtClean="0"/>
              <a:t>Glasses and other amorphous phases may reveal even more complex types of behavior.</a:t>
            </a:r>
          </a:p>
          <a:p>
            <a:endParaRPr lang="en-US" altLang="zh-CN" sz="2400" dirty="0" smtClean="0"/>
          </a:p>
          <a:p>
            <a:r>
              <a:rPr lang="en-US" altLang="zh-CN" sz="2400" dirty="0" smtClean="0"/>
              <a:t>The whole becomes not only more than but very different</a:t>
            </a:r>
            <a:br>
              <a:rPr lang="en-US" altLang="zh-CN" sz="2400" dirty="0" smtClean="0"/>
            </a:br>
            <a:r>
              <a:rPr lang="en-US" altLang="zh-CN" sz="2400" dirty="0" smtClean="0"/>
              <a:t>from the sum of its parts</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12</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量变引发质变</a:t>
            </a:r>
            <a:endParaRPr lang="zh-CN" altLang="en-US" dirty="0">
              <a:latin typeface="黑体" pitchFamily="49" charset="-122"/>
              <a:ea typeface="黑体" pitchFamily="49" charset="-122"/>
            </a:endParaRPr>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323528" y="1922056"/>
            <a:ext cx="8280920" cy="1938992"/>
          </a:xfrm>
          <a:prstGeom prst="rect">
            <a:avLst/>
          </a:prstGeom>
        </p:spPr>
        <p:txBody>
          <a:bodyPr wrap="square">
            <a:spAutoFit/>
          </a:bodyPr>
          <a:lstStyle/>
          <a:p>
            <a:r>
              <a:rPr lang="en-US" altLang="zh-CN" sz="2400" dirty="0" smtClean="0"/>
              <a:t>Marx said that quantitative differences become qualitative ones, but a dialogue in Paris in the 1920's sums it up even more clearly: </a:t>
            </a:r>
          </a:p>
          <a:p>
            <a:endParaRPr lang="en-US" altLang="zh-CN" sz="2400" dirty="0" smtClean="0"/>
          </a:p>
          <a:p>
            <a:r>
              <a:rPr lang="en-US" altLang="zh-CN" sz="2400" dirty="0" smtClean="0"/>
              <a:t>FITZGERALD: The rich are different from us.</a:t>
            </a:r>
            <a:br>
              <a:rPr lang="en-US" altLang="zh-CN" sz="2400" dirty="0" smtClean="0"/>
            </a:br>
            <a:r>
              <a:rPr lang="en-US" altLang="zh-CN" sz="2400" dirty="0" smtClean="0"/>
              <a:t>HEMINGWAY: Yes, they have more money.</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13</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套路 例</a:t>
            </a:r>
            <a:r>
              <a:rPr lang="en-US" altLang="zh-CN" dirty="0" smtClean="0">
                <a:latin typeface="黑体" pitchFamily="49" charset="-122"/>
                <a:ea typeface="黑体" pitchFamily="49" charset="-122"/>
              </a:rPr>
              <a:t>1</a:t>
            </a:r>
            <a:r>
              <a:rPr lang="en-US" altLang="zh-CN" dirty="0" smtClean="0"/>
              <a:t> </a:t>
            </a:r>
            <a:endParaRPr lang="zh-CN" altLang="en-US" dirty="0"/>
          </a:p>
        </p:txBody>
      </p:sp>
      <p:sp>
        <p:nvSpPr>
          <p:cNvPr id="8" name="矩形 7"/>
          <p:cNvSpPr/>
          <p:nvPr/>
        </p:nvSpPr>
        <p:spPr>
          <a:xfrm>
            <a:off x="251520" y="1196752"/>
            <a:ext cx="8172400" cy="1384995"/>
          </a:xfrm>
          <a:prstGeom prst="rect">
            <a:avLst/>
          </a:prstGeom>
        </p:spPr>
        <p:txBody>
          <a:bodyPr wrap="square">
            <a:spAutoFit/>
          </a:bodyPr>
          <a:lstStyle/>
          <a:p>
            <a:pPr marL="514350" indent="-514350">
              <a:buFont typeface="Arial" pitchFamily="34" charset="0"/>
              <a:buChar char="•"/>
            </a:pPr>
            <a:r>
              <a:rPr lang="zh-CN" altLang="en-US" sz="2800" dirty="0" smtClean="0">
                <a:latin typeface="黑体" pitchFamily="49" charset="-122"/>
                <a:ea typeface="黑体" pitchFamily="49" charset="-122"/>
              </a:rPr>
              <a:t>不同学科在以文章或者报告的形式进行交流时很像。术语不同，框架（套路）相同</a:t>
            </a:r>
            <a:endParaRPr lang="en-US" altLang="zh-CN" sz="2800" dirty="0" smtClean="0">
              <a:latin typeface="黑体" pitchFamily="49" charset="-122"/>
              <a:ea typeface="黑体" pitchFamily="49" charset="-122"/>
            </a:endParaRPr>
          </a:p>
          <a:p>
            <a:pPr marL="971550" lvl="1" indent="-514350">
              <a:buFont typeface="Arial" pitchFamily="34" charset="0"/>
              <a:buChar char="•"/>
            </a:pPr>
            <a:r>
              <a:rPr lang="zh-CN" altLang="en-US" sz="2800" dirty="0" smtClean="0">
                <a:latin typeface="黑体" pitchFamily="49" charset="-122"/>
                <a:ea typeface="黑体" pitchFamily="49" charset="-122"/>
              </a:rPr>
              <a:t>性质有超乎寻常的提升</a:t>
            </a:r>
            <a:endParaRPr lang="en-US" altLang="zh-CN" sz="2800" dirty="0" smtClean="0">
              <a:latin typeface="黑体" pitchFamily="49" charset="-122"/>
              <a:ea typeface="黑体" pitchFamily="49" charset="-122"/>
            </a:endParaRPr>
          </a:p>
        </p:txBody>
      </p:sp>
      <p:sp>
        <p:nvSpPr>
          <p:cNvPr id="10" name="矩形 9"/>
          <p:cNvSpPr/>
          <p:nvPr/>
        </p:nvSpPr>
        <p:spPr>
          <a:xfrm>
            <a:off x="0" y="6453336"/>
            <a:ext cx="3210046" cy="369332"/>
          </a:xfrm>
          <a:prstGeom prst="rect">
            <a:avLst/>
          </a:prstGeom>
        </p:spPr>
        <p:txBody>
          <a:bodyPr wrap="none">
            <a:spAutoFit/>
          </a:bodyPr>
          <a:lstStyle/>
          <a:p>
            <a:r>
              <a:rPr lang="en-US" altLang="zh-CN" dirty="0" smtClean="0"/>
              <a:t>https://science.sciencemag.org/</a:t>
            </a:r>
            <a:endParaRPr lang="zh-CN" altLang="en-US" dirty="0"/>
          </a:p>
        </p:txBody>
      </p:sp>
      <p:pic>
        <p:nvPicPr>
          <p:cNvPr id="78851" name="Picture 3"/>
          <p:cNvPicPr>
            <a:picLocks noChangeAspect="1" noChangeArrowheads="1"/>
          </p:cNvPicPr>
          <p:nvPr/>
        </p:nvPicPr>
        <p:blipFill>
          <a:blip r:embed="rId3" cstate="print"/>
          <a:srcRect/>
          <a:stretch>
            <a:fillRect/>
          </a:stretch>
        </p:blipFill>
        <p:spPr bwMode="auto">
          <a:xfrm>
            <a:off x="559554" y="4797152"/>
            <a:ext cx="8188910" cy="1656184"/>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611560" y="2552637"/>
            <a:ext cx="7794148" cy="2172507"/>
          </a:xfrm>
          <a:prstGeom prst="rect">
            <a:avLst/>
          </a:prstGeom>
          <a:noFill/>
          <a:ln w="9525">
            <a:noFill/>
            <a:miter lim="800000"/>
            <a:headEnd/>
            <a:tailEnd/>
          </a:ln>
        </p:spPr>
      </p:pic>
      <p:sp>
        <p:nvSpPr>
          <p:cNvPr id="12" name="矩形 11"/>
          <p:cNvSpPr/>
          <p:nvPr/>
        </p:nvSpPr>
        <p:spPr>
          <a:xfrm>
            <a:off x="251520" y="1196752"/>
            <a:ext cx="8172400" cy="954107"/>
          </a:xfrm>
          <a:prstGeom prst="rect">
            <a:avLst/>
          </a:prstGeom>
        </p:spPr>
        <p:txBody>
          <a:bodyPr wrap="square">
            <a:spAutoFit/>
          </a:bodyPr>
          <a:lstStyle/>
          <a:p>
            <a:pPr marL="514350" indent="-514350">
              <a:buFont typeface="Arial" pitchFamily="34" charset="0"/>
              <a:buChar char="•"/>
            </a:pPr>
            <a:endParaRPr lang="en-US" altLang="zh-CN" sz="2800" dirty="0" smtClean="0">
              <a:latin typeface="黑体" pitchFamily="49" charset="-122"/>
              <a:ea typeface="黑体" pitchFamily="49" charset="-122"/>
            </a:endParaRPr>
          </a:p>
          <a:p>
            <a:pPr marL="514350" indent="-514350">
              <a:buFont typeface="Arial" pitchFamily="34" charset="0"/>
              <a:buChar char="•"/>
            </a:pPr>
            <a:endParaRPr lang="en-US" altLang="zh-CN" sz="2800" dirty="0" smtClean="0">
              <a:latin typeface="黑体" pitchFamily="49" charset="-122"/>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14</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套路 例</a:t>
            </a:r>
            <a:r>
              <a:rPr lang="en-US" altLang="zh-CN" dirty="0" smtClean="0">
                <a:latin typeface="黑体" pitchFamily="49" charset="-122"/>
                <a:ea typeface="黑体" pitchFamily="49" charset="-122"/>
              </a:rPr>
              <a:t>2</a:t>
            </a:r>
            <a:r>
              <a:rPr lang="en-US" altLang="zh-CN" dirty="0" smtClean="0"/>
              <a:t> </a:t>
            </a:r>
            <a:endParaRPr lang="zh-CN" altLang="en-US" dirty="0"/>
          </a:p>
        </p:txBody>
      </p:sp>
      <p:pic>
        <p:nvPicPr>
          <p:cNvPr id="77826" name="Picture 2"/>
          <p:cNvPicPr>
            <a:picLocks noChangeAspect="1" noChangeArrowheads="1"/>
          </p:cNvPicPr>
          <p:nvPr/>
        </p:nvPicPr>
        <p:blipFill>
          <a:blip r:embed="rId3" cstate="print"/>
          <a:srcRect/>
          <a:stretch>
            <a:fillRect/>
          </a:stretch>
        </p:blipFill>
        <p:spPr bwMode="auto">
          <a:xfrm>
            <a:off x="755576" y="2344634"/>
            <a:ext cx="7560840" cy="1711081"/>
          </a:xfrm>
          <a:prstGeom prst="rect">
            <a:avLst/>
          </a:prstGeom>
          <a:noFill/>
          <a:ln w="9525">
            <a:noFill/>
            <a:miter lim="800000"/>
            <a:headEnd/>
            <a:tailEnd/>
          </a:ln>
        </p:spPr>
      </p:pic>
      <p:sp>
        <p:nvSpPr>
          <p:cNvPr id="10" name="矩形 9"/>
          <p:cNvSpPr/>
          <p:nvPr/>
        </p:nvSpPr>
        <p:spPr>
          <a:xfrm>
            <a:off x="0" y="6453336"/>
            <a:ext cx="3210046" cy="369332"/>
          </a:xfrm>
          <a:prstGeom prst="rect">
            <a:avLst/>
          </a:prstGeom>
        </p:spPr>
        <p:txBody>
          <a:bodyPr wrap="none">
            <a:spAutoFit/>
          </a:bodyPr>
          <a:lstStyle/>
          <a:p>
            <a:r>
              <a:rPr lang="en-US" altLang="zh-CN" dirty="0" smtClean="0"/>
              <a:t>https://science.sciencemag.org/</a:t>
            </a:r>
            <a:endParaRPr lang="zh-CN" altLang="en-US" dirty="0"/>
          </a:p>
        </p:txBody>
      </p:sp>
      <p:pic>
        <p:nvPicPr>
          <p:cNvPr id="11" name="Picture 2"/>
          <p:cNvPicPr>
            <a:picLocks noChangeAspect="1" noChangeArrowheads="1"/>
          </p:cNvPicPr>
          <p:nvPr/>
        </p:nvPicPr>
        <p:blipFill>
          <a:blip r:embed="rId4" cstate="print"/>
          <a:srcRect/>
          <a:stretch>
            <a:fillRect/>
          </a:stretch>
        </p:blipFill>
        <p:spPr bwMode="auto">
          <a:xfrm>
            <a:off x="785749" y="4199731"/>
            <a:ext cx="7530667" cy="1749549"/>
          </a:xfrm>
          <a:prstGeom prst="rect">
            <a:avLst/>
          </a:prstGeom>
          <a:noFill/>
          <a:ln w="9525">
            <a:noFill/>
            <a:miter lim="800000"/>
            <a:headEnd/>
            <a:tailEnd/>
          </a:ln>
        </p:spPr>
      </p:pic>
      <p:sp>
        <p:nvSpPr>
          <p:cNvPr id="12" name="矩形 11"/>
          <p:cNvSpPr/>
          <p:nvPr/>
        </p:nvSpPr>
        <p:spPr>
          <a:xfrm>
            <a:off x="251520" y="1196752"/>
            <a:ext cx="8172400" cy="954107"/>
          </a:xfrm>
          <a:prstGeom prst="rect">
            <a:avLst/>
          </a:prstGeom>
        </p:spPr>
        <p:txBody>
          <a:bodyPr wrap="square">
            <a:spAutoFit/>
          </a:bodyPr>
          <a:lstStyle/>
          <a:p>
            <a:pPr marL="971550" lvl="1" indent="-514350">
              <a:buFont typeface="Arial" pitchFamily="34" charset="0"/>
              <a:buChar char="•"/>
            </a:pPr>
            <a:r>
              <a:rPr lang="zh-CN" altLang="en-US" sz="2800" dirty="0" smtClean="0">
                <a:latin typeface="黑体" pitchFamily="49" charset="-122"/>
                <a:ea typeface="黑体" pitchFamily="49" charset="-122"/>
              </a:rPr>
              <a:t>热词</a:t>
            </a:r>
            <a:endParaRPr lang="en-US" altLang="zh-CN" sz="2800" dirty="0" smtClean="0">
              <a:latin typeface="黑体" pitchFamily="49" charset="-122"/>
              <a:ea typeface="黑体" pitchFamily="49" charset="-122"/>
            </a:endParaRPr>
          </a:p>
          <a:p>
            <a:pPr marL="971550" lvl="1" indent="-514350">
              <a:buFont typeface="Arial" pitchFamily="34" charset="0"/>
              <a:buChar char="•"/>
            </a:pPr>
            <a:r>
              <a:rPr lang="zh-CN" altLang="en-US" sz="2800" dirty="0" smtClean="0">
                <a:latin typeface="黑体" pitchFamily="49" charset="-122"/>
                <a:ea typeface="黑体" pitchFamily="49" charset="-122"/>
              </a:rPr>
              <a:t>目的：让读者感兴趣（觉得自己能看懂）</a:t>
            </a:r>
            <a:endParaRPr lang="en-US" altLang="zh-CN" sz="2800" dirty="0" smtClean="0">
              <a:latin typeface="黑体" pitchFamily="49" charset="-122"/>
              <a:ea typeface="黑体" pitchFamily="49" charset="-122"/>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15</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套路例</a:t>
            </a:r>
            <a:r>
              <a:rPr lang="en-US" altLang="zh-CN" dirty="0" smtClean="0">
                <a:latin typeface="黑体" pitchFamily="49" charset="-122"/>
                <a:ea typeface="黑体" pitchFamily="49" charset="-122"/>
              </a:rPr>
              <a:t>3</a:t>
            </a:r>
            <a:r>
              <a:rPr lang="en-US" altLang="zh-CN" dirty="0" smtClean="0"/>
              <a:t> </a:t>
            </a:r>
            <a:endParaRPr lang="zh-CN" altLang="en-US" dirty="0"/>
          </a:p>
        </p:txBody>
      </p:sp>
      <p:sp>
        <p:nvSpPr>
          <p:cNvPr id="8" name="矩形 7"/>
          <p:cNvSpPr/>
          <p:nvPr/>
        </p:nvSpPr>
        <p:spPr>
          <a:xfrm>
            <a:off x="251520" y="1196752"/>
            <a:ext cx="8172400" cy="523220"/>
          </a:xfrm>
          <a:prstGeom prst="rect">
            <a:avLst/>
          </a:prstGeom>
        </p:spPr>
        <p:txBody>
          <a:bodyPr wrap="square">
            <a:spAutoFit/>
          </a:bodyPr>
          <a:lstStyle/>
          <a:p>
            <a:pPr marL="971550" lvl="1" indent="-514350">
              <a:buFont typeface="Arial" pitchFamily="34" charset="0"/>
              <a:buChar char="•"/>
            </a:pPr>
            <a:r>
              <a:rPr lang="zh-CN" altLang="en-US" sz="2800" dirty="0" smtClean="0">
                <a:latin typeface="黑体" pitchFamily="49" charset="-122"/>
                <a:ea typeface="黑体" pitchFamily="49" charset="-122"/>
              </a:rPr>
              <a:t>目的：让读者感兴趣（觉得自己能看懂）</a:t>
            </a:r>
            <a:endParaRPr lang="en-US" altLang="zh-CN" sz="2800" dirty="0" smtClean="0">
              <a:latin typeface="黑体" pitchFamily="49" charset="-122"/>
              <a:ea typeface="黑体" pitchFamily="49" charset="-122"/>
            </a:endParaRPr>
          </a:p>
        </p:txBody>
      </p:sp>
      <p:sp>
        <p:nvSpPr>
          <p:cNvPr id="10" name="矩形 9"/>
          <p:cNvSpPr/>
          <p:nvPr/>
        </p:nvSpPr>
        <p:spPr>
          <a:xfrm>
            <a:off x="0" y="6453336"/>
            <a:ext cx="5766194" cy="369332"/>
          </a:xfrm>
          <a:prstGeom prst="rect">
            <a:avLst/>
          </a:prstGeom>
        </p:spPr>
        <p:txBody>
          <a:bodyPr wrap="none">
            <a:spAutoFit/>
          </a:bodyPr>
          <a:lstStyle/>
          <a:p>
            <a:r>
              <a:rPr lang="en-US" altLang="zh-CN" dirty="0" smtClean="0"/>
              <a:t>https://www.nature.com/nature/volumes/568/issues/7752</a:t>
            </a:r>
            <a:endParaRPr lang="zh-CN" altLang="en-US" dirty="0"/>
          </a:p>
        </p:txBody>
      </p:sp>
      <p:pic>
        <p:nvPicPr>
          <p:cNvPr id="79874" name="Picture 2"/>
          <p:cNvPicPr>
            <a:picLocks noChangeAspect="1" noChangeArrowheads="1"/>
          </p:cNvPicPr>
          <p:nvPr/>
        </p:nvPicPr>
        <p:blipFill>
          <a:blip r:embed="rId3" cstate="print"/>
          <a:srcRect/>
          <a:stretch>
            <a:fillRect/>
          </a:stretch>
        </p:blipFill>
        <p:spPr bwMode="auto">
          <a:xfrm>
            <a:off x="1043608" y="1758609"/>
            <a:ext cx="7704856" cy="2282473"/>
          </a:xfrm>
          <a:prstGeom prst="rect">
            <a:avLst/>
          </a:prstGeom>
          <a:noFill/>
          <a:ln w="9525">
            <a:noFill/>
            <a:miter lim="800000"/>
            <a:headEnd/>
            <a:tailEnd/>
          </a:ln>
        </p:spPr>
      </p:pic>
      <p:pic>
        <p:nvPicPr>
          <p:cNvPr id="79875" name="Picture 3"/>
          <p:cNvPicPr>
            <a:picLocks noChangeAspect="1" noChangeArrowheads="1"/>
          </p:cNvPicPr>
          <p:nvPr/>
        </p:nvPicPr>
        <p:blipFill>
          <a:blip r:embed="rId4" cstate="print"/>
          <a:srcRect/>
          <a:stretch>
            <a:fillRect/>
          </a:stretch>
        </p:blipFill>
        <p:spPr bwMode="auto">
          <a:xfrm>
            <a:off x="1063275" y="4221088"/>
            <a:ext cx="7685189" cy="158876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16</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套路 例</a:t>
            </a:r>
            <a:r>
              <a:rPr lang="en-US" altLang="zh-CN" dirty="0" smtClean="0">
                <a:latin typeface="黑体" pitchFamily="49" charset="-122"/>
                <a:ea typeface="黑体" pitchFamily="49" charset="-122"/>
              </a:rPr>
              <a:t>4</a:t>
            </a:r>
            <a:r>
              <a:rPr lang="en-US" altLang="zh-CN" dirty="0" smtClean="0"/>
              <a:t> </a:t>
            </a:r>
            <a:endParaRPr lang="zh-CN" altLang="en-US" dirty="0"/>
          </a:p>
        </p:txBody>
      </p:sp>
      <p:sp>
        <p:nvSpPr>
          <p:cNvPr id="8" name="矩形 7"/>
          <p:cNvSpPr/>
          <p:nvPr/>
        </p:nvSpPr>
        <p:spPr>
          <a:xfrm>
            <a:off x="251520" y="1196752"/>
            <a:ext cx="8172400" cy="1384995"/>
          </a:xfrm>
          <a:prstGeom prst="rect">
            <a:avLst/>
          </a:prstGeom>
        </p:spPr>
        <p:txBody>
          <a:bodyPr wrap="square">
            <a:spAutoFit/>
          </a:bodyPr>
          <a:lstStyle/>
          <a:p>
            <a:pPr marL="971550" lvl="1" indent="-514350">
              <a:buFont typeface="Arial" pitchFamily="34" charset="0"/>
              <a:buChar char="•"/>
            </a:pPr>
            <a:r>
              <a:rPr lang="en-US" altLang="zh-CN" sz="2800" dirty="0" smtClean="0">
                <a:latin typeface="黑体" pitchFamily="49" charset="-122"/>
                <a:ea typeface="黑体" pitchFamily="49" charset="-122"/>
              </a:rPr>
              <a:t>Table of contents</a:t>
            </a:r>
            <a:r>
              <a:rPr lang="zh-CN" altLang="en-US" sz="2800" dirty="0" smtClean="0">
                <a:latin typeface="黑体" pitchFamily="49" charset="-122"/>
                <a:ea typeface="黑体" pitchFamily="49" charset="-122"/>
              </a:rPr>
              <a:t>（</a:t>
            </a:r>
            <a:r>
              <a:rPr lang="en-US" altLang="zh-CN" sz="2800" dirty="0" smtClean="0">
                <a:latin typeface="黑体" pitchFamily="49" charset="-122"/>
                <a:ea typeface="黑体" pitchFamily="49" charset="-122"/>
              </a:rPr>
              <a:t>TOC</a:t>
            </a:r>
            <a:r>
              <a:rPr lang="zh-CN" altLang="en-US" sz="2800" dirty="0" smtClean="0">
                <a:latin typeface="黑体" pitchFamily="49" charset="-122"/>
                <a:ea typeface="黑体" pitchFamily="49" charset="-122"/>
              </a:rPr>
              <a:t>）</a:t>
            </a:r>
            <a:r>
              <a:rPr lang="en-US" altLang="zh-CN" sz="2800" dirty="0" smtClean="0">
                <a:latin typeface="黑体" pitchFamily="49" charset="-122"/>
                <a:ea typeface="黑体" pitchFamily="49" charset="-122"/>
              </a:rPr>
              <a:t>graphic and text ,</a:t>
            </a:r>
            <a:r>
              <a:rPr lang="zh-CN" altLang="en-US" sz="2800" dirty="0" smtClean="0">
                <a:latin typeface="黑体" pitchFamily="49" charset="-122"/>
                <a:ea typeface="黑体" pitchFamily="49" charset="-122"/>
              </a:rPr>
              <a:t>目的：让读者感兴趣（觉得自己能看懂）</a:t>
            </a:r>
            <a:endParaRPr lang="en-US" altLang="zh-CN" sz="2800" dirty="0" smtClean="0">
              <a:latin typeface="黑体" pitchFamily="49" charset="-122"/>
              <a:ea typeface="黑体" pitchFamily="49" charset="-122"/>
            </a:endParaRPr>
          </a:p>
        </p:txBody>
      </p:sp>
      <p:sp>
        <p:nvSpPr>
          <p:cNvPr id="10" name="矩形 9"/>
          <p:cNvSpPr/>
          <p:nvPr/>
        </p:nvSpPr>
        <p:spPr>
          <a:xfrm>
            <a:off x="0" y="6453336"/>
            <a:ext cx="2847831" cy="369332"/>
          </a:xfrm>
          <a:prstGeom prst="rect">
            <a:avLst/>
          </a:prstGeom>
        </p:spPr>
        <p:txBody>
          <a:bodyPr wrap="none">
            <a:spAutoFit/>
          </a:bodyPr>
          <a:lstStyle/>
          <a:p>
            <a:r>
              <a:rPr lang="en-US" altLang="zh-CN" dirty="0" smtClean="0"/>
              <a:t>https://journals.aps.org/prl/</a:t>
            </a:r>
            <a:endParaRPr lang="zh-CN" altLang="en-US" dirty="0"/>
          </a:p>
        </p:txBody>
      </p:sp>
      <p:pic>
        <p:nvPicPr>
          <p:cNvPr id="80898" name="Picture 2"/>
          <p:cNvPicPr>
            <a:picLocks noChangeAspect="1" noChangeArrowheads="1"/>
          </p:cNvPicPr>
          <p:nvPr/>
        </p:nvPicPr>
        <p:blipFill>
          <a:blip r:embed="rId3" cstate="print"/>
          <a:srcRect/>
          <a:stretch>
            <a:fillRect/>
          </a:stretch>
        </p:blipFill>
        <p:spPr bwMode="auto">
          <a:xfrm>
            <a:off x="1276350" y="2442567"/>
            <a:ext cx="6591300" cy="2714625"/>
          </a:xfrm>
          <a:prstGeom prst="rect">
            <a:avLst/>
          </a:prstGeom>
          <a:noFill/>
          <a:ln w="9525">
            <a:noFill/>
            <a:miter lim="800000"/>
            <a:headEnd/>
            <a:tailEnd/>
          </a:ln>
        </p:spPr>
      </p:pic>
      <p:pic>
        <p:nvPicPr>
          <p:cNvPr id="80899" name="Picture 3"/>
          <p:cNvPicPr>
            <a:picLocks noChangeAspect="1" noChangeArrowheads="1"/>
          </p:cNvPicPr>
          <p:nvPr/>
        </p:nvPicPr>
        <p:blipFill>
          <a:blip r:embed="rId4" cstate="print"/>
          <a:srcRect/>
          <a:stretch>
            <a:fillRect/>
          </a:stretch>
        </p:blipFill>
        <p:spPr bwMode="auto">
          <a:xfrm>
            <a:off x="179512" y="5157192"/>
            <a:ext cx="7210425" cy="1114425"/>
          </a:xfrm>
          <a:prstGeom prst="rect">
            <a:avLst/>
          </a:prstGeom>
          <a:ln>
            <a:noFill/>
          </a:ln>
          <a:effectLst>
            <a:outerShdw blurRad="292100" dist="139700" dir="2700000" algn="tl" rotWithShape="0">
              <a:srgbClr val="333333">
                <a:alpha val="65000"/>
              </a:srgbClr>
            </a:outerShdw>
          </a:effectLst>
        </p:spPr>
      </p:pic>
      <p:pic>
        <p:nvPicPr>
          <p:cNvPr id="80900" name="Picture 4"/>
          <p:cNvPicPr>
            <a:picLocks noChangeAspect="1" noChangeArrowheads="1"/>
          </p:cNvPicPr>
          <p:nvPr/>
        </p:nvPicPr>
        <p:blipFill>
          <a:blip r:embed="rId5" cstate="print"/>
          <a:srcRect/>
          <a:stretch>
            <a:fillRect/>
          </a:stretch>
        </p:blipFill>
        <p:spPr bwMode="auto">
          <a:xfrm>
            <a:off x="1724347" y="5733256"/>
            <a:ext cx="7096125"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blinds(horizontal)">
                                      <p:cBhvr>
                                        <p:cTn id="12"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76456" y="6448425"/>
            <a:ext cx="405632"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17</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000" kern="0" dirty="0" smtClean="0">
                <a:latin typeface="黑体" pitchFamily="49" charset="-122"/>
                <a:ea typeface="黑体" pitchFamily="49" charset="-122"/>
                <a:cs typeface="+mj-cs"/>
              </a:rPr>
              <a:t>相关杂志</a:t>
            </a:r>
            <a:endParaRPr lang="en-US" altLang="zh-CN" sz="40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228600" y="1295400"/>
            <a:ext cx="8375848" cy="5157936"/>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ACS</a:t>
            </a:r>
          </a:p>
          <a:p>
            <a:pPr marL="800100" lvl="1" indent="-342900">
              <a:lnSpc>
                <a:spcPct val="90000"/>
              </a:lnSpc>
              <a:spcBef>
                <a:spcPct val="20000"/>
              </a:spcBef>
              <a:buFont typeface="Arial" pitchFamily="34" charset="0"/>
              <a:buChar char="•"/>
              <a:defRPr/>
            </a:pPr>
            <a:r>
              <a:rPr kumimoji="0" lang="en-US" altLang="zh-CN" sz="3200" b="0" i="0" u="none" strike="noStrike" kern="1200" cap="none" spc="0" normalizeH="0" baseline="0" noProof="0" dirty="0" smtClean="0">
                <a:ln>
                  <a:noFill/>
                </a:ln>
                <a:solidFill>
                  <a:schemeClr val="tx1"/>
                </a:solidFill>
                <a:effectLst/>
                <a:uLnTx/>
                <a:uFillTx/>
                <a:latin typeface="+mn-lt"/>
                <a:ea typeface="宋体" charset="-122"/>
                <a:cs typeface="+mn-cs"/>
              </a:rPr>
              <a:t>The Journal of Physical Chemistry A/B/C/Letters</a:t>
            </a:r>
          </a:p>
          <a:p>
            <a:pPr marL="800100" lvl="1" indent="-342900">
              <a:lnSpc>
                <a:spcPct val="90000"/>
              </a:lnSpc>
              <a:spcBef>
                <a:spcPct val="20000"/>
              </a:spcBef>
              <a:buFont typeface="Arial" pitchFamily="34" charset="0"/>
              <a:buChar char="•"/>
              <a:defRPr/>
            </a:pPr>
            <a:r>
              <a:rPr lang="en-US" altLang="zh-CN" sz="3200" dirty="0" smtClean="0">
                <a:ea typeface="宋体" charset="-122"/>
              </a:rPr>
              <a:t>Journal of Chemical Theory and Computation</a:t>
            </a:r>
          </a:p>
          <a:p>
            <a:pPr marL="800100" lvl="1" indent="-342900">
              <a:lnSpc>
                <a:spcPct val="90000"/>
              </a:lnSpc>
              <a:spcBef>
                <a:spcPct val="20000"/>
              </a:spcBef>
              <a:buFont typeface="Arial" pitchFamily="34" charset="0"/>
              <a:buChar char="•"/>
              <a:defRPr/>
            </a:pPr>
            <a:r>
              <a:rPr kumimoji="0" lang="en-US" altLang="zh-CN" sz="3200" b="0" i="0" u="none" strike="noStrike" kern="1200" cap="none" spc="0" normalizeH="0" baseline="0" noProof="0" dirty="0" smtClean="0">
                <a:ln>
                  <a:noFill/>
                </a:ln>
                <a:solidFill>
                  <a:schemeClr val="tx1"/>
                </a:solidFill>
                <a:effectLst/>
                <a:uLnTx/>
                <a:uFillTx/>
                <a:latin typeface="+mn-lt"/>
                <a:ea typeface="宋体" charset="-122"/>
                <a:cs typeface="+mn-cs"/>
              </a:rPr>
              <a:t>Journal of Chemical Information and Modeling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Elsevier</a:t>
            </a:r>
          </a:p>
          <a:p>
            <a:pPr marL="800100" lvl="1" indent="-342900">
              <a:lnSpc>
                <a:spcPct val="90000"/>
              </a:lnSpc>
              <a:spcBef>
                <a:spcPct val="20000"/>
              </a:spcBef>
              <a:buFont typeface="Arial" pitchFamily="34" charset="0"/>
              <a:buChar char="•"/>
              <a:defRPr/>
            </a:pPr>
            <a:r>
              <a:rPr lang="en-US" altLang="zh-CN" sz="3200" dirty="0" smtClean="0">
                <a:ea typeface="宋体" charset="-122"/>
              </a:rPr>
              <a:t>Chemical Physics Letters</a:t>
            </a:r>
          </a:p>
          <a:p>
            <a:pPr marL="800100" lvl="1" indent="-342900">
              <a:lnSpc>
                <a:spcPct val="90000"/>
              </a:lnSpc>
              <a:spcBef>
                <a:spcPct val="20000"/>
              </a:spcBef>
              <a:buFont typeface="Arial" pitchFamily="34" charset="0"/>
              <a:buChar char="•"/>
              <a:defRPr/>
            </a:pPr>
            <a:r>
              <a:rPr lang="en-US" altLang="zh-CN" sz="3200" dirty="0" smtClean="0">
                <a:ea typeface="宋体" charset="-122"/>
              </a:rPr>
              <a:t>Chemical Physics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RSC</a:t>
            </a:r>
          </a:p>
          <a:p>
            <a:pPr marL="800100" lvl="1" indent="-342900">
              <a:lnSpc>
                <a:spcPct val="90000"/>
              </a:lnSpc>
              <a:spcBef>
                <a:spcPct val="20000"/>
              </a:spcBef>
              <a:buFont typeface="Arial" pitchFamily="34" charset="0"/>
              <a:buChar char="•"/>
              <a:defRPr/>
            </a:pPr>
            <a:r>
              <a:rPr lang="en-US" altLang="zh-CN" sz="3200" dirty="0" smtClean="0">
                <a:ea typeface="宋体" charset="-122"/>
              </a:rPr>
              <a:t>Physical Chemistry Chemical Physics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Wiley</a:t>
            </a:r>
          </a:p>
          <a:p>
            <a:pPr marL="800100" lvl="1" indent="-342900">
              <a:lnSpc>
                <a:spcPct val="90000"/>
              </a:lnSpc>
              <a:spcBef>
                <a:spcPct val="20000"/>
              </a:spcBef>
              <a:buFont typeface="Arial" pitchFamily="34" charset="0"/>
              <a:buChar char="•"/>
              <a:defRPr/>
            </a:pPr>
            <a:r>
              <a:rPr lang="en-US" altLang="zh-CN" sz="3200" dirty="0" smtClean="0">
                <a:ea typeface="宋体" charset="-122"/>
              </a:rPr>
              <a:t>Journal of Computational Chemistry</a:t>
            </a:r>
          </a:p>
          <a:p>
            <a:pPr marL="800100" lvl="1" indent="-342900">
              <a:lnSpc>
                <a:spcPct val="90000"/>
              </a:lnSpc>
              <a:spcBef>
                <a:spcPct val="20000"/>
              </a:spcBef>
              <a:buFont typeface="Arial" pitchFamily="34" charset="0"/>
              <a:buChar char="•"/>
              <a:defRPr/>
            </a:pPr>
            <a:r>
              <a:rPr lang="en-US" altLang="zh-CN" sz="3200" dirty="0" smtClean="0">
                <a:ea typeface="宋体" charset="-122"/>
              </a:rPr>
              <a:t>ChemPhysChem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AIP</a:t>
            </a:r>
          </a:p>
          <a:p>
            <a:pPr marL="800100" lvl="1" indent="-342900">
              <a:lnSpc>
                <a:spcPct val="90000"/>
              </a:lnSpc>
              <a:spcBef>
                <a:spcPct val="20000"/>
              </a:spcBef>
              <a:buFont typeface="Arial" pitchFamily="34" charset="0"/>
              <a:buChar char="•"/>
              <a:defRPr/>
            </a:pPr>
            <a:r>
              <a:rPr lang="en-US" altLang="zh-CN" sz="3200" dirty="0" smtClean="0">
                <a:ea typeface="宋体" charset="-122"/>
              </a:rPr>
              <a:t>The Journal of Chemical Physics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altLang="zh-CN" sz="3200" dirty="0" smtClean="0">
                <a:ea typeface="宋体" charset="-122"/>
              </a:rPr>
              <a:t>APS</a:t>
            </a:r>
          </a:p>
          <a:p>
            <a:pPr marL="800100" lvl="1" indent="-342900">
              <a:lnSpc>
                <a:spcPct val="90000"/>
              </a:lnSpc>
              <a:spcBef>
                <a:spcPct val="20000"/>
              </a:spcBef>
              <a:buFont typeface="Arial" pitchFamily="34" charset="0"/>
              <a:buChar char="•"/>
              <a:defRPr/>
            </a:pPr>
            <a:r>
              <a:rPr lang="en-US" altLang="zh-CN" sz="3200" dirty="0" smtClean="0">
                <a:ea typeface="宋体" charset="-122"/>
              </a:rPr>
              <a:t>Physical Review A/B/E/L/X</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0" noProof="0" dirty="0" smtClean="0">
              <a:ln>
                <a:noFill/>
              </a:ln>
              <a:solidFill>
                <a:schemeClr val="tx1"/>
              </a:solidFill>
              <a:effectLst/>
              <a:uLnTx/>
              <a:uFillTx/>
              <a:latin typeface="+mn-lt"/>
              <a:ea typeface="宋体" charset="-122"/>
              <a:cs typeface="+mn-cs"/>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18</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优秀文学作品的共性</a:t>
            </a:r>
            <a:r>
              <a:rPr lang="en-US" altLang="zh-CN" dirty="0" smtClean="0"/>
              <a:t> </a:t>
            </a:r>
            <a:endParaRPr lang="zh-CN" altLang="en-US" dirty="0"/>
          </a:p>
        </p:txBody>
      </p:sp>
      <p:graphicFrame>
        <p:nvGraphicFramePr>
          <p:cNvPr id="5" name="表格 4"/>
          <p:cNvGraphicFramePr>
            <a:graphicFrameLocks noGrp="1"/>
          </p:cNvGraphicFramePr>
          <p:nvPr/>
        </p:nvGraphicFramePr>
        <p:xfrm>
          <a:off x="1091952" y="1608192"/>
          <a:ext cx="6864424" cy="2468880"/>
        </p:xfrm>
        <a:graphic>
          <a:graphicData uri="http://schemas.openxmlformats.org/drawingml/2006/table">
            <a:tbl>
              <a:tblPr firstRow="1" bandRow="1">
                <a:tableStyleId>{5C22544A-7EE6-4342-B048-85BDC9FD1C3A}</a:tableStyleId>
              </a:tblPr>
              <a:tblGrid>
                <a:gridCol w="1716106">
                  <a:extLst>
                    <a:ext uri="{9D8B030D-6E8A-4147-A177-3AD203B41FA5}">
                      <a16:colId xmlns:a16="http://schemas.microsoft.com/office/drawing/2014/main" val="20000"/>
                    </a:ext>
                  </a:extLst>
                </a:gridCol>
                <a:gridCol w="1716106">
                  <a:extLst>
                    <a:ext uri="{9D8B030D-6E8A-4147-A177-3AD203B41FA5}">
                      <a16:colId xmlns:a16="http://schemas.microsoft.com/office/drawing/2014/main" val="20001"/>
                    </a:ext>
                  </a:extLst>
                </a:gridCol>
                <a:gridCol w="1716106">
                  <a:extLst>
                    <a:ext uri="{9D8B030D-6E8A-4147-A177-3AD203B41FA5}">
                      <a16:colId xmlns:a16="http://schemas.microsoft.com/office/drawing/2014/main" val="20002"/>
                    </a:ext>
                  </a:extLst>
                </a:gridCol>
                <a:gridCol w="1716106">
                  <a:extLst>
                    <a:ext uri="{9D8B030D-6E8A-4147-A177-3AD203B41FA5}">
                      <a16:colId xmlns:a16="http://schemas.microsoft.com/office/drawing/2014/main" val="20003"/>
                    </a:ext>
                  </a:extLst>
                </a:gridCol>
              </a:tblGrid>
              <a:tr h="370840">
                <a:tc>
                  <a:txBody>
                    <a:bodyPr/>
                    <a:lstStyle/>
                    <a:p>
                      <a:r>
                        <a:rPr lang="zh-CN" altLang="en-US" sz="2400" dirty="0" smtClean="0">
                          <a:latin typeface="黑体" pitchFamily="49" charset="-122"/>
                          <a:ea typeface="黑体" pitchFamily="49" charset="-122"/>
                        </a:rPr>
                        <a:t>优秀作品</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热力学性质</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动力学性质（机理）</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套路</a:t>
                      </a:r>
                      <a:endParaRPr lang="zh-CN" altLang="en-US" sz="2400" dirty="0">
                        <a:latin typeface="黑体" pitchFamily="49" charset="-122"/>
                        <a:ea typeface="黑体" pitchFamily="49" charset="-122"/>
                      </a:endParaRPr>
                    </a:p>
                  </a:txBody>
                  <a:tcPr/>
                </a:tc>
                <a:extLst>
                  <a:ext uri="{0D108BD9-81ED-4DB2-BD59-A6C34878D82A}">
                    <a16:rowId xmlns:a16="http://schemas.microsoft.com/office/drawing/2014/main" val="10000"/>
                  </a:ext>
                </a:extLst>
              </a:tr>
              <a:tr h="370840">
                <a:tc>
                  <a:txBody>
                    <a:bodyPr/>
                    <a:lstStyle/>
                    <a:p>
                      <a:r>
                        <a:rPr lang="zh-CN" altLang="en-US" sz="2400" dirty="0" smtClean="0">
                          <a:latin typeface="黑体" pitchFamily="49" charset="-122"/>
                          <a:ea typeface="黑体" pitchFamily="49" charset="-122"/>
                        </a:rPr>
                        <a:t>文学作品</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社会、人的本性</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变化规律</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形式多样</a:t>
                      </a:r>
                      <a:endParaRPr lang="zh-CN" altLang="en-US" sz="2400" dirty="0">
                        <a:latin typeface="黑体" pitchFamily="49" charset="-122"/>
                        <a:ea typeface="黑体" pitchFamily="49" charset="-122"/>
                      </a:endParaRPr>
                    </a:p>
                  </a:txBody>
                  <a:tcPr/>
                </a:tc>
                <a:extLst>
                  <a:ext uri="{0D108BD9-81ED-4DB2-BD59-A6C34878D82A}">
                    <a16:rowId xmlns:a16="http://schemas.microsoft.com/office/drawing/2014/main" val="10001"/>
                  </a:ext>
                </a:extLst>
              </a:tr>
              <a:tr h="370840">
                <a:tc>
                  <a:txBody>
                    <a:bodyPr/>
                    <a:lstStyle/>
                    <a:p>
                      <a:r>
                        <a:rPr lang="zh-CN" altLang="en-US" sz="2400" dirty="0" smtClean="0">
                          <a:latin typeface="黑体" pitchFamily="49" charset="-122"/>
                          <a:ea typeface="黑体" pitchFamily="49" charset="-122"/>
                        </a:rPr>
                        <a:t>论文</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分子、材料的基本属性</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变化规律</a:t>
                      </a:r>
                      <a:endParaRPr lang="zh-CN" altLang="en-US" sz="2400" dirty="0">
                        <a:latin typeface="黑体" pitchFamily="49" charset="-122"/>
                        <a:ea typeface="黑体" pitchFamily="49" charset="-122"/>
                      </a:endParaRPr>
                    </a:p>
                  </a:txBody>
                  <a:tcPr/>
                </a:tc>
                <a:tc>
                  <a:txBody>
                    <a:bodyPr/>
                    <a:lstStyle/>
                    <a:p>
                      <a:r>
                        <a:rPr lang="zh-CN" altLang="en-US" sz="2400" dirty="0" smtClean="0">
                          <a:latin typeface="黑体" pitchFamily="49" charset="-122"/>
                          <a:ea typeface="黑体" pitchFamily="49" charset="-122"/>
                        </a:rPr>
                        <a:t>学科多样，形式单一</a:t>
                      </a:r>
                      <a:endParaRPr lang="zh-CN" altLang="en-US" sz="2400" dirty="0">
                        <a:latin typeface="黑体" pitchFamily="49" charset="-122"/>
                        <a:ea typeface="黑体" pitchFamily="49" charset="-122"/>
                      </a:endParaRPr>
                    </a:p>
                  </a:txBody>
                  <a:tcPr/>
                </a:tc>
                <a:extLst>
                  <a:ext uri="{0D108BD9-81ED-4DB2-BD59-A6C34878D82A}">
                    <a16:rowId xmlns:a16="http://schemas.microsoft.com/office/drawing/2014/main" val="10002"/>
                  </a:ext>
                </a:extLst>
              </a:tr>
            </a:tbl>
          </a:graphicData>
        </a:graphic>
      </p:graphicFrame>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p:cNvPicPr>
            <a:picLocks noChangeAspect="1" noChangeArrowheads="1"/>
          </p:cNvPicPr>
          <p:nvPr/>
        </p:nvPicPr>
        <p:blipFill>
          <a:blip r:embed="rId3" cstate="print"/>
          <a:srcRect/>
          <a:stretch>
            <a:fillRect/>
          </a:stretch>
        </p:blipFill>
        <p:spPr bwMode="auto">
          <a:xfrm>
            <a:off x="2411761" y="44624"/>
            <a:ext cx="2905882" cy="4470252"/>
          </a:xfrm>
          <a:prstGeom prst="rect">
            <a:avLst/>
          </a:prstGeom>
          <a:noFill/>
          <a:ln w="9525">
            <a:noFill/>
            <a:miter lim="800000"/>
            <a:headEnd/>
            <a:tailEnd/>
          </a:ln>
        </p:spPr>
      </p:pic>
      <p:sp>
        <p:nvSpPr>
          <p:cNvPr id="10242" name="Rectangle 2"/>
          <p:cNvSpPr>
            <a:spLocks noGrp="1" noChangeArrowheads="1"/>
          </p:cNvSpPr>
          <p:nvPr>
            <p:ph type="title"/>
          </p:nvPr>
        </p:nvSpPr>
        <p:spPr>
          <a:xfrm>
            <a:off x="5436096" y="44624"/>
            <a:ext cx="2952328" cy="1498178"/>
          </a:xfrm>
        </p:spPr>
        <p:txBody>
          <a:bodyPr>
            <a:noAutofit/>
          </a:bodyPr>
          <a:lstStyle/>
          <a:p>
            <a:r>
              <a:rPr lang="zh-CN" altLang="en-US" sz="3600" dirty="0" smtClean="0">
                <a:latin typeface="黑体" pitchFamily="49" charset="-122"/>
                <a:ea typeface="黑体" pitchFamily="49" charset="-122"/>
              </a:rPr>
              <a:t>英语不好</a:t>
            </a:r>
            <a:r>
              <a:rPr lang="en-US" altLang="zh-CN" sz="3600" dirty="0" smtClean="0">
                <a:latin typeface="黑体" pitchFamily="49" charset="-122"/>
                <a:ea typeface="黑体" pitchFamily="49" charset="-122"/>
              </a:rPr>
              <a:t/>
            </a:r>
            <a:br>
              <a:rPr lang="en-US" altLang="zh-CN" sz="3600" dirty="0" smtClean="0">
                <a:latin typeface="黑体" pitchFamily="49" charset="-122"/>
                <a:ea typeface="黑体" pitchFamily="49" charset="-122"/>
              </a:rPr>
            </a:br>
            <a:r>
              <a:rPr lang="zh-CN" altLang="en-US" sz="3600" dirty="0" smtClean="0">
                <a:latin typeface="黑体" pitchFamily="49" charset="-122"/>
                <a:ea typeface="黑体" pitchFamily="49" charset="-122"/>
              </a:rPr>
              <a:t>不是问题</a:t>
            </a:r>
            <a:endParaRPr lang="en-US" altLang="zh-CN" sz="3600" b="1" dirty="0" smtClean="0">
              <a:solidFill>
                <a:srgbClr val="1F497D"/>
              </a:solidFill>
              <a:effectLst>
                <a:outerShdw blurRad="38100" dist="38100" dir="2700000" algn="tl">
                  <a:srgbClr val="000000">
                    <a:alpha val="43137"/>
                  </a:srgbClr>
                </a:outerShdw>
              </a:effectLst>
              <a:latin typeface="+mn-lt"/>
              <a:ea typeface="+mn-ea"/>
              <a:cs typeface="+mn-cs"/>
            </a:endParaRPr>
          </a:p>
        </p:txBody>
      </p:sp>
      <p:sp>
        <p:nvSpPr>
          <p:cNvPr id="4" name="灯片编号占位符 8"/>
          <p:cNvSpPr txBox="1">
            <a:spLocks/>
          </p:cNvSpPr>
          <p:nvPr/>
        </p:nvSpPr>
        <p:spPr>
          <a:xfrm>
            <a:off x="8675688" y="6448425"/>
            <a:ext cx="406400" cy="365125"/>
          </a:xfrm>
          <a:prstGeom prst="rect">
            <a:avLst/>
          </a:prstGeom>
        </p:spPr>
        <p:txBody>
          <a:bodyPr anchor="ctr"/>
          <a:lstStyle/>
          <a:p>
            <a:pPr algn="r" fontAlgn="auto">
              <a:spcBef>
                <a:spcPts val="0"/>
              </a:spcBef>
              <a:spcAft>
                <a:spcPts val="0"/>
              </a:spcAft>
              <a:defRPr/>
            </a:pPr>
            <a:fld id="{37D87A1D-4369-49B7-9401-3B85506ECC03}" type="slidenum">
              <a:rPr lang="zh-CN" altLang="en-US" sz="1400">
                <a:solidFill>
                  <a:schemeClr val="tx1">
                    <a:tint val="75000"/>
                  </a:schemeClr>
                </a:solidFill>
                <a:latin typeface="+mn-lt"/>
                <a:ea typeface="+mn-ea"/>
              </a:rPr>
              <a:pPr algn="r" fontAlgn="auto">
                <a:spcBef>
                  <a:spcPts val="0"/>
                </a:spcBef>
                <a:spcAft>
                  <a:spcPts val="0"/>
                </a:spcAft>
                <a:defRPr/>
              </a:pPr>
              <a:t>19</a:t>
            </a:fld>
            <a:endParaRPr lang="zh-CN" altLang="en-US" sz="1400" dirty="0">
              <a:solidFill>
                <a:schemeClr val="tx1">
                  <a:tint val="75000"/>
                </a:schemeClr>
              </a:solidFill>
              <a:latin typeface="+mn-lt"/>
              <a:ea typeface="+mn-ea"/>
            </a:endParaRPr>
          </a:p>
        </p:txBody>
      </p:sp>
      <p:pic>
        <p:nvPicPr>
          <p:cNvPr id="40963" name="Picture 3"/>
          <p:cNvPicPr>
            <a:picLocks noChangeAspect="1" noChangeArrowheads="1"/>
          </p:cNvPicPr>
          <p:nvPr/>
        </p:nvPicPr>
        <p:blipFill>
          <a:blip r:embed="rId4" cstate="print"/>
          <a:srcRect t="29993"/>
          <a:stretch>
            <a:fillRect/>
          </a:stretch>
        </p:blipFill>
        <p:spPr bwMode="auto">
          <a:xfrm>
            <a:off x="-7590" y="116632"/>
            <a:ext cx="2419350" cy="5714654"/>
          </a:xfrm>
          <a:prstGeom prst="rect">
            <a:avLst/>
          </a:prstGeom>
          <a:noFill/>
          <a:ln w="9525">
            <a:noFill/>
            <a:miter lim="800000"/>
            <a:headEnd/>
            <a:tailEnd/>
          </a:ln>
        </p:spPr>
      </p:pic>
      <p:sp>
        <p:nvSpPr>
          <p:cNvPr id="12" name="矩形 11"/>
          <p:cNvSpPr/>
          <p:nvPr/>
        </p:nvSpPr>
        <p:spPr>
          <a:xfrm>
            <a:off x="5292081" y="1772816"/>
            <a:ext cx="3528392" cy="1754326"/>
          </a:xfrm>
          <a:prstGeom prst="rect">
            <a:avLst/>
          </a:prstGeom>
        </p:spPr>
        <p:txBody>
          <a:bodyPr wrap="square">
            <a:spAutoFit/>
          </a:bodyPr>
          <a:lstStyle/>
          <a:p>
            <a:r>
              <a:rPr lang="en-US" altLang="zh-CN" dirty="0" smtClean="0"/>
              <a:t>Modern Physical organic chemistry, Anslyn and Dougherty, Chp 14, p814, </a:t>
            </a:r>
            <a:r>
              <a:rPr lang="zh-CN" altLang="en-US" dirty="0" smtClean="0"/>
              <a:t>现代物理有机化学，</a:t>
            </a:r>
            <a:r>
              <a:rPr lang="zh-CN" altLang="en-US" b="1" dirty="0" smtClean="0"/>
              <a:t>计国桢、佟振合</a:t>
            </a:r>
            <a:r>
              <a:rPr lang="zh-CN" altLang="en-US" dirty="0" smtClean="0"/>
              <a:t>等译，</a:t>
            </a:r>
            <a:r>
              <a:rPr lang="zh-CN" altLang="en-US" b="1" dirty="0" smtClean="0"/>
              <a:t>高等教育出版社</a:t>
            </a:r>
            <a:r>
              <a:rPr lang="zh-CN" altLang="en-US" dirty="0" smtClean="0"/>
              <a:t>，</a:t>
            </a:r>
            <a:r>
              <a:rPr lang="en-US" altLang="zh-CN" dirty="0" smtClean="0"/>
              <a:t>2009</a:t>
            </a:r>
            <a:r>
              <a:rPr lang="zh-CN" altLang="en-US" dirty="0" smtClean="0"/>
              <a:t>年第一版（</a:t>
            </a:r>
            <a:r>
              <a:rPr lang="en-US" altLang="zh-CN" dirty="0" smtClean="0"/>
              <a:t>2014</a:t>
            </a:r>
            <a:r>
              <a:rPr lang="zh-CN" altLang="en-US" dirty="0" smtClean="0"/>
              <a:t>年第</a:t>
            </a:r>
            <a:r>
              <a:rPr lang="en-US" altLang="zh-CN" dirty="0" smtClean="0"/>
              <a:t>2</a:t>
            </a:r>
            <a:r>
              <a:rPr lang="zh-CN" altLang="en-US" dirty="0" smtClean="0"/>
              <a:t>次印刷），</a:t>
            </a:r>
            <a:r>
              <a:rPr lang="en-US" altLang="zh-CN" dirty="0" smtClean="0"/>
              <a:t>&gt;1000</a:t>
            </a:r>
            <a:r>
              <a:rPr lang="zh-CN" altLang="en-US" dirty="0" smtClean="0"/>
              <a:t>页。</a:t>
            </a:r>
            <a:endParaRPr lang="zh-CN" altLang="en-US" dirty="0"/>
          </a:p>
        </p:txBody>
      </p:sp>
      <p:grpSp>
        <p:nvGrpSpPr>
          <p:cNvPr id="10" name="组合 9"/>
          <p:cNvGrpSpPr/>
          <p:nvPr/>
        </p:nvGrpSpPr>
        <p:grpSpPr>
          <a:xfrm>
            <a:off x="3945954" y="3933056"/>
            <a:ext cx="5162550" cy="2808312"/>
            <a:chOff x="3945954" y="3933056"/>
            <a:chExt cx="5162550" cy="2808312"/>
          </a:xfrm>
        </p:grpSpPr>
        <p:pic>
          <p:nvPicPr>
            <p:cNvPr id="40966" name="Picture 6"/>
            <p:cNvPicPr>
              <a:picLocks noChangeAspect="1" noChangeArrowheads="1"/>
            </p:cNvPicPr>
            <p:nvPr/>
          </p:nvPicPr>
          <p:blipFill>
            <a:blip r:embed="rId5" cstate="print"/>
            <a:srcRect/>
            <a:stretch>
              <a:fillRect/>
            </a:stretch>
          </p:blipFill>
          <p:spPr bwMode="auto">
            <a:xfrm>
              <a:off x="3945954" y="4266778"/>
              <a:ext cx="5162550" cy="2114550"/>
            </a:xfrm>
            <a:prstGeom prst="rect">
              <a:avLst/>
            </a:prstGeom>
            <a:noFill/>
            <a:ln w="9525">
              <a:noFill/>
              <a:miter lim="800000"/>
              <a:headEnd/>
              <a:tailEnd/>
            </a:ln>
          </p:spPr>
        </p:pic>
        <p:pic>
          <p:nvPicPr>
            <p:cNvPr id="40967" name="Picture 7"/>
            <p:cNvPicPr>
              <a:picLocks noChangeAspect="1" noChangeArrowheads="1"/>
            </p:cNvPicPr>
            <p:nvPr/>
          </p:nvPicPr>
          <p:blipFill>
            <a:blip r:embed="rId6" cstate="print"/>
            <a:srcRect/>
            <a:stretch>
              <a:fillRect/>
            </a:stretch>
          </p:blipFill>
          <p:spPr bwMode="auto">
            <a:xfrm>
              <a:off x="4233986" y="6237312"/>
              <a:ext cx="4055892" cy="504056"/>
            </a:xfrm>
            <a:prstGeom prst="rect">
              <a:avLst/>
            </a:prstGeom>
            <a:noFill/>
            <a:ln w="9525">
              <a:noFill/>
              <a:miter lim="800000"/>
              <a:headEnd/>
              <a:tailEnd/>
            </a:ln>
          </p:spPr>
        </p:pic>
        <p:sp>
          <p:nvSpPr>
            <p:cNvPr id="9" name="矩形 8"/>
            <p:cNvSpPr/>
            <p:nvPr/>
          </p:nvSpPr>
          <p:spPr>
            <a:xfrm>
              <a:off x="5436096" y="3933056"/>
              <a:ext cx="2360774" cy="461665"/>
            </a:xfrm>
            <a:prstGeom prst="rect">
              <a:avLst/>
            </a:prstGeom>
          </p:spPr>
          <p:txBody>
            <a:bodyPr wrap="none">
              <a:spAutoFit/>
            </a:bodyPr>
            <a:lstStyle/>
            <a:p>
              <a:r>
                <a:rPr lang="en-US" altLang="zh-CN" sz="2400" b="1" dirty="0" smtClean="0"/>
                <a:t>“Secret” solution</a:t>
              </a:r>
              <a:endParaRPr lang="zh-CN" altLang="en-US" sz="2400" b="1" dirty="0"/>
            </a:p>
          </p:txBody>
        </p:sp>
      </p:grpSp>
      <p:sp>
        <p:nvSpPr>
          <p:cNvPr id="11" name="矩形 10"/>
          <p:cNvSpPr/>
          <p:nvPr/>
        </p:nvSpPr>
        <p:spPr>
          <a:xfrm>
            <a:off x="6516216" y="1311151"/>
            <a:ext cx="800219" cy="461665"/>
          </a:xfrm>
          <a:prstGeom prst="rect">
            <a:avLst/>
          </a:prstGeom>
        </p:spPr>
        <p:txBody>
          <a:bodyPr wrap="none">
            <a:spAutoFit/>
          </a:bodyPr>
          <a:lstStyle/>
          <a:p>
            <a:r>
              <a:rPr lang="zh-CN" altLang="en-US" sz="2400" b="1" dirty="0" smtClean="0">
                <a:solidFill>
                  <a:srgbClr val="FF0000"/>
                </a:solidFill>
                <a:latin typeface="楷体" pitchFamily="49" charset="-122"/>
                <a:ea typeface="楷体" pitchFamily="49" charset="-122"/>
                <a:cs typeface="+mj-cs"/>
              </a:rPr>
              <a:t>主要</a:t>
            </a:r>
            <a:endParaRPr lang="zh-CN" altLang="en-US" b="1" dirty="0">
              <a:solidFill>
                <a:srgbClr val="FF0000"/>
              </a:solidFill>
              <a:latin typeface="楷体" pitchFamily="49" charset="-122"/>
              <a:ea typeface="楷体" pitchFamily="49" charset="-122"/>
            </a:endParaRPr>
          </a:p>
        </p:txBody>
      </p:sp>
      <p:sp>
        <p:nvSpPr>
          <p:cNvPr id="13" name="矩形 12"/>
          <p:cNvSpPr/>
          <p:nvPr/>
        </p:nvSpPr>
        <p:spPr>
          <a:xfrm>
            <a:off x="7545771" y="817548"/>
            <a:ext cx="1778757" cy="523220"/>
          </a:xfrm>
          <a:prstGeom prst="rect">
            <a:avLst/>
          </a:prstGeom>
        </p:spPr>
        <p:txBody>
          <a:bodyPr wrap="none">
            <a:spAutoFit/>
          </a:bodyPr>
          <a:lstStyle/>
          <a:p>
            <a:r>
              <a:rPr lang="zh-CN" altLang="en-US" sz="2800" dirty="0" smtClean="0">
                <a:solidFill>
                  <a:srgbClr val="FF0000"/>
                </a:solidFill>
                <a:latin typeface="黑体" pitchFamily="49" charset="-122"/>
                <a:ea typeface="黑体" pitchFamily="49" charset="-122"/>
                <a:cs typeface="+mj-cs"/>
              </a:rPr>
              <a:t>（</a:t>
            </a:r>
            <a:r>
              <a:rPr lang="en-US" altLang="zh-CN" sz="2800" dirty="0" smtClean="0">
                <a:solidFill>
                  <a:srgbClr val="FF0000"/>
                </a:solidFill>
                <a:ea typeface="黑体" pitchFamily="49" charset="-122"/>
                <a:cs typeface="+mj-cs"/>
              </a:rPr>
              <a:t>jiekou</a:t>
            </a:r>
            <a:r>
              <a:rPr lang="zh-CN" altLang="en-US" sz="2800" dirty="0" smtClean="0">
                <a:solidFill>
                  <a:srgbClr val="FF0000"/>
                </a:solidFill>
                <a:latin typeface="黑体" pitchFamily="49" charset="-122"/>
                <a:ea typeface="黑体" pitchFamily="49" charset="-122"/>
                <a:cs typeface="+mj-cs"/>
              </a:rPr>
              <a:t>）</a:t>
            </a:r>
            <a:endParaRPr lang="zh-CN" altLang="en-US" sz="1400" dirty="0">
              <a:solidFill>
                <a:srgbClr val="FF0000"/>
              </a:solidFill>
            </a:endParaRPr>
          </a:p>
        </p:txBody>
      </p:sp>
      <p:sp>
        <p:nvSpPr>
          <p:cNvPr id="14" name="任意多边形 13"/>
          <p:cNvSpPr/>
          <p:nvPr/>
        </p:nvSpPr>
        <p:spPr>
          <a:xfrm rot="10458427">
            <a:off x="6257152" y="953506"/>
            <a:ext cx="934331" cy="630508"/>
          </a:xfrm>
          <a:custGeom>
            <a:avLst/>
            <a:gdLst>
              <a:gd name="connsiteX0" fmla="*/ 0 w 1088571"/>
              <a:gd name="connsiteY0" fmla="*/ 186267 h 762000"/>
              <a:gd name="connsiteX1" fmla="*/ 319314 w 1088571"/>
              <a:gd name="connsiteY1" fmla="*/ 360438 h 762000"/>
              <a:gd name="connsiteX2" fmla="*/ 319314 w 1088571"/>
              <a:gd name="connsiteY2" fmla="*/ 752324 h 762000"/>
              <a:gd name="connsiteX3" fmla="*/ 420914 w 1088571"/>
              <a:gd name="connsiteY3" fmla="*/ 302381 h 762000"/>
              <a:gd name="connsiteX4" fmla="*/ 986971 w 1088571"/>
              <a:gd name="connsiteY4" fmla="*/ 41124 h 762000"/>
              <a:gd name="connsiteX5" fmla="*/ 1030514 w 1088571"/>
              <a:gd name="connsiteY5" fmla="*/ 5563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571" h="762000">
                <a:moveTo>
                  <a:pt x="0" y="186267"/>
                </a:moveTo>
                <a:cubicBezTo>
                  <a:pt x="133047" y="226181"/>
                  <a:pt x="266095" y="266095"/>
                  <a:pt x="319314" y="360438"/>
                </a:cubicBezTo>
                <a:cubicBezTo>
                  <a:pt x="372533" y="454781"/>
                  <a:pt x="302381" y="762000"/>
                  <a:pt x="319314" y="752324"/>
                </a:cubicBezTo>
                <a:cubicBezTo>
                  <a:pt x="336247" y="742648"/>
                  <a:pt x="309638" y="420914"/>
                  <a:pt x="420914" y="302381"/>
                </a:cubicBezTo>
                <a:cubicBezTo>
                  <a:pt x="532190" y="183848"/>
                  <a:pt x="885371" y="82248"/>
                  <a:pt x="986971" y="41124"/>
                </a:cubicBezTo>
                <a:cubicBezTo>
                  <a:pt x="1088571" y="0"/>
                  <a:pt x="1059542" y="27819"/>
                  <a:pt x="1030514" y="5563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矩形 14"/>
          <p:cNvSpPr/>
          <p:nvPr/>
        </p:nvSpPr>
        <p:spPr>
          <a:xfrm>
            <a:off x="179512" y="4941168"/>
            <a:ext cx="4932040" cy="1569660"/>
          </a:xfrm>
          <a:prstGeom prst="rect">
            <a:avLst/>
          </a:prstGeom>
          <a:solidFill>
            <a:schemeClr val="bg1">
              <a:lumMod val="95000"/>
            </a:schemeClr>
          </a:solidFill>
        </p:spPr>
        <p:txBody>
          <a:bodyPr wrap="square">
            <a:spAutoFit/>
          </a:bodyPr>
          <a:lstStyle/>
          <a:p>
            <a:r>
              <a:rPr lang="zh-CN" altLang="en-US" sz="2400" dirty="0" smtClean="0">
                <a:latin typeface="黑体" pitchFamily="49" charset="-122"/>
                <a:ea typeface="黑体" pitchFamily="49" charset="-122"/>
              </a:rPr>
              <a:t>英语的问题本质是汉语的问题，汉语的问题本质是自己对问题认识不清的问题或者是态度不够端正（外事不决问</a:t>
            </a:r>
            <a:r>
              <a:rPr lang="en-US" altLang="zh-CN" sz="2400" dirty="0" smtClean="0">
                <a:latin typeface="黑体" pitchFamily="49" charset="-122"/>
                <a:ea typeface="黑体" pitchFamily="49" charset="-122"/>
              </a:rPr>
              <a:t>……</a:t>
            </a:r>
            <a:r>
              <a:rPr lang="zh-CN" altLang="en-US" sz="2400" dirty="0" smtClean="0">
                <a:latin typeface="黑体" pitchFamily="49" charset="-122"/>
                <a:ea typeface="黑体" pitchFamily="49" charset="-122"/>
              </a:rPr>
              <a:t>）</a:t>
            </a:r>
            <a:endParaRPr lang="en-US" altLang="zh-CN" sz="2400" dirty="0" smtClean="0">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a:bodyPr>
          <a:lstStyle/>
          <a:p>
            <a:r>
              <a:rPr lang="zh-CN" altLang="en-US" kern="0" dirty="0" smtClean="0">
                <a:latin typeface="黑体" pitchFamily="49" charset="-122"/>
                <a:ea typeface="黑体" pitchFamily="49" charset="-122"/>
              </a:rPr>
              <a:t>授课安排</a:t>
            </a:r>
            <a:endParaRPr lang="zh-CN" altLang="en-US" sz="4000" kern="0" dirty="0">
              <a:latin typeface="黑体" pitchFamily="49" charset="-122"/>
              <a:ea typeface="黑体" pitchFamily="49" charset="-122"/>
            </a:endParaRPr>
          </a:p>
        </p:txBody>
      </p:sp>
      <p:sp>
        <p:nvSpPr>
          <p:cNvPr id="4" name="灯片编号占位符 3"/>
          <p:cNvSpPr>
            <a:spLocks noGrp="1"/>
          </p:cNvSpPr>
          <p:nvPr>
            <p:ph type="sldNum" sz="quarter" idx="12"/>
          </p:nvPr>
        </p:nvSpPr>
        <p:spPr>
          <a:xfrm>
            <a:off x="6553200" y="6356350"/>
            <a:ext cx="2133600" cy="365125"/>
          </a:xfrm>
        </p:spPr>
        <p:txBody>
          <a:bodyPr/>
          <a:lstStyle/>
          <a:p>
            <a:pPr>
              <a:defRPr/>
            </a:pPr>
            <a:fld id="{80394D27-F31D-46EC-B0F1-7433E2FD7291}" type="slidenum">
              <a:rPr lang="zh-CN" altLang="en-US"/>
              <a:pPr>
                <a:defRPr/>
              </a:pPr>
              <a:t>2</a:t>
            </a:fld>
            <a:endParaRPr lang="zh-CN" altLang="en-US" dirty="0"/>
          </a:p>
        </p:txBody>
      </p:sp>
      <p:sp>
        <p:nvSpPr>
          <p:cNvPr id="5" name="矩形 4"/>
          <p:cNvSpPr/>
          <p:nvPr/>
        </p:nvSpPr>
        <p:spPr>
          <a:xfrm>
            <a:off x="251520" y="1142984"/>
            <a:ext cx="8640960" cy="5386090"/>
          </a:xfrm>
          <a:prstGeom prst="rect">
            <a:avLst/>
          </a:prstGeom>
        </p:spPr>
        <p:txBody>
          <a:bodyPr wrap="square">
            <a:spAutoFit/>
          </a:bodyPr>
          <a:lstStyle/>
          <a:p>
            <a:pPr marL="342900" indent="-342900"/>
            <a:r>
              <a:rPr lang="zh-CN" altLang="en-US" sz="2800" dirty="0" smtClean="0">
                <a:latin typeface="黑体" pitchFamily="49" charset="-122"/>
                <a:ea typeface="黑体" pitchFamily="49" charset="-122"/>
              </a:rPr>
              <a:t>本次课</a:t>
            </a:r>
            <a:endParaRPr lang="en-US" altLang="zh-CN" sz="2800" dirty="0" smtClean="0">
              <a:latin typeface="黑体" pitchFamily="49" charset="-122"/>
              <a:ea typeface="黑体" pitchFamily="49" charset="-122"/>
            </a:endParaRPr>
          </a:p>
          <a:p>
            <a:pPr marL="342900" indent="-342900"/>
            <a:r>
              <a:rPr lang="zh-CN" altLang="en-US" sz="2400" dirty="0" smtClean="0">
                <a:latin typeface="黑体" pitchFamily="49" charset="-122"/>
                <a:ea typeface="黑体" pitchFamily="49" charset="-122"/>
              </a:rPr>
              <a:t>从个人视角乱弹与研究相关的英语问题</a:t>
            </a:r>
            <a:endParaRPr lang="en-US" altLang="zh-CN" sz="2400" dirty="0" smtClean="0">
              <a:latin typeface="黑体" pitchFamily="49" charset="-122"/>
              <a:ea typeface="黑体" pitchFamily="49" charset="-122"/>
            </a:endParaRPr>
          </a:p>
          <a:p>
            <a:pPr marL="342900" indent="-342900"/>
            <a:endParaRPr lang="en-US" altLang="zh-CN" sz="2400" dirty="0" smtClean="0">
              <a:latin typeface="黑体" pitchFamily="49" charset="-122"/>
              <a:ea typeface="黑体" pitchFamily="49" charset="-122"/>
            </a:endParaRPr>
          </a:p>
          <a:p>
            <a:pPr marL="342900" indent="-342900"/>
            <a:r>
              <a:rPr lang="zh-CN" altLang="en-US" sz="2800" dirty="0" smtClean="0">
                <a:latin typeface="黑体" pitchFamily="49" charset="-122"/>
                <a:ea typeface="黑体" pitchFamily="49" charset="-122"/>
              </a:rPr>
              <a:t>下次课</a:t>
            </a:r>
            <a:r>
              <a:rPr lang="en-US" altLang="zh-CN" sz="2800" dirty="0" smtClean="0">
                <a:latin typeface="黑体" pitchFamily="49" charset="-122"/>
                <a:ea typeface="黑体" pitchFamily="49" charset="-122"/>
              </a:rPr>
              <a:t>(2019/5/24)</a:t>
            </a:r>
          </a:p>
          <a:p>
            <a:pPr marL="342900" indent="-342900"/>
            <a:r>
              <a:rPr lang="zh-CN" altLang="en-US" sz="2400" dirty="0" smtClean="0">
                <a:latin typeface="黑体" pitchFamily="49" charset="-122"/>
                <a:ea typeface="黑体" pitchFamily="49" charset="-122"/>
              </a:rPr>
              <a:t>材料物理方向的学生作报告</a:t>
            </a:r>
            <a:endParaRPr lang="en-US" altLang="zh-CN" sz="2400" dirty="0" smtClean="0">
              <a:latin typeface="黑体" pitchFamily="49" charset="-122"/>
              <a:ea typeface="黑体" pitchFamily="49" charset="-122"/>
            </a:endParaRPr>
          </a:p>
          <a:p>
            <a:pPr marL="457200" indent="-457200">
              <a:buAutoNum type="arabicPeriod"/>
            </a:pPr>
            <a:r>
              <a:rPr lang="en-US" altLang="zh-CN" sz="2400" dirty="0" smtClean="0">
                <a:ea typeface="黑体" pitchFamily="49" charset="-122"/>
              </a:rPr>
              <a:t>Students of material physics should each give a 10 min presentation in Engish (about your project or a related literature review: 2-3 papers)</a:t>
            </a:r>
          </a:p>
          <a:p>
            <a:pPr marL="457200" indent="-457200">
              <a:buAutoNum type="arabicPeriod"/>
            </a:pPr>
            <a:r>
              <a:rPr lang="en-US" altLang="zh-CN" sz="2400" dirty="0" smtClean="0">
                <a:ea typeface="黑体" pitchFamily="49" charset="-122"/>
              </a:rPr>
              <a:t>Contents</a:t>
            </a:r>
          </a:p>
          <a:p>
            <a:pPr marL="342900" indent="-342900"/>
            <a:r>
              <a:rPr lang="en-US" altLang="zh-CN" sz="2400" dirty="0" smtClean="0">
                <a:ea typeface="黑体" pitchFamily="49" charset="-122"/>
              </a:rPr>
              <a:t>Introduction (provide enough background)</a:t>
            </a:r>
          </a:p>
          <a:p>
            <a:pPr marL="342900" indent="-342900"/>
            <a:r>
              <a:rPr lang="en-US" altLang="zh-CN" sz="2400" dirty="0" smtClean="0">
                <a:ea typeface="黑体" pitchFamily="49" charset="-122"/>
              </a:rPr>
              <a:t>Method (give brief description about key techniques)</a:t>
            </a:r>
          </a:p>
          <a:p>
            <a:pPr marL="342900" indent="-342900"/>
            <a:r>
              <a:rPr lang="en-US" altLang="zh-CN" sz="2400" dirty="0" smtClean="0">
                <a:ea typeface="黑体" pitchFamily="49" charset="-122"/>
              </a:rPr>
              <a:t>Results (discuss trends and explain)</a:t>
            </a:r>
          </a:p>
          <a:p>
            <a:pPr marL="342900" indent="-342900"/>
            <a:r>
              <a:rPr lang="en-US" altLang="zh-CN" sz="2400" dirty="0" smtClean="0">
                <a:ea typeface="黑体" pitchFamily="49" charset="-122"/>
              </a:rPr>
              <a:t>Discussion (key success, problem, and possible solution)</a:t>
            </a:r>
          </a:p>
          <a:p>
            <a:pPr marL="342900" indent="-342900"/>
            <a:r>
              <a:rPr lang="en-US" altLang="zh-CN" sz="2400" dirty="0" smtClean="0">
                <a:ea typeface="黑体" pitchFamily="49" charset="-122"/>
              </a:rPr>
              <a:t>Q&amp;A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2852936"/>
            <a:ext cx="8568952" cy="4025717"/>
          </a:xfrm>
          <a:prstGeom prst="rect">
            <a:avLst/>
          </a:prstGeom>
        </p:spPr>
        <p:txBody>
          <a:bodyPr wrap="square">
            <a:spAutoFit/>
          </a:bodyPr>
          <a:lstStyle/>
          <a:p>
            <a:pPr>
              <a:lnSpc>
                <a:spcPct val="90000"/>
              </a:lnSpc>
              <a:spcBef>
                <a:spcPct val="20000"/>
              </a:spcBef>
            </a:pPr>
            <a:r>
              <a:rPr lang="zh-CN" altLang="en-US" sz="2400" dirty="0" smtClean="0">
                <a:ea typeface="黑体" pitchFamily="49" charset="-122"/>
              </a:rPr>
              <a:t>有道</a:t>
            </a:r>
            <a:r>
              <a:rPr lang="zh-CN" altLang="en-US" sz="2400" dirty="0" smtClean="0">
                <a:ea typeface="黑体" pitchFamily="49" charset="-122"/>
                <a:hlinkClick r:id="rId4"/>
              </a:rPr>
              <a:t> </a:t>
            </a:r>
            <a:r>
              <a:rPr lang="en-US" altLang="zh-CN" sz="2400" dirty="0" smtClean="0">
                <a:ea typeface="黑体" pitchFamily="49" charset="-122"/>
                <a:hlinkClick r:id="rId4"/>
              </a:rPr>
              <a:t>http://fanyi.youdao.com/</a:t>
            </a:r>
            <a:endParaRPr lang="en-US" altLang="zh-CN" sz="2400" b="1" dirty="0" smtClean="0">
              <a:ea typeface="黑体" pitchFamily="49" charset="-122"/>
            </a:endParaRPr>
          </a:p>
          <a:p>
            <a:pPr>
              <a:lnSpc>
                <a:spcPct val="90000"/>
              </a:lnSpc>
              <a:spcBef>
                <a:spcPct val="20000"/>
              </a:spcBef>
            </a:pPr>
            <a:r>
              <a:rPr lang="zh-CN" altLang="en-US" sz="2400" dirty="0" smtClean="0">
                <a:ea typeface="黑体" pitchFamily="49" charset="-122"/>
              </a:rPr>
              <a:t>收敛的译文：由于能源危机的影响，氢作为一种环保型、储量丰富的能源载体，正引起人们对可持续能源的极大兴趣。</a:t>
            </a:r>
            <a:endParaRPr lang="en-US" altLang="zh-CN" sz="2400" dirty="0" smtClean="0">
              <a:ea typeface="黑体" pitchFamily="49" charset="-122"/>
            </a:endParaRPr>
          </a:p>
          <a:p>
            <a:pPr>
              <a:lnSpc>
                <a:spcPct val="90000"/>
              </a:lnSpc>
              <a:spcBef>
                <a:spcPct val="20000"/>
              </a:spcBef>
            </a:pPr>
            <a:r>
              <a:rPr lang="zh-CN" altLang="en-US" sz="2000" dirty="0" smtClean="0">
                <a:ea typeface="黑体" pitchFamily="49" charset="-122"/>
              </a:rPr>
              <a:t>百度 </a:t>
            </a:r>
            <a:r>
              <a:rPr lang="en-US" altLang="zh-CN" sz="2000" dirty="0" smtClean="0">
                <a:ea typeface="黑体" pitchFamily="49" charset="-122"/>
                <a:hlinkClick r:id="rId5"/>
              </a:rPr>
              <a:t>https://fanyi.baidu.com/</a:t>
            </a:r>
            <a:endParaRPr lang="en-US" altLang="zh-CN" sz="2000" dirty="0" smtClean="0">
              <a:ea typeface="黑体" pitchFamily="49" charset="-122"/>
            </a:endParaRPr>
          </a:p>
          <a:p>
            <a:pPr>
              <a:lnSpc>
                <a:spcPct val="90000"/>
              </a:lnSpc>
              <a:spcBef>
                <a:spcPct val="20000"/>
              </a:spcBef>
            </a:pPr>
            <a:r>
              <a:rPr lang="zh-CN" altLang="en-US" sz="2000" dirty="0" smtClean="0">
                <a:ea typeface="宋体" charset="-122"/>
              </a:rPr>
              <a:t>氢作为一种环境友好、资源丰富的能源载体，由于能源危机的发生，正引起人们对可持续能源资源的极大兴趣。</a:t>
            </a:r>
            <a:endParaRPr lang="en-US" altLang="zh-CN" sz="2000" dirty="0" smtClean="0">
              <a:ea typeface="宋体" charset="-122"/>
            </a:endParaRPr>
          </a:p>
          <a:p>
            <a:pPr>
              <a:lnSpc>
                <a:spcPct val="90000"/>
              </a:lnSpc>
              <a:spcBef>
                <a:spcPct val="20000"/>
              </a:spcBef>
            </a:pPr>
            <a:r>
              <a:rPr lang="zh-CN" altLang="en-US" sz="2000" dirty="0" smtClean="0">
                <a:ea typeface="宋体" charset="-122"/>
              </a:rPr>
              <a:t>谷歌 </a:t>
            </a:r>
            <a:r>
              <a:rPr lang="en-US" altLang="zh-CN" sz="2000" dirty="0" smtClean="0">
                <a:ea typeface="宋体" charset="-122"/>
                <a:hlinkClick r:id="rId6"/>
              </a:rPr>
              <a:t>https://translate.google.cn/</a:t>
            </a:r>
            <a:endParaRPr lang="en-US" altLang="zh-CN" sz="2000" dirty="0" smtClean="0">
              <a:ea typeface="宋体" charset="-122"/>
            </a:endParaRPr>
          </a:p>
          <a:p>
            <a:pPr>
              <a:lnSpc>
                <a:spcPct val="90000"/>
              </a:lnSpc>
              <a:spcBef>
                <a:spcPct val="20000"/>
              </a:spcBef>
            </a:pPr>
            <a:r>
              <a:rPr lang="zh-CN" altLang="zh-CN" sz="2000" dirty="0" smtClean="0"/>
              <a:t>由于能源危机，氢作为一种环保和丰富的能源载体正在吸引人们对可持续能源的浓厚兴趣。</a:t>
            </a:r>
            <a:endParaRPr lang="en-US" altLang="zh-CN" sz="2000" dirty="0" smtClean="0"/>
          </a:p>
          <a:p>
            <a:pPr>
              <a:lnSpc>
                <a:spcPct val="90000"/>
              </a:lnSpc>
              <a:spcBef>
                <a:spcPct val="20000"/>
              </a:spcBef>
            </a:pPr>
            <a:r>
              <a:rPr lang="zh-CN" altLang="en-US" sz="2000" dirty="0" smtClean="0">
                <a:ea typeface="宋体" charset="-122"/>
              </a:rPr>
              <a:t>词霸 </a:t>
            </a:r>
            <a:r>
              <a:rPr lang="en-US" altLang="zh-CN" sz="2000" dirty="0" smtClean="0">
                <a:ea typeface="宋体" charset="-122"/>
                <a:hlinkClick r:id="rId7"/>
              </a:rPr>
              <a:t>http://fy.iciba.com/</a:t>
            </a:r>
            <a:endParaRPr lang="en-US" altLang="zh-CN" sz="2000" dirty="0" smtClean="0">
              <a:ea typeface="宋体" charset="-122"/>
            </a:endParaRPr>
          </a:p>
          <a:p>
            <a:pPr>
              <a:lnSpc>
                <a:spcPct val="90000"/>
              </a:lnSpc>
              <a:spcBef>
                <a:spcPct val="20000"/>
              </a:spcBef>
            </a:pPr>
            <a:r>
              <a:rPr lang="zh-CN" altLang="en-US" sz="2000" dirty="0" smtClean="0"/>
              <a:t>氢作为一种环境友好型、丰富的能源载体，由于能源危机的影响，正引起人们对可持续能源的广泛关注。</a:t>
            </a:r>
            <a:endParaRPr lang="en-US" altLang="zh-CN" sz="2000" dirty="0" smtClean="0">
              <a:ea typeface="黑体" pitchFamily="49" charset="-122"/>
            </a:endParaRPr>
          </a:p>
        </p:txBody>
      </p:sp>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20</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fontScale="92500"/>
          </a:bodyPr>
          <a:lstStyle/>
          <a:p>
            <a:pPr lvl="0" algn="ctr">
              <a:spcBef>
                <a:spcPct val="0"/>
              </a:spcBef>
              <a:defRPr/>
            </a:pPr>
            <a:r>
              <a:rPr lang="zh-CN" altLang="en-US" sz="4400" dirty="0" smtClean="0">
                <a:ea typeface="黑体" pitchFamily="49" charset="-122"/>
              </a:rPr>
              <a:t>主要问题：思维跳跃 </a:t>
            </a:r>
            <a:r>
              <a:rPr lang="en-US" altLang="zh-CN" sz="4400" dirty="0" smtClean="0">
                <a:ea typeface="黑体" pitchFamily="49" charset="-122"/>
              </a:rPr>
              <a:t>--&gt; </a:t>
            </a:r>
            <a:r>
              <a:rPr lang="zh-CN" altLang="en-US" sz="4400" dirty="0" smtClean="0">
                <a:ea typeface="黑体" pitchFamily="49" charset="-122"/>
              </a:rPr>
              <a:t>逻辑不清</a:t>
            </a:r>
            <a:endParaRPr lang="en-US" altLang="zh-CN" sz="4400" kern="0" dirty="0" smtClean="0">
              <a:solidFill>
                <a:schemeClr val="tx2"/>
              </a:solidFill>
              <a:effectLst>
                <a:outerShdw blurRad="38100" dist="38100" dir="2700000" algn="tl">
                  <a:srgbClr val="000000">
                    <a:alpha val="43137"/>
                  </a:srgbClr>
                </a:outerShdw>
              </a:effectLst>
              <a:latin typeface="+mj-lt"/>
              <a:cs typeface="+mj-cs"/>
            </a:endParaRPr>
          </a:p>
        </p:txBody>
      </p:sp>
      <p:sp>
        <p:nvSpPr>
          <p:cNvPr id="6" name="Rectangle 6"/>
          <p:cNvSpPr txBox="1">
            <a:spLocks noChangeArrowheads="1"/>
          </p:cNvSpPr>
          <p:nvPr/>
        </p:nvSpPr>
        <p:spPr>
          <a:xfrm>
            <a:off x="228600" y="962744"/>
            <a:ext cx="8915400" cy="196220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ea typeface="黑体" pitchFamily="49" charset="-122"/>
              </a:rPr>
              <a:t>原文：</a:t>
            </a:r>
            <a:r>
              <a:rPr lang="en-US" altLang="zh-CN" sz="3200" dirty="0" smtClean="0">
                <a:ea typeface="黑体" pitchFamily="49" charset="-122"/>
              </a:rPr>
              <a:t>Hydrogen as an environmentally-friendly and abundant energy carrier is attracting intense interest for sustainable energy resources due to the energy crisis.</a:t>
            </a:r>
          </a:p>
          <a:p>
            <a:pPr>
              <a:lnSpc>
                <a:spcPct val="90000"/>
              </a:lnSpc>
              <a:spcBef>
                <a:spcPct val="20000"/>
              </a:spcBef>
            </a:pPr>
            <a:endParaRPr lang="en-US" altLang="zh-CN" sz="3200" dirty="0" smtClean="0">
              <a:ea typeface="黑体" pitchFamily="49" charset="-122"/>
            </a:endParaRPr>
          </a:p>
        </p:txBody>
      </p:sp>
      <p:sp>
        <p:nvSpPr>
          <p:cNvPr id="7" name="矩形 6"/>
          <p:cNvSpPr/>
          <p:nvPr/>
        </p:nvSpPr>
        <p:spPr>
          <a:xfrm>
            <a:off x="395536" y="4005064"/>
            <a:ext cx="8424936" cy="2850011"/>
          </a:xfrm>
          <a:prstGeom prst="rect">
            <a:avLst/>
          </a:prstGeom>
          <a:solidFill>
            <a:schemeClr val="bg1">
              <a:lumMod val="95000"/>
            </a:schemeClr>
          </a:solidFill>
        </p:spPr>
        <p:txBody>
          <a:bodyPr wrap="square">
            <a:spAutoFit/>
          </a:bodyPr>
          <a:lstStyle/>
          <a:p>
            <a:pPr>
              <a:lnSpc>
                <a:spcPct val="90000"/>
              </a:lnSpc>
              <a:spcBef>
                <a:spcPct val="20000"/>
              </a:spcBef>
            </a:pPr>
            <a:endParaRPr lang="en-US" altLang="zh-CN" sz="2400" b="1" dirty="0" smtClean="0">
              <a:ea typeface="黑体" pitchFamily="49" charset="-122"/>
            </a:endParaRPr>
          </a:p>
          <a:p>
            <a:pPr>
              <a:lnSpc>
                <a:spcPct val="90000"/>
              </a:lnSpc>
              <a:spcBef>
                <a:spcPct val="20000"/>
              </a:spcBef>
            </a:pPr>
            <a:r>
              <a:rPr lang="zh-CN" altLang="en-US" sz="2400" b="1" dirty="0" smtClean="0">
                <a:ea typeface="黑体" pitchFamily="49" charset="-122"/>
              </a:rPr>
              <a:t>试图重建的逻辑链：</a:t>
            </a:r>
            <a:r>
              <a:rPr lang="zh-CN" altLang="en-US" sz="2400" dirty="0" smtClean="0">
                <a:ea typeface="黑体" pitchFamily="49" charset="-122"/>
              </a:rPr>
              <a:t>能源危机 </a:t>
            </a:r>
            <a:r>
              <a:rPr lang="en-US" altLang="zh-CN" sz="2400" dirty="0" smtClean="0">
                <a:ea typeface="黑体" pitchFamily="49" charset="-122"/>
              </a:rPr>
              <a:t>-&gt;</a:t>
            </a:r>
            <a:r>
              <a:rPr lang="zh-CN" altLang="en-US" sz="2400" dirty="0" smtClean="0">
                <a:ea typeface="黑体" pitchFamily="49" charset="-122"/>
              </a:rPr>
              <a:t>关注可持续能源 </a:t>
            </a:r>
            <a:r>
              <a:rPr lang="en-US" altLang="zh-CN" sz="2400" dirty="0" smtClean="0">
                <a:ea typeface="黑体" pitchFamily="49" charset="-122"/>
              </a:rPr>
              <a:t>-&gt;</a:t>
            </a:r>
            <a:r>
              <a:rPr lang="zh-CN" altLang="en-US" sz="2400" dirty="0" smtClean="0">
                <a:ea typeface="黑体" pitchFamily="49" charset="-122"/>
              </a:rPr>
              <a:t>环保型、储量丰富能量载体 </a:t>
            </a:r>
            <a:r>
              <a:rPr lang="en-US" altLang="zh-CN" sz="2400" dirty="0" smtClean="0">
                <a:ea typeface="黑体" pitchFamily="49" charset="-122"/>
              </a:rPr>
              <a:t>-&gt; H</a:t>
            </a:r>
            <a:r>
              <a:rPr lang="en-US" altLang="zh-CN" sz="2400" baseline="-25000" dirty="0" smtClean="0">
                <a:ea typeface="黑体" pitchFamily="49" charset="-122"/>
              </a:rPr>
              <a:t>2</a:t>
            </a:r>
            <a:r>
              <a:rPr lang="zh-CN" altLang="en-US" sz="2400" dirty="0" smtClean="0">
                <a:ea typeface="黑体" pitchFamily="49" charset="-122"/>
              </a:rPr>
              <a:t>受到关注</a:t>
            </a:r>
            <a:r>
              <a:rPr lang="en-US" altLang="zh-CN" sz="2400" b="1" dirty="0" smtClean="0">
                <a:ea typeface="黑体" pitchFamily="49" charset="-122"/>
              </a:rPr>
              <a:t> </a:t>
            </a:r>
          </a:p>
          <a:p>
            <a:pPr>
              <a:lnSpc>
                <a:spcPct val="90000"/>
              </a:lnSpc>
              <a:spcBef>
                <a:spcPct val="20000"/>
              </a:spcBef>
            </a:pPr>
            <a:r>
              <a:rPr lang="zh-CN" altLang="en-US" sz="2400" b="1" dirty="0" smtClean="0">
                <a:ea typeface="黑体" pitchFamily="49" charset="-122"/>
              </a:rPr>
              <a:t>缺失点（</a:t>
            </a:r>
            <a:r>
              <a:rPr lang="en-US" altLang="zh-CN" sz="2400" b="1" dirty="0" smtClean="0">
                <a:ea typeface="黑体" pitchFamily="49" charset="-122"/>
              </a:rPr>
              <a:t>Missing link</a:t>
            </a:r>
            <a:r>
              <a:rPr lang="zh-CN" altLang="en-US" sz="2400" b="1" dirty="0" smtClean="0">
                <a:ea typeface="黑体" pitchFamily="49" charset="-122"/>
              </a:rPr>
              <a:t>）</a:t>
            </a:r>
            <a:r>
              <a:rPr lang="en-US" altLang="zh-CN" sz="2400" b="1" dirty="0" smtClean="0">
                <a:ea typeface="黑体" pitchFamily="49" charset="-122"/>
              </a:rPr>
              <a:t>: </a:t>
            </a:r>
            <a:r>
              <a:rPr lang="zh-CN" altLang="en-US" sz="2400" dirty="0" smtClean="0">
                <a:ea typeface="黑体" pitchFamily="49" charset="-122"/>
              </a:rPr>
              <a:t>载体与可持续能源的关系？</a:t>
            </a:r>
            <a:r>
              <a:rPr lang="en-US" altLang="zh-CN" sz="2400" dirty="0" smtClean="0">
                <a:ea typeface="黑体" pitchFamily="49" charset="-122"/>
              </a:rPr>
              <a:t>H</a:t>
            </a:r>
            <a:r>
              <a:rPr lang="en-US" altLang="zh-CN" sz="2400" baseline="-25000" dirty="0" smtClean="0">
                <a:ea typeface="黑体" pitchFamily="49" charset="-122"/>
              </a:rPr>
              <a:t>2</a:t>
            </a:r>
            <a:r>
              <a:rPr lang="zh-CN" altLang="en-US" sz="2400" dirty="0" smtClean="0">
                <a:ea typeface="黑体" pitchFamily="49" charset="-122"/>
              </a:rPr>
              <a:t>是否储量丰富？本意是什么？</a:t>
            </a:r>
            <a:endParaRPr lang="en-US" altLang="zh-CN" sz="2400" dirty="0" smtClean="0">
              <a:ea typeface="黑体" pitchFamily="49" charset="-122"/>
            </a:endParaRPr>
          </a:p>
          <a:p>
            <a:pPr>
              <a:lnSpc>
                <a:spcPct val="90000"/>
              </a:lnSpc>
              <a:spcBef>
                <a:spcPct val="20000"/>
              </a:spcBef>
            </a:pPr>
            <a:r>
              <a:rPr lang="zh-CN" altLang="en-US" sz="2400" b="1" dirty="0" smtClean="0">
                <a:ea typeface="黑体" pitchFamily="49" charset="-122"/>
              </a:rPr>
              <a:t>中文表达的逻辑不清：</a:t>
            </a:r>
            <a:r>
              <a:rPr lang="zh-CN" altLang="en-US" sz="2800" b="1" dirty="0" smtClean="0">
                <a:ea typeface="黑体" pitchFamily="49" charset="-122"/>
              </a:rPr>
              <a:t>思维跳跃是最常见的问题</a:t>
            </a:r>
            <a:endParaRPr lang="en-US" altLang="zh-CN" sz="2800" b="1" dirty="0" smtClean="0">
              <a:ea typeface="黑体" pitchFamily="49" charset="-122"/>
            </a:endParaRPr>
          </a:p>
          <a:p>
            <a:pPr>
              <a:lnSpc>
                <a:spcPct val="90000"/>
              </a:lnSpc>
              <a:spcBef>
                <a:spcPct val="20000"/>
              </a:spcBef>
            </a:pPr>
            <a:endParaRPr lang="en-US" altLang="zh-CN" sz="2800" dirty="0" smtClean="0">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21</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4000" dirty="0" smtClean="0">
                <a:ea typeface="黑体" pitchFamily="49" charset="-122"/>
              </a:rPr>
              <a:t>忽好忽坏 </a:t>
            </a:r>
            <a:r>
              <a:rPr lang="en-US" altLang="zh-CN" sz="4000" dirty="0" smtClean="0">
                <a:ea typeface="黑体" pitchFamily="49" charset="-122"/>
              </a:rPr>
              <a:t>—— </a:t>
            </a:r>
            <a:r>
              <a:rPr lang="zh-CN" altLang="en-US" sz="4000" dirty="0" smtClean="0">
                <a:ea typeface="黑体" pitchFamily="49" charset="-122"/>
              </a:rPr>
              <a:t>显然非一人之作</a:t>
            </a:r>
            <a:endParaRPr lang="en-US" altLang="zh-CN" sz="4000" b="1" kern="0" dirty="0" smtClean="0">
              <a:solidFill>
                <a:schemeClr val="tx2"/>
              </a:solidFill>
              <a:effectLst>
                <a:outerShdw blurRad="38100" dist="38100" dir="2700000" algn="tl">
                  <a:srgbClr val="000000">
                    <a:alpha val="43137"/>
                  </a:srgbClr>
                </a:outerShdw>
              </a:effectLst>
              <a:latin typeface="+mj-lt"/>
              <a:cs typeface="+mj-cs"/>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fontScale="92500" lnSpcReduction="10000"/>
          </a:bodyPr>
          <a:lstStyle/>
          <a:p>
            <a:pPr>
              <a:lnSpc>
                <a:spcPct val="90000"/>
              </a:lnSpc>
              <a:spcBef>
                <a:spcPct val="20000"/>
              </a:spcBef>
            </a:pPr>
            <a:endParaRPr lang="en-US" altLang="zh-CN" sz="3200" dirty="0" smtClean="0">
              <a:ea typeface="宋体" charset="-122"/>
            </a:endParaRPr>
          </a:p>
          <a:p>
            <a:pPr>
              <a:lnSpc>
                <a:spcPct val="90000"/>
              </a:lnSpc>
              <a:spcBef>
                <a:spcPct val="20000"/>
              </a:spcBef>
            </a:pPr>
            <a:r>
              <a:rPr lang="en-US" altLang="zh-CN" sz="3200" dirty="0" smtClean="0">
                <a:ea typeface="宋体" charset="-122"/>
              </a:rPr>
              <a:t>Hydrogen as an environmentally-friendly and abundant energy carrier is attracting intense interest for sustainable energy resources due to the energy crisis. Hydrogen separation by membrane offers low energy costs and environmental impact since there is no phase change in the separation process relative to the established technologies such as pressure swing adsorption and cryogenic distillation. Membranes made of porous graphene with small diameters have been quite mature to realize H</a:t>
            </a:r>
            <a:r>
              <a:rPr lang="en-US" altLang="zh-CN" sz="3200" baseline="-25000" dirty="0" smtClean="0">
                <a:ea typeface="宋体" charset="-122"/>
              </a:rPr>
              <a:t>2</a:t>
            </a:r>
            <a:r>
              <a:rPr lang="en-US" altLang="zh-CN" sz="3200" dirty="0" smtClean="0">
                <a:ea typeface="宋体" charset="-122"/>
              </a:rPr>
              <a:t> separation by means of theoretical calculation, but it is still difficult to prepare the porous graphene with distributed diameters less than ~0.5 nm in experimentally.</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22</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algn="ctr">
              <a:spcBef>
                <a:spcPct val="0"/>
              </a:spcBef>
              <a:defRPr/>
            </a:pPr>
            <a:r>
              <a:rPr lang="zh-CN" altLang="en-US" sz="4000" dirty="0" smtClean="0">
                <a:ea typeface="黑体" pitchFamily="49" charset="-122"/>
              </a:rPr>
              <a:t>“有道”自动理顺后的中文译文</a:t>
            </a:r>
            <a:endParaRPr lang="en-US" altLang="zh-CN" sz="4000" b="1" kern="0" dirty="0" smtClean="0">
              <a:solidFill>
                <a:schemeClr val="tx2"/>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ea typeface="宋体" charset="-122"/>
              </a:rPr>
              <a:t>由于能源危机的影响，氢作为一种环保型、储量丰富的能源载体，正引起人们对可持续能源的极大兴趣。膜法分离氢气相对于现有的变压吸附和低温蒸馏等技术，其分离过程中不存在相变，因此具有较低的能源成本和环境影响。小直径多孔石墨烯薄膜通过理论计算实现</a:t>
            </a:r>
            <a:r>
              <a:rPr lang="en-US" altLang="zh-CN" sz="3200" dirty="0" smtClean="0">
                <a:ea typeface="宋体" charset="-122"/>
              </a:rPr>
              <a:t>H</a:t>
            </a:r>
            <a:r>
              <a:rPr lang="en-US" altLang="zh-CN" sz="3200" baseline="-25000" dirty="0" smtClean="0">
                <a:ea typeface="宋体" charset="-122"/>
              </a:rPr>
              <a:t>2</a:t>
            </a:r>
            <a:r>
              <a:rPr lang="zh-CN" altLang="en-US" sz="3200" dirty="0" smtClean="0">
                <a:ea typeface="宋体" charset="-122"/>
              </a:rPr>
              <a:t>分离已经相当成熟，但在实验中制备分布直径小于</a:t>
            </a:r>
            <a:r>
              <a:rPr lang="en-US" altLang="zh-CN" sz="3200" dirty="0" smtClean="0">
                <a:ea typeface="宋体" charset="-122"/>
              </a:rPr>
              <a:t>0.5 nm</a:t>
            </a:r>
            <a:r>
              <a:rPr lang="zh-CN" altLang="en-US" sz="3200" dirty="0" smtClean="0">
                <a:ea typeface="宋体" charset="-122"/>
              </a:rPr>
              <a:t>的多孔石墨烯仍然存在一定的困难。</a:t>
            </a:r>
            <a:endParaRPr lang="en-US" altLang="zh-CN" sz="3200" dirty="0" smtClean="0">
              <a:ea typeface="宋体" charset="-122"/>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76456" y="6448425"/>
            <a:ext cx="405632"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23</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algn="ctr">
              <a:spcBef>
                <a:spcPct val="0"/>
              </a:spcBef>
              <a:defRPr/>
            </a:pPr>
            <a:r>
              <a:rPr lang="zh-CN" altLang="en-US" sz="4000" dirty="0" smtClean="0">
                <a:ea typeface="黑体" pitchFamily="49" charset="-122"/>
              </a:rPr>
              <a:t>“有道”自动理顺后的英文</a:t>
            </a:r>
            <a:endParaRPr lang="en-US" altLang="zh-CN" sz="4000" b="1" kern="0" dirty="0" smtClean="0">
              <a:solidFill>
                <a:schemeClr val="tx2"/>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a:xfrm>
            <a:off x="228600" y="1052736"/>
            <a:ext cx="8591872" cy="4464496"/>
          </a:xfrm>
          <a:prstGeom prst="rect">
            <a:avLst/>
          </a:prstGeom>
        </p:spPr>
        <p:txBody>
          <a:bodyPr vert="horz" lIns="91440" tIns="45720" rIns="91440" bIns="45720" rtlCol="0">
            <a:noAutofit/>
          </a:bodyPr>
          <a:lstStyle/>
          <a:p>
            <a:pPr>
              <a:lnSpc>
                <a:spcPct val="90000"/>
              </a:lnSpc>
              <a:spcBef>
                <a:spcPct val="20000"/>
              </a:spcBef>
            </a:pPr>
            <a:r>
              <a:rPr lang="en-US" altLang="zh-CN" sz="2800" dirty="0" smtClean="0">
                <a:ea typeface="宋体" charset="-122"/>
              </a:rPr>
              <a:t>Due to the impact of the energy crisis, hydrogen, as an environmentally friendly and abundant energy carrier, is attracting great interest in sustainable energy. Compared with existing technologies such as pressure swing adsorption and low temperature distillation, there is no phase change in the separation process of hydrogen by membrane method, so it has lower energy cost and lower environmental impact. It has been quite mature to achieve H</a:t>
            </a:r>
            <a:r>
              <a:rPr lang="en-US" altLang="zh-CN" sz="2800" baseline="-25000" dirty="0" smtClean="0">
                <a:ea typeface="宋体" charset="-122"/>
              </a:rPr>
              <a:t>2</a:t>
            </a:r>
            <a:r>
              <a:rPr lang="en-US" altLang="zh-CN" sz="2800" dirty="0" smtClean="0">
                <a:ea typeface="宋体" charset="-122"/>
              </a:rPr>
              <a:t> separation through theoretical calculation for small-diameter porous graphene films, but there are still certain difficulties in preparing porous graphene with distribution diameter less than 0.5 nm in the experiment.</a:t>
            </a:r>
          </a:p>
        </p:txBody>
      </p:sp>
      <p:sp>
        <p:nvSpPr>
          <p:cNvPr id="8" name="矩形 7"/>
          <p:cNvSpPr/>
          <p:nvPr/>
        </p:nvSpPr>
        <p:spPr>
          <a:xfrm>
            <a:off x="539552" y="6093296"/>
            <a:ext cx="8387232" cy="523220"/>
          </a:xfrm>
          <a:prstGeom prst="rect">
            <a:avLst/>
          </a:prstGeom>
        </p:spPr>
        <p:txBody>
          <a:bodyPr wrap="none">
            <a:spAutoFit/>
          </a:bodyPr>
          <a:lstStyle/>
          <a:p>
            <a:r>
              <a:rPr lang="zh-CN" altLang="en-US" sz="2800" dirty="0" smtClean="0">
                <a:latin typeface="黑体" pitchFamily="49" charset="-122"/>
                <a:ea typeface="黑体" pitchFamily="49" charset="-122"/>
              </a:rPr>
              <a:t>使用网络翻译，不知是否需要相关的授权、致谢？</a:t>
            </a:r>
            <a:r>
              <a:rPr lang="zh-CN" altLang="en-US" sz="2800" dirty="0" smtClean="0">
                <a:solidFill>
                  <a:srgbClr val="FF0000"/>
                </a:solidFill>
                <a:latin typeface="黑体" pitchFamily="49" charset="-122"/>
                <a:ea typeface="黑体" pitchFamily="49" charset="-122"/>
                <a:sym typeface="Wingdings" pitchFamily="2" charset="2"/>
              </a:rPr>
              <a:t></a:t>
            </a:r>
            <a:endParaRPr lang="zh-CN" altLang="en-US" sz="2800" dirty="0">
              <a:solidFill>
                <a:srgbClr val="FF0000"/>
              </a:solidFill>
              <a:latin typeface="黑体" pitchFamily="49" charset="-122"/>
              <a:ea typeface="黑体"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24</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dirty="0" smtClean="0">
                <a:ea typeface="黑体" pitchFamily="49" charset="-122"/>
              </a:rPr>
              <a:t>底线</a:t>
            </a:r>
            <a:endParaRPr lang="en-US" altLang="zh-CN" sz="3600" b="1" kern="0" dirty="0" smtClean="0">
              <a:solidFill>
                <a:schemeClr val="tx2"/>
              </a:solidFill>
              <a:effectLst>
                <a:outerShdw blurRad="38100" dist="38100" dir="2700000" algn="tl">
                  <a:srgbClr val="000000">
                    <a:alpha val="43137"/>
                  </a:srgbClr>
                </a:outerShdw>
              </a:effectLst>
              <a:latin typeface="+mj-lt"/>
              <a:cs typeface="+mj-cs"/>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ea typeface="黑体" pitchFamily="49" charset="-122"/>
              </a:rPr>
              <a:t>抄袭</a:t>
            </a:r>
            <a:r>
              <a:rPr lang="en-US" altLang="zh-CN" sz="3200" dirty="0" smtClean="0">
                <a:ea typeface="黑体" pitchFamily="49" charset="-122"/>
              </a:rPr>
              <a:t>(plagiarism)</a:t>
            </a:r>
          </a:p>
          <a:p>
            <a:pPr>
              <a:lnSpc>
                <a:spcPct val="90000"/>
              </a:lnSpc>
              <a:spcBef>
                <a:spcPct val="20000"/>
              </a:spcBef>
            </a:pPr>
            <a:r>
              <a:rPr lang="en-US" altLang="zh-CN" sz="3200" dirty="0" smtClean="0">
                <a:solidFill>
                  <a:srgbClr val="FF0000"/>
                </a:solidFill>
                <a:ea typeface="黑体" pitchFamily="49" charset="-122"/>
              </a:rPr>
              <a:t>	</a:t>
            </a:r>
            <a:r>
              <a:rPr lang="zh-CN" altLang="en-US" sz="3200" dirty="0" smtClean="0">
                <a:solidFill>
                  <a:srgbClr val="FF0000"/>
                </a:solidFill>
                <a:ea typeface="黑体" pitchFamily="49" charset="-122"/>
              </a:rPr>
              <a:t>学术界文章的抄袭是不能容忍的底线</a:t>
            </a:r>
            <a:endParaRPr lang="en-US" altLang="zh-CN" sz="3200" dirty="0" smtClean="0">
              <a:solidFill>
                <a:srgbClr val="FF0000"/>
              </a:solidFill>
              <a:ea typeface="黑体" pitchFamily="49" charset="-122"/>
            </a:endParaRPr>
          </a:p>
          <a:p>
            <a:pPr>
              <a:lnSpc>
                <a:spcPct val="90000"/>
              </a:lnSpc>
              <a:spcBef>
                <a:spcPct val="20000"/>
              </a:spcBef>
            </a:pPr>
            <a:r>
              <a:rPr lang="en-US" altLang="zh-CN" sz="3200" b="1" dirty="0" smtClean="0">
                <a:solidFill>
                  <a:srgbClr val="FF0000"/>
                </a:solidFill>
                <a:ea typeface="黑体" pitchFamily="49" charset="-122"/>
              </a:rPr>
              <a:t>	</a:t>
            </a:r>
            <a:r>
              <a:rPr lang="en-US" altLang="zh-CN" sz="3200" dirty="0" smtClean="0">
                <a:ea typeface="黑体" pitchFamily="49" charset="-122"/>
              </a:rPr>
              <a:t>direct copy&amp;paste is not allowed</a:t>
            </a:r>
            <a:r>
              <a:rPr lang="zh-CN" altLang="en-US" sz="3200" dirty="0" smtClean="0">
                <a:ea typeface="黑体" pitchFamily="49" charset="-122"/>
              </a:rPr>
              <a:t>！</a:t>
            </a:r>
            <a:endParaRPr lang="en-US" altLang="zh-CN" sz="3200" dirty="0" smtClean="0">
              <a:ea typeface="黑体" pitchFamily="49" charset="-122"/>
            </a:endParaRPr>
          </a:p>
          <a:p>
            <a:pPr marL="900113" indent="-363538">
              <a:lnSpc>
                <a:spcPct val="90000"/>
              </a:lnSpc>
              <a:spcBef>
                <a:spcPct val="20000"/>
              </a:spcBef>
            </a:pPr>
            <a:r>
              <a:rPr lang="en-US" altLang="zh-CN" sz="3200" dirty="0" smtClean="0">
                <a:ea typeface="黑体" pitchFamily="49" charset="-122"/>
              </a:rPr>
              <a:t>	copy&amp;paste needs quotation and acknowledgement</a:t>
            </a:r>
          </a:p>
          <a:p>
            <a:pPr>
              <a:lnSpc>
                <a:spcPct val="90000"/>
              </a:lnSpc>
              <a:spcBef>
                <a:spcPct val="20000"/>
              </a:spcBef>
            </a:pPr>
            <a:r>
              <a:rPr lang="zh-CN" altLang="en-US" sz="3200" dirty="0" smtClean="0">
                <a:ea typeface="黑体" pitchFamily="49" charset="-122"/>
              </a:rPr>
              <a:t>自我抄袭</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中文有</a:t>
            </a:r>
            <a:r>
              <a:rPr lang="en-US" altLang="zh-CN" sz="3200" dirty="0" smtClean="0">
                <a:ea typeface="黑体" pitchFamily="49" charset="-122"/>
              </a:rPr>
              <a:t>copy&amp;paste</a:t>
            </a:r>
            <a:r>
              <a:rPr lang="zh-CN" altLang="en-US" sz="3200" dirty="0" smtClean="0">
                <a:ea typeface="黑体" pitchFamily="49" charset="-122"/>
              </a:rPr>
              <a:t>（借鉴</a:t>
            </a:r>
            <a:r>
              <a:rPr lang="en-US" altLang="zh-CN" sz="3200" dirty="0" smtClean="0">
                <a:ea typeface="黑体" pitchFamily="49" charset="-122"/>
              </a:rPr>
              <a:t>/</a:t>
            </a:r>
            <a:r>
              <a:rPr lang="zh-CN" altLang="en-US" sz="3200" dirty="0" smtClean="0">
                <a:ea typeface="黑体" pitchFamily="49" charset="-122"/>
              </a:rPr>
              <a:t>致敬</a:t>
            </a:r>
            <a:r>
              <a:rPr lang="en-US" altLang="zh-CN" sz="3200" dirty="0" smtClean="0">
                <a:ea typeface="黑体" pitchFamily="49" charset="-122"/>
              </a:rPr>
              <a:t>?</a:t>
            </a:r>
            <a:r>
              <a:rPr lang="zh-CN" altLang="en-US" sz="3200" dirty="0" smtClean="0">
                <a:ea typeface="黑体" pitchFamily="49" charset="-122"/>
              </a:rPr>
              <a:t>）的习惯</a:t>
            </a:r>
            <a:r>
              <a:rPr lang="en-US" altLang="zh-CN" sz="3200" dirty="0" smtClean="0">
                <a:ea typeface="黑体" pitchFamily="49" charset="-122"/>
              </a:rPr>
              <a:t>?</a:t>
            </a:r>
          </a:p>
          <a:p>
            <a:pPr>
              <a:lnSpc>
                <a:spcPct val="90000"/>
              </a:lnSpc>
              <a:spcBef>
                <a:spcPct val="20000"/>
              </a:spcBef>
            </a:pPr>
            <a:r>
              <a:rPr lang="zh-CN" altLang="en-US" sz="3200" dirty="0" smtClean="0">
                <a:ea typeface="黑体" pitchFamily="49" charset="-122"/>
                <a:hlinkClick r:id="rId4"/>
              </a:rPr>
              <a:t>在宋代，中国人是这么保护版权的</a:t>
            </a:r>
            <a:endParaRPr lang="en-US" altLang="zh-CN" sz="3200" dirty="0" smtClean="0">
              <a:ea typeface="黑体" pitchFamily="49" charset="-122"/>
            </a:endParaRPr>
          </a:p>
          <a:p>
            <a:pPr>
              <a:lnSpc>
                <a:spcPct val="90000"/>
              </a:lnSpc>
              <a:spcBef>
                <a:spcPct val="20000"/>
              </a:spcBef>
            </a:pP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76456" y="6448425"/>
            <a:ext cx="405632"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25</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en-US" altLang="zh-CN" sz="3600" dirty="0" smtClean="0">
                <a:ea typeface="黑体" pitchFamily="49" charset="-122"/>
              </a:rPr>
              <a:t>PPT</a:t>
            </a:r>
            <a:endParaRPr lang="en-US" altLang="zh-CN" sz="3600" b="1" kern="0" dirty="0" smtClean="0">
              <a:solidFill>
                <a:schemeClr val="tx2"/>
              </a:solidFill>
              <a:effectLst>
                <a:outerShdw blurRad="38100" dist="38100" dir="2700000" algn="tl">
                  <a:srgbClr val="000000">
                    <a:alpha val="43137"/>
                  </a:srgbClr>
                </a:outerShdw>
              </a:effectLst>
              <a:latin typeface="+mj-lt"/>
              <a:cs typeface="+mj-cs"/>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solidFill>
                  <a:srgbClr val="FF0000"/>
                </a:solidFill>
                <a:ea typeface="黑体" pitchFamily="49" charset="-122"/>
              </a:rPr>
              <a:t>让人迷惑很容易，讲清楚很难</a:t>
            </a:r>
            <a:endParaRPr lang="en-US" altLang="zh-CN" sz="3200" dirty="0" smtClean="0">
              <a:solidFill>
                <a:srgbClr val="FF0000"/>
              </a:solidFill>
              <a:ea typeface="黑体" pitchFamily="49" charset="-122"/>
            </a:endParaRPr>
          </a:p>
          <a:p>
            <a:pPr>
              <a:lnSpc>
                <a:spcPct val="90000"/>
              </a:lnSpc>
              <a:spcBef>
                <a:spcPct val="20000"/>
              </a:spcBef>
            </a:pPr>
            <a:r>
              <a:rPr lang="zh-CN" altLang="en-US" sz="3200" dirty="0" smtClean="0">
                <a:ea typeface="黑体" pitchFamily="49" charset="-122"/>
              </a:rPr>
              <a:t>不需要大纲（</a:t>
            </a:r>
            <a:r>
              <a:rPr lang="en-US" altLang="zh-CN" sz="3200" dirty="0" smtClean="0">
                <a:ea typeface="黑体" pitchFamily="49" charset="-122"/>
              </a:rPr>
              <a:t>outline</a:t>
            </a:r>
            <a:r>
              <a:rPr lang="zh-CN" altLang="en-US" sz="3200" dirty="0" smtClean="0">
                <a:ea typeface="黑体" pitchFamily="49" charset="-122"/>
              </a:rPr>
              <a:t>）页</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字够大（</a:t>
            </a:r>
            <a:r>
              <a:rPr lang="en-US" altLang="zh-CN" sz="3200" dirty="0" smtClean="0">
                <a:ea typeface="黑体" pitchFamily="49" charset="-122"/>
              </a:rPr>
              <a:t>&gt;18</a:t>
            </a:r>
            <a:r>
              <a:rPr lang="zh-CN" altLang="en-US" sz="3200" dirty="0" smtClean="0">
                <a:ea typeface="黑体" pitchFamily="49" charset="-122"/>
              </a:rPr>
              <a:t>）</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字体、颜色不要多</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句子不需要完整</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最好空出边缘</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背景简介要慢，要能让人懂</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图不易多，要解释坐标</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文献要给出基本的（最简）信息</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要留出提问的时间</a:t>
            </a: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26</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文章的要求</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683568" y="1196752"/>
            <a:ext cx="7907288" cy="504056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ea typeface="黑体" pitchFamily="49" charset="-122"/>
              </a:rPr>
              <a:t>图片字体要非</a:t>
            </a:r>
            <a:r>
              <a:rPr lang="en-US" altLang="zh-CN" sz="3200" dirty="0" smtClean="0">
                <a:latin typeface="Times New Roman" pitchFamily="18" charset="0"/>
                <a:ea typeface="黑体" pitchFamily="49" charset="-122"/>
                <a:cs typeface="Times New Roman" pitchFamily="18" charset="0"/>
              </a:rPr>
              <a:t>times new roman</a:t>
            </a:r>
            <a:r>
              <a:rPr lang="zh-CN" altLang="en-US" sz="3200" dirty="0" smtClean="0">
                <a:ea typeface="黑体" pitchFamily="49" charset="-122"/>
              </a:rPr>
              <a:t>，用</a:t>
            </a:r>
            <a:r>
              <a:rPr lang="en-US" altLang="zh-CN" sz="3200" dirty="0" smtClean="0">
                <a:latin typeface="Arial" pitchFamily="34" charset="0"/>
                <a:ea typeface="黑体" pitchFamily="49" charset="-122"/>
                <a:cs typeface="Arial" pitchFamily="34" charset="0"/>
              </a:rPr>
              <a:t>arial</a:t>
            </a:r>
            <a:r>
              <a:rPr lang="zh-CN" altLang="en-US" sz="3200" dirty="0" smtClean="0">
                <a:latin typeface="Arial" pitchFamily="34" charset="0"/>
                <a:ea typeface="黑体" pitchFamily="49" charset="-122"/>
                <a:cs typeface="Arial" pitchFamily="34" charset="0"/>
              </a:rPr>
              <a:t>、</a:t>
            </a:r>
            <a:r>
              <a:rPr lang="en-US" altLang="zh-CN" sz="3200" dirty="0" smtClean="0">
                <a:ea typeface="黑体" pitchFamily="49" charset="-122"/>
                <a:cs typeface="Arial" pitchFamily="34" charset="0"/>
              </a:rPr>
              <a:t>Calibri</a:t>
            </a:r>
            <a:r>
              <a:rPr lang="zh-CN" altLang="en-US" sz="3200" dirty="0" smtClean="0">
                <a:ea typeface="黑体" pitchFamily="49" charset="-122"/>
              </a:rPr>
              <a:t>等；</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图中字要够大，不小于正文文字；</a:t>
            </a:r>
            <a:endParaRPr lang="en-US" altLang="zh-CN" sz="3200" dirty="0" smtClean="0">
              <a:ea typeface="黑体" pitchFamily="49" charset="-122"/>
            </a:endParaRPr>
          </a:p>
          <a:p>
            <a:pPr>
              <a:lnSpc>
                <a:spcPct val="90000"/>
              </a:lnSpc>
              <a:spcBef>
                <a:spcPct val="20000"/>
              </a:spcBef>
            </a:pPr>
            <a:r>
              <a:rPr lang="en-US" altLang="zh-CN" sz="3200" dirty="0" smtClean="0">
                <a:ea typeface="黑体" pitchFamily="49" charset="-122"/>
              </a:rPr>
              <a:t>TOC</a:t>
            </a:r>
            <a:r>
              <a:rPr lang="zh-CN" altLang="en-US" sz="3200" dirty="0" smtClean="0">
                <a:ea typeface="黑体" pitchFamily="49" charset="-122"/>
              </a:rPr>
              <a:t>可以夸张，言简意赅甚至不言自明；</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不是必须的文字可以删除；</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尽量避免逻辑跳跃；</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举例子要有层次感；</a:t>
            </a: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532440" y="6448425"/>
            <a:ext cx="549648"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27</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参会</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1308720" y="962744"/>
            <a:ext cx="6863680" cy="5562600"/>
          </a:xfrm>
          <a:prstGeom prst="rect">
            <a:avLst/>
          </a:prstGeom>
        </p:spPr>
        <p:txBody>
          <a:bodyPr vert="horz" lIns="91440" tIns="45720" rIns="91440" bIns="45720" rtlCol="0">
            <a:normAutofit/>
          </a:bodyPr>
          <a:lstStyle/>
          <a:p>
            <a:pPr>
              <a:lnSpc>
                <a:spcPct val="90000"/>
              </a:lnSpc>
              <a:spcBef>
                <a:spcPct val="20000"/>
              </a:spcBef>
            </a:pPr>
            <a:r>
              <a:rPr lang="zh-CN" altLang="en-US" sz="3200" dirty="0" smtClean="0">
                <a:ea typeface="黑体" pitchFamily="49" charset="-122"/>
              </a:rPr>
              <a:t>交流；</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报告；</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提问；</a:t>
            </a:r>
            <a:endParaRPr lang="en-US" altLang="zh-CN" sz="3200" dirty="0" smtClean="0">
              <a:ea typeface="黑体" pitchFamily="49" charset="-122"/>
            </a:endParaRPr>
          </a:p>
          <a:p>
            <a:pPr>
              <a:lnSpc>
                <a:spcPct val="90000"/>
              </a:lnSpc>
              <a:spcBef>
                <a:spcPct val="20000"/>
              </a:spcBef>
            </a:pPr>
            <a:r>
              <a:rPr lang="zh-CN" altLang="en-US" sz="3200" dirty="0" smtClean="0">
                <a:ea typeface="黑体" pitchFamily="49" charset="-122"/>
              </a:rPr>
              <a:t>期望</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76456" y="6448425"/>
            <a:ext cx="405632"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28</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科研的四项基本原则</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948680" y="962744"/>
            <a:ext cx="7295728" cy="5562600"/>
          </a:xfrm>
          <a:prstGeom prst="rect">
            <a:avLst/>
          </a:prstGeom>
        </p:spPr>
        <p:txBody>
          <a:bodyPr vert="horz" lIns="91440" tIns="45720" rIns="91440" bIns="45720" rtlCol="0">
            <a:noAutofit/>
          </a:bodyPr>
          <a:lstStyle/>
          <a:p>
            <a:pPr lvl="0">
              <a:spcBef>
                <a:spcPct val="0"/>
              </a:spcBef>
            </a:pPr>
            <a:r>
              <a:rPr lang="en-US" altLang="zh-CN" sz="2400" dirty="0" smtClean="0"/>
              <a:t>Four golden rules for scientists — Steven Weinberg, </a:t>
            </a:r>
            <a:r>
              <a:rPr lang="en-US" altLang="zh-CN" sz="2400" i="1" dirty="0" smtClean="0"/>
              <a:t>Nature</a:t>
            </a:r>
            <a:r>
              <a:rPr lang="en-US" altLang="zh-CN" sz="2400" dirty="0" smtClean="0"/>
              <a:t> 2003,</a:t>
            </a:r>
            <a:r>
              <a:rPr lang="zh-CN" altLang="en-US" sz="2400" dirty="0" smtClean="0"/>
              <a:t> </a:t>
            </a:r>
            <a:r>
              <a:rPr lang="en-US" altLang="zh-CN" sz="2400" b="1" dirty="0" smtClean="0"/>
              <a:t>426</a:t>
            </a:r>
            <a:r>
              <a:rPr lang="en-US" altLang="zh-CN" sz="2400" dirty="0" smtClean="0"/>
              <a:t>, 389</a:t>
            </a:r>
          </a:p>
          <a:p>
            <a:pPr marL="342900" indent="-342900">
              <a:spcBef>
                <a:spcPct val="0"/>
              </a:spcBef>
              <a:buFont typeface="+mj-lt"/>
              <a:buAutoNum type="arabicPeriod"/>
            </a:pPr>
            <a:r>
              <a:rPr lang="en-US" altLang="zh-CN" sz="2400" dirty="0" smtClean="0"/>
              <a:t>“I managed to get a quick PhD — though when I got it I knew almost nothing about physics. But I did learn one big thing: that no one knows everything, and you don't have to.”</a:t>
            </a:r>
          </a:p>
          <a:p>
            <a:pPr marL="342900" indent="-342900">
              <a:spcBef>
                <a:spcPct val="0"/>
              </a:spcBef>
              <a:buFont typeface="+mj-lt"/>
              <a:buAutoNum type="arabicPeriod"/>
            </a:pPr>
            <a:r>
              <a:rPr lang="en-US" altLang="zh-CN" sz="2400" dirty="0" smtClean="0"/>
              <a:t>“…while you are swimming and not sinking you should aim for rough water…. My advice is to go for the messes — that's where the action is.”</a:t>
            </a:r>
          </a:p>
          <a:p>
            <a:pPr marL="342900" indent="-342900">
              <a:spcBef>
                <a:spcPct val="0"/>
              </a:spcBef>
              <a:buFont typeface="+mj-lt"/>
              <a:buAutoNum type="arabicPeriod"/>
            </a:pPr>
            <a:r>
              <a:rPr lang="en-US" altLang="zh-CN" sz="2400" dirty="0" smtClean="0"/>
              <a:t>“It is to forgive yourself for wasting time…. most of the time that you spend in the laboratory or at your desk will be wasted.”</a:t>
            </a:r>
          </a:p>
          <a:p>
            <a:pPr marL="342900" indent="-342900">
              <a:spcBef>
                <a:spcPct val="0"/>
              </a:spcBef>
              <a:buFont typeface="+mj-lt"/>
              <a:buAutoNum type="arabicPeriod"/>
            </a:pPr>
            <a:r>
              <a:rPr lang="en-US" altLang="zh-CN" sz="2400" dirty="0" smtClean="0"/>
              <a:t>“learn something about the history of science, or at a minimum the history of your own branch of science.”</a:t>
            </a:r>
          </a:p>
          <a:p>
            <a:pPr>
              <a:lnSpc>
                <a:spcPct val="90000"/>
              </a:lnSpc>
              <a:spcBef>
                <a:spcPct val="20000"/>
              </a:spcBef>
            </a:pPr>
            <a:endParaRPr lang="zh-CN" altLang="en-US" sz="24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29</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科研预警</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fontScale="92500" lnSpcReduction="10000"/>
          </a:bodyPr>
          <a:lstStyle/>
          <a:p>
            <a:pPr>
              <a:lnSpc>
                <a:spcPct val="90000"/>
              </a:lnSpc>
              <a:spcBef>
                <a:spcPct val="20000"/>
              </a:spcBef>
            </a:pPr>
            <a:r>
              <a:rPr lang="en-US" altLang="zh-CN" sz="3200" dirty="0" smtClean="0"/>
              <a:t>Don't Become a Scientist!</a:t>
            </a:r>
          </a:p>
          <a:p>
            <a:r>
              <a:rPr lang="en-US" altLang="zh-CN" sz="2400" dirty="0" smtClean="0"/>
              <a:t>Jonathan I. Katz </a:t>
            </a:r>
          </a:p>
          <a:p>
            <a:r>
              <a:rPr lang="en-US" altLang="zh-CN" sz="2400" dirty="0" smtClean="0"/>
              <a:t>Professor of Physics </a:t>
            </a:r>
          </a:p>
          <a:p>
            <a:r>
              <a:rPr lang="en-US" altLang="zh-CN" sz="2400" dirty="0" smtClean="0"/>
              <a:t>Washington University, St. Louis, Mo. </a:t>
            </a:r>
          </a:p>
          <a:p>
            <a:pPr>
              <a:lnSpc>
                <a:spcPct val="90000"/>
              </a:lnSpc>
              <a:spcBef>
                <a:spcPct val="20000"/>
              </a:spcBef>
            </a:pPr>
            <a:endParaRPr lang="en-US" altLang="zh-CN" sz="3200" dirty="0" smtClean="0">
              <a:ea typeface="黑体" pitchFamily="49" charset="-122"/>
            </a:endParaRPr>
          </a:p>
          <a:p>
            <a:pPr>
              <a:lnSpc>
                <a:spcPct val="90000"/>
              </a:lnSpc>
              <a:spcBef>
                <a:spcPct val="20000"/>
              </a:spcBef>
            </a:pPr>
            <a:r>
              <a:rPr lang="en-US" altLang="zh-CN" sz="3200" dirty="0" smtClean="0">
                <a:ea typeface="黑体" pitchFamily="49" charset="-122"/>
              </a:rPr>
              <a:t>I have known more people whose lives have been ruined by getting a Ph.D. in physics than by drugs.</a:t>
            </a:r>
          </a:p>
          <a:p>
            <a:pPr>
              <a:lnSpc>
                <a:spcPct val="90000"/>
              </a:lnSpc>
              <a:spcBef>
                <a:spcPct val="20000"/>
              </a:spcBef>
            </a:pPr>
            <a:endParaRPr lang="en-US" altLang="zh-CN" sz="3200" dirty="0" smtClean="0">
              <a:ea typeface="黑体" pitchFamily="49" charset="-122"/>
            </a:endParaRPr>
          </a:p>
          <a:p>
            <a:pPr>
              <a:lnSpc>
                <a:spcPct val="90000"/>
              </a:lnSpc>
              <a:spcBef>
                <a:spcPct val="20000"/>
              </a:spcBef>
            </a:pPr>
            <a:r>
              <a:rPr lang="en-US" altLang="zh-CN" sz="2600" dirty="0" smtClean="0"/>
              <a:t>The result is that the best young people, who should go into science, sensibly refuse to do so, and the graduate schools are filled with weak American students and with foreigners lured by the American student visa.</a:t>
            </a:r>
            <a:endParaRPr lang="en-US" altLang="zh-CN" sz="2400" dirty="0" smtClean="0">
              <a:ea typeface="黑体" pitchFamily="49" charset="-122"/>
              <a:hlinkClick r:id="rId4"/>
            </a:endParaRPr>
          </a:p>
          <a:p>
            <a:pPr>
              <a:lnSpc>
                <a:spcPct val="90000"/>
              </a:lnSpc>
              <a:spcBef>
                <a:spcPct val="20000"/>
              </a:spcBef>
            </a:pPr>
            <a:endParaRPr lang="en-US" altLang="zh-CN" sz="2400" dirty="0" smtClean="0">
              <a:ea typeface="黑体" pitchFamily="49" charset="-122"/>
              <a:hlinkClick r:id="rId4"/>
            </a:endParaRPr>
          </a:p>
          <a:p>
            <a:pPr>
              <a:lnSpc>
                <a:spcPct val="90000"/>
              </a:lnSpc>
              <a:spcBef>
                <a:spcPct val="20000"/>
              </a:spcBef>
            </a:pPr>
            <a:r>
              <a:rPr lang="en-US" altLang="zh-CN" sz="2400" dirty="0" smtClean="0">
                <a:ea typeface="黑体" pitchFamily="49" charset="-122"/>
                <a:hlinkClick r:id="rId4"/>
              </a:rPr>
              <a:t>http://katz.fastmail.us/scientist.html</a:t>
            </a:r>
            <a:endParaRPr lang="en-US" altLang="zh-CN" sz="2400" dirty="0" smtClean="0">
              <a:ea typeface="黑体" pitchFamily="49" charset="-122"/>
            </a:endParaRPr>
          </a:p>
          <a:p>
            <a:pPr>
              <a:lnSpc>
                <a:spcPct val="90000"/>
              </a:lnSpc>
              <a:spcBef>
                <a:spcPct val="20000"/>
              </a:spcBef>
            </a:pPr>
            <a:r>
              <a:rPr lang="en-US" altLang="zh-CN" sz="2600" dirty="0" smtClean="0">
                <a:ea typeface="黑体" pitchFamily="49" charset="-122"/>
                <a:hlinkClick r:id="rId5"/>
              </a:rPr>
              <a:t>http://blog.sciencenet.cn/blog-55385-282853.html</a:t>
            </a:r>
            <a:r>
              <a:rPr lang="en-US" altLang="zh-CN" sz="2600" dirty="0" smtClean="0">
                <a:ea typeface="黑体" pitchFamily="49" charset="-122"/>
              </a:rPr>
              <a:t> (</a:t>
            </a:r>
            <a:r>
              <a:rPr lang="zh-CN" altLang="en-US" sz="2600" dirty="0" smtClean="0">
                <a:ea typeface="黑体" pitchFamily="49" charset="-122"/>
              </a:rPr>
              <a:t>中文版</a:t>
            </a:r>
            <a:r>
              <a:rPr lang="en-US" altLang="zh-CN" sz="2600" dirty="0" smtClean="0">
                <a:ea typeface="黑体" pitchFamily="49" charset="-122"/>
              </a:rPr>
              <a:t>)</a:t>
            </a:r>
          </a:p>
          <a:p>
            <a:pPr>
              <a:lnSpc>
                <a:spcPct val="90000"/>
              </a:lnSpc>
              <a:spcBef>
                <a:spcPct val="20000"/>
              </a:spcBef>
            </a:pP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a:bodyPr>
          <a:lstStyle/>
          <a:p>
            <a:r>
              <a:rPr lang="zh-CN" altLang="en-US" dirty="0" smtClean="0">
                <a:latin typeface="黑体" pitchFamily="49" charset="-122"/>
                <a:ea typeface="黑体" pitchFamily="49" charset="-122"/>
              </a:rPr>
              <a:t>本次课内容</a:t>
            </a:r>
            <a:endParaRPr lang="zh-CN" altLang="en-US" kern="0" dirty="0">
              <a:latin typeface="黑体" pitchFamily="49" charset="-122"/>
              <a:ea typeface="黑体" pitchFamily="49" charset="-122"/>
            </a:endParaRPr>
          </a:p>
        </p:txBody>
      </p:sp>
      <p:sp>
        <p:nvSpPr>
          <p:cNvPr id="4" name="灯片编号占位符 3"/>
          <p:cNvSpPr>
            <a:spLocks noGrp="1"/>
          </p:cNvSpPr>
          <p:nvPr>
            <p:ph type="sldNum" sz="quarter" idx="12"/>
          </p:nvPr>
        </p:nvSpPr>
        <p:spPr>
          <a:xfrm>
            <a:off x="6553200" y="6356350"/>
            <a:ext cx="2133600" cy="365125"/>
          </a:xfrm>
        </p:spPr>
        <p:txBody>
          <a:bodyPr/>
          <a:lstStyle/>
          <a:p>
            <a:pPr>
              <a:defRPr/>
            </a:pPr>
            <a:fld id="{80394D27-F31D-46EC-B0F1-7433E2FD7291}" type="slidenum">
              <a:rPr lang="zh-CN" altLang="en-US"/>
              <a:pPr>
                <a:defRPr/>
              </a:pPr>
              <a:t>3</a:t>
            </a:fld>
            <a:endParaRPr lang="zh-CN" altLang="en-US" dirty="0"/>
          </a:p>
        </p:txBody>
      </p:sp>
      <p:sp>
        <p:nvSpPr>
          <p:cNvPr id="5" name="矩形 4"/>
          <p:cNvSpPr/>
          <p:nvPr/>
        </p:nvSpPr>
        <p:spPr>
          <a:xfrm>
            <a:off x="251520" y="1124744"/>
            <a:ext cx="8640960" cy="5262979"/>
          </a:xfrm>
          <a:prstGeom prst="rect">
            <a:avLst/>
          </a:prstGeom>
        </p:spPr>
        <p:txBody>
          <a:bodyPr wrap="square">
            <a:spAutoFit/>
          </a:bodyPr>
          <a:lstStyle/>
          <a:p>
            <a:pPr marL="342900" indent="-342900"/>
            <a:r>
              <a:rPr lang="zh-CN" altLang="en-US" sz="2400" dirty="0" smtClean="0">
                <a:latin typeface="黑体" pitchFamily="49" charset="-122"/>
                <a:ea typeface="黑体" pitchFamily="49" charset="-122"/>
              </a:rPr>
              <a:t>从个人视角乱弹与研究相关的英语问题</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1</a:t>
            </a:r>
            <a:r>
              <a:rPr lang="zh-CN" altLang="en-US" sz="2400" dirty="0" smtClean="0">
                <a:latin typeface="黑体" pitchFamily="49" charset="-122"/>
                <a:ea typeface="黑体" pitchFamily="49" charset="-122"/>
              </a:rPr>
              <a:t>、专业英语？</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学科差异、文章套路、杂志简介、好文章的共性</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2</a:t>
            </a:r>
            <a:r>
              <a:rPr lang="zh-CN" altLang="en-US" sz="2400" dirty="0" smtClean="0">
                <a:latin typeface="黑体" pitchFamily="49" charset="-122"/>
                <a:ea typeface="黑体" pitchFamily="49" charset="-122"/>
              </a:rPr>
              <a:t>、作报告与写文章的主要问题</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英语不够专业？积累不够？上网太少？态度问题？</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3</a:t>
            </a:r>
            <a:r>
              <a:rPr lang="zh-CN" altLang="en-US" sz="2400" dirty="0" smtClean="0">
                <a:latin typeface="黑体" pitchFamily="49" charset="-122"/>
                <a:ea typeface="黑体" pitchFamily="49" charset="-122"/>
              </a:rPr>
              <a:t>、文字工作的底线</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4</a:t>
            </a:r>
            <a:r>
              <a:rPr lang="zh-CN" altLang="en-US" sz="2400" dirty="0" smtClean="0">
                <a:latin typeface="黑体" pitchFamily="49" charset="-122"/>
                <a:ea typeface="黑体" pitchFamily="49" charset="-122"/>
              </a:rPr>
              <a:t>、</a:t>
            </a:r>
            <a:r>
              <a:rPr lang="en-US" altLang="zh-CN" sz="2400" dirty="0" smtClean="0">
                <a:latin typeface="黑体" pitchFamily="49" charset="-122"/>
                <a:ea typeface="黑体" pitchFamily="49" charset="-122"/>
              </a:rPr>
              <a:t>PPT</a:t>
            </a:r>
            <a:r>
              <a:rPr lang="zh-CN" altLang="en-US" sz="2400" dirty="0" smtClean="0">
                <a:latin typeface="黑体" pitchFamily="49" charset="-122"/>
                <a:ea typeface="黑体" pitchFamily="49" charset="-122"/>
              </a:rPr>
              <a:t>的一般要求</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字体大小、中文（多见黑体，其他少见）、英文不限字体（考虑到不同电脑字体的兼容性）、图片</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5</a:t>
            </a:r>
            <a:r>
              <a:rPr lang="zh-CN" altLang="en-US" sz="2400" dirty="0" smtClean="0">
                <a:latin typeface="黑体" pitchFamily="49" charset="-122"/>
                <a:ea typeface="黑体" pitchFamily="49" charset="-122"/>
              </a:rPr>
              <a:t>、文章的要求</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图片、文字、参考文献、</a:t>
            </a:r>
            <a:r>
              <a:rPr lang="en-US" altLang="zh-CN" sz="2400" dirty="0" smtClean="0">
                <a:latin typeface="黑体" pitchFamily="49" charset="-122"/>
                <a:ea typeface="黑体" pitchFamily="49" charset="-122"/>
              </a:rPr>
              <a:t>TOC</a:t>
            </a:r>
          </a:p>
          <a:p>
            <a:pPr marL="342900" indent="-342900"/>
            <a:r>
              <a:rPr lang="en-US" altLang="zh-CN" sz="2400" dirty="0" smtClean="0">
                <a:latin typeface="黑体" pitchFamily="49" charset="-122"/>
                <a:ea typeface="黑体" pitchFamily="49" charset="-122"/>
              </a:rPr>
              <a:t>6</a:t>
            </a:r>
            <a:r>
              <a:rPr lang="zh-CN" altLang="en-US" sz="2400" dirty="0" smtClean="0">
                <a:latin typeface="黑体" pitchFamily="49" charset="-122"/>
                <a:ea typeface="黑体" pitchFamily="49" charset="-122"/>
              </a:rPr>
              <a:t>、会议</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7</a:t>
            </a:r>
            <a:r>
              <a:rPr lang="zh-CN" altLang="en-US" sz="2400" dirty="0" smtClean="0">
                <a:latin typeface="黑体" pitchFamily="49" charset="-122"/>
                <a:ea typeface="黑体" pitchFamily="49" charset="-122"/>
              </a:rPr>
              <a:t>、杂项</a:t>
            </a:r>
            <a:endParaRPr lang="en-US" altLang="zh-CN" sz="2400" dirty="0" smtClean="0">
              <a:latin typeface="黑体" pitchFamily="49" charset="-122"/>
              <a:ea typeface="黑体" pitchFamily="49" charset="-122"/>
            </a:endParaRPr>
          </a:p>
          <a:p>
            <a:pPr marL="342900" indent="-342900"/>
            <a:r>
              <a:rPr lang="en-US" altLang="zh-CN" sz="2400" dirty="0" smtClean="0">
                <a:latin typeface="黑体" pitchFamily="49" charset="-122"/>
                <a:ea typeface="黑体" pitchFamily="49" charset="-122"/>
              </a:rPr>
              <a:t>	</a:t>
            </a:r>
            <a:r>
              <a:rPr lang="zh-CN" altLang="en-US" sz="2400" dirty="0" smtClean="0">
                <a:latin typeface="黑体" pitchFamily="49" charset="-122"/>
                <a:ea typeface="黑体" pitchFamily="49" charset="-122"/>
              </a:rPr>
              <a:t>研究的四项基本原则</a:t>
            </a:r>
            <a:endParaRPr lang="en-US" altLang="zh-CN" sz="2400" dirty="0" smtClean="0">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30</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科研预警</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228600" y="962744"/>
            <a:ext cx="8915400" cy="5562600"/>
          </a:xfrm>
          <a:prstGeom prst="rect">
            <a:avLst/>
          </a:prstGeom>
        </p:spPr>
        <p:txBody>
          <a:bodyPr vert="horz" lIns="91440" tIns="45720" rIns="91440" bIns="45720" rtlCol="0">
            <a:normAutofit/>
          </a:bodyPr>
          <a:lstStyle/>
          <a:p>
            <a:pPr>
              <a:lnSpc>
                <a:spcPct val="90000"/>
              </a:lnSpc>
              <a:spcBef>
                <a:spcPct val="20000"/>
              </a:spcBef>
            </a:pPr>
            <a:r>
              <a:rPr lang="en-US" altLang="zh-CN" sz="3200" dirty="0" smtClean="0">
                <a:ea typeface="黑体" pitchFamily="49" charset="-122"/>
              </a:rPr>
              <a:t>“Don’t Become a Scientist!” 15 Years Later</a:t>
            </a:r>
          </a:p>
          <a:p>
            <a:pPr>
              <a:lnSpc>
                <a:spcPct val="90000"/>
              </a:lnSpc>
              <a:spcBef>
                <a:spcPct val="20000"/>
              </a:spcBef>
            </a:pPr>
            <a:endParaRPr lang="en-US" altLang="zh-CN" sz="3200" dirty="0" smtClean="0">
              <a:ea typeface="黑体" pitchFamily="49" charset="-122"/>
            </a:endParaRPr>
          </a:p>
          <a:p>
            <a:pPr>
              <a:lnSpc>
                <a:spcPct val="90000"/>
              </a:lnSpc>
              <a:spcBef>
                <a:spcPct val="20000"/>
              </a:spcBef>
            </a:pPr>
            <a:r>
              <a:rPr lang="en-US" altLang="zh-CN" sz="3200" dirty="0" smtClean="0"/>
              <a:t>Fifteen years ago, it might have made sense to argue, as Prof. Katz does, that law or medicine offer much more “reasonable” middle class career paths than the physical science.  That may still be true in a relative sense, but I argue that law, medicine, or the other careers that Prof. Katz suggests are vastly more uncertain and insecure than they once were as well.</a:t>
            </a:r>
          </a:p>
          <a:p>
            <a:pPr>
              <a:lnSpc>
                <a:spcPct val="90000"/>
              </a:lnSpc>
              <a:spcBef>
                <a:spcPct val="20000"/>
              </a:spcBef>
            </a:pPr>
            <a:endParaRPr lang="en-US" altLang="zh-CN" sz="3200" dirty="0" smtClean="0">
              <a:ea typeface="黑体" pitchFamily="49" charset="-122"/>
              <a:hlinkClick r:id="rId4"/>
            </a:endParaRPr>
          </a:p>
          <a:p>
            <a:pPr>
              <a:lnSpc>
                <a:spcPct val="90000"/>
              </a:lnSpc>
              <a:spcBef>
                <a:spcPct val="20000"/>
              </a:spcBef>
            </a:pPr>
            <a:r>
              <a:rPr lang="en-US" altLang="zh-CN" sz="2000" dirty="0" smtClean="0">
                <a:ea typeface="黑体" pitchFamily="49" charset="-122"/>
                <a:hlinkClick r:id="rId4"/>
              </a:rPr>
              <a:t>http://www.prosperousphysicist.com/dont-become-a-scientist-15-years-later/</a:t>
            </a:r>
            <a:endParaRPr lang="en-US" altLang="zh-CN" sz="3200" dirty="0" smtClean="0">
              <a:ea typeface="黑体" pitchFamily="49" charset="-122"/>
            </a:endParaRPr>
          </a:p>
          <a:p>
            <a:pPr>
              <a:lnSpc>
                <a:spcPct val="90000"/>
              </a:lnSpc>
              <a:spcBef>
                <a:spcPct val="20000"/>
              </a:spcBef>
            </a:pPr>
            <a:endParaRPr lang="en-US" altLang="zh-CN" sz="3200" dirty="0" smtClean="0">
              <a:ea typeface="黑体" pitchFamily="49" charset="-122"/>
            </a:endParaRPr>
          </a:p>
          <a:p>
            <a:pPr>
              <a:lnSpc>
                <a:spcPct val="90000"/>
              </a:lnSpc>
              <a:spcBef>
                <a:spcPct val="20000"/>
              </a:spcBef>
            </a:pPr>
            <a:endParaRPr lang="en-US" altLang="zh-CN" sz="3200" dirty="0" smtClean="0">
              <a:ea typeface="黑体" pitchFamily="49" charset="-122"/>
            </a:endParaRPr>
          </a:p>
          <a:p>
            <a:pPr>
              <a:lnSpc>
                <a:spcPct val="90000"/>
              </a:lnSpc>
              <a:spcBef>
                <a:spcPct val="20000"/>
              </a:spcBef>
            </a:pP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31</a:t>
            </a:fld>
            <a:endParaRPr lang="zh-CN" altLang="en-US" sz="1400" dirty="0">
              <a:solidFill>
                <a:schemeClr val="tx1">
                  <a:tint val="75000"/>
                </a:schemeClr>
              </a:solidFill>
              <a:latin typeface="+mn-lt"/>
              <a:ea typeface="+mn-ea"/>
            </a:endParaRPr>
          </a:p>
        </p:txBody>
      </p:sp>
      <p:sp>
        <p:nvSpPr>
          <p:cNvPr id="5" name="Rectangle 5"/>
          <p:cNvSpPr txBox="1">
            <a:spLocks noChangeArrowheads="1"/>
          </p:cNvSpPr>
          <p:nvPr/>
        </p:nvSpPr>
        <p:spPr>
          <a:xfrm>
            <a:off x="457200" y="44624"/>
            <a:ext cx="8229600" cy="1143000"/>
          </a:xfrm>
          <a:prstGeom prst="rect">
            <a:avLst/>
          </a:prstGeom>
        </p:spPr>
        <p:txBody>
          <a:bodyPr vert="horz" lIns="91440" tIns="45720" rIns="91440" bIns="45720" rtlCol="0" anchor="ctr">
            <a:normAutofit/>
          </a:bodyPr>
          <a:lstStyle/>
          <a:p>
            <a:pPr lvl="0" algn="ctr">
              <a:spcBef>
                <a:spcPct val="0"/>
              </a:spcBef>
              <a:defRPr/>
            </a:pPr>
            <a:r>
              <a:rPr lang="zh-CN" altLang="en-US" sz="3600" kern="0" dirty="0" smtClean="0">
                <a:latin typeface="黑体" pitchFamily="49" charset="-122"/>
                <a:ea typeface="黑体" pitchFamily="49" charset="-122"/>
                <a:cs typeface="+mj-cs"/>
              </a:rPr>
              <a:t>科研预警</a:t>
            </a:r>
            <a:endParaRPr lang="en-US" altLang="zh-CN" sz="3600" kern="0" dirty="0" smtClean="0">
              <a:latin typeface="黑体" pitchFamily="49" charset="-122"/>
              <a:ea typeface="黑体" pitchFamily="49" charset="-122"/>
              <a:cs typeface="+mj-cs"/>
            </a:endParaRPr>
          </a:p>
        </p:txBody>
      </p:sp>
      <p:sp>
        <p:nvSpPr>
          <p:cNvPr id="6" name="Rectangle 6"/>
          <p:cNvSpPr txBox="1">
            <a:spLocks noChangeArrowheads="1"/>
          </p:cNvSpPr>
          <p:nvPr/>
        </p:nvSpPr>
        <p:spPr>
          <a:xfrm>
            <a:off x="228600" y="962744"/>
            <a:ext cx="8915400" cy="5895256"/>
          </a:xfrm>
          <a:prstGeom prst="rect">
            <a:avLst/>
          </a:prstGeom>
        </p:spPr>
        <p:txBody>
          <a:bodyPr vert="horz" lIns="91440" tIns="45720" rIns="91440" bIns="45720" rtlCol="0">
            <a:normAutofit fontScale="77500" lnSpcReduction="20000"/>
          </a:bodyPr>
          <a:lstStyle/>
          <a:p>
            <a:pPr>
              <a:lnSpc>
                <a:spcPct val="90000"/>
              </a:lnSpc>
              <a:spcBef>
                <a:spcPct val="20000"/>
              </a:spcBef>
            </a:pPr>
            <a:r>
              <a:rPr lang="en-US" altLang="zh-CN" sz="3600" dirty="0" smtClean="0"/>
              <a:t>So You Want to Be a Research Scientist</a:t>
            </a:r>
          </a:p>
          <a:p>
            <a:pPr>
              <a:lnSpc>
                <a:spcPct val="90000"/>
              </a:lnSpc>
              <a:spcBef>
                <a:spcPct val="20000"/>
              </a:spcBef>
            </a:pPr>
            <a:r>
              <a:rPr lang="en-US" altLang="zh-CN" sz="3200" dirty="0" smtClean="0"/>
              <a:t>Vincent Vanhoucke</a:t>
            </a:r>
          </a:p>
          <a:p>
            <a:pPr>
              <a:lnSpc>
                <a:spcPct val="90000"/>
              </a:lnSpc>
              <a:spcBef>
                <a:spcPct val="20000"/>
              </a:spcBef>
            </a:pPr>
            <a:endParaRPr lang="en-US" altLang="zh-CN" sz="3200" dirty="0" smtClean="0">
              <a:ea typeface="黑体" pitchFamily="49" charset="-122"/>
            </a:endParaRPr>
          </a:p>
          <a:p>
            <a:pPr marL="514350" indent="-514350">
              <a:lnSpc>
                <a:spcPct val="90000"/>
              </a:lnSpc>
              <a:spcBef>
                <a:spcPct val="20000"/>
              </a:spcBef>
              <a:buAutoNum type="arabicPeriod"/>
            </a:pPr>
            <a:r>
              <a:rPr lang="en-US" altLang="zh-CN" sz="3400" dirty="0" smtClean="0"/>
              <a:t>Research is about ill-posed questions with multiple (or no) answers</a:t>
            </a:r>
          </a:p>
          <a:p>
            <a:pPr marL="514350" indent="-514350">
              <a:lnSpc>
                <a:spcPct val="90000"/>
              </a:lnSpc>
              <a:spcBef>
                <a:spcPct val="20000"/>
              </a:spcBef>
              <a:buFontTx/>
              <a:buAutoNum type="arabicPeriod"/>
            </a:pPr>
            <a:r>
              <a:rPr lang="en-US" altLang="zh-CN" sz="3400" dirty="0" smtClean="0"/>
              <a:t>You will spend your entire career working on things that don’t work</a:t>
            </a:r>
          </a:p>
          <a:p>
            <a:pPr marL="514350" indent="-514350">
              <a:lnSpc>
                <a:spcPct val="90000"/>
              </a:lnSpc>
              <a:spcBef>
                <a:spcPct val="20000"/>
              </a:spcBef>
              <a:buFontTx/>
              <a:buAutoNum type="arabicPeriod"/>
            </a:pPr>
            <a:r>
              <a:rPr lang="en-US" altLang="zh-CN" sz="3400" dirty="0" smtClean="0"/>
              <a:t>Your work will probably be obsolete the minute you publish it</a:t>
            </a:r>
          </a:p>
          <a:p>
            <a:pPr marL="514350" indent="-514350">
              <a:lnSpc>
                <a:spcPct val="90000"/>
              </a:lnSpc>
              <a:spcBef>
                <a:spcPct val="20000"/>
              </a:spcBef>
              <a:buFontTx/>
              <a:buAutoNum type="arabicPeriod"/>
            </a:pPr>
            <a:r>
              <a:rPr lang="en-US" altLang="zh-CN" sz="3400" dirty="0" smtClean="0"/>
              <a:t>With infinite freedom comes infinite responsibility</a:t>
            </a:r>
          </a:p>
          <a:p>
            <a:pPr marL="514350" indent="-514350">
              <a:lnSpc>
                <a:spcPct val="90000"/>
              </a:lnSpc>
              <a:spcBef>
                <a:spcPct val="20000"/>
              </a:spcBef>
              <a:buFontTx/>
              <a:buAutoNum type="arabicPeriod"/>
            </a:pPr>
            <a:r>
              <a:rPr lang="en-US" altLang="zh-CN" sz="3400" dirty="0" smtClean="0"/>
              <a:t>Paradoxically, much of research is about risk management</a:t>
            </a:r>
          </a:p>
          <a:p>
            <a:pPr marL="514350" indent="-514350">
              <a:lnSpc>
                <a:spcPct val="90000"/>
              </a:lnSpc>
              <a:spcBef>
                <a:spcPct val="20000"/>
              </a:spcBef>
              <a:buFontTx/>
              <a:buAutoNum type="arabicPeriod"/>
            </a:pPr>
            <a:r>
              <a:rPr lang="en-US" altLang="zh-CN" sz="3400" dirty="0" smtClean="0"/>
              <a:t>You will need to retool often</a:t>
            </a:r>
          </a:p>
          <a:p>
            <a:pPr marL="514350" indent="-514350">
              <a:lnSpc>
                <a:spcPct val="90000"/>
              </a:lnSpc>
              <a:spcBef>
                <a:spcPct val="20000"/>
              </a:spcBef>
              <a:buFontTx/>
              <a:buAutoNum type="arabicPeriod"/>
            </a:pPr>
            <a:r>
              <a:rPr lang="en-US" altLang="zh-CN" sz="3400" dirty="0" smtClean="0"/>
              <a:t>You’ll have to subject yourself to intense scrutiny</a:t>
            </a:r>
          </a:p>
          <a:p>
            <a:pPr marL="514350" indent="-514350">
              <a:lnSpc>
                <a:spcPct val="90000"/>
              </a:lnSpc>
              <a:spcBef>
                <a:spcPct val="20000"/>
              </a:spcBef>
              <a:buFontTx/>
              <a:buAutoNum type="arabicPeriod"/>
            </a:pPr>
            <a:r>
              <a:rPr lang="en-US" altLang="zh-CN" sz="3400" dirty="0" smtClean="0"/>
              <a:t>Your entire career will largely be measured by one number</a:t>
            </a:r>
          </a:p>
          <a:p>
            <a:pPr>
              <a:lnSpc>
                <a:spcPct val="90000"/>
              </a:lnSpc>
              <a:spcBef>
                <a:spcPct val="20000"/>
              </a:spcBef>
            </a:pPr>
            <a:endParaRPr lang="en-US" altLang="zh-CN" sz="3200" dirty="0" smtClean="0">
              <a:ea typeface="黑体" pitchFamily="49" charset="-122"/>
              <a:hlinkClick r:id="rId4"/>
            </a:endParaRPr>
          </a:p>
          <a:p>
            <a:pPr>
              <a:lnSpc>
                <a:spcPct val="90000"/>
              </a:lnSpc>
              <a:spcBef>
                <a:spcPct val="20000"/>
              </a:spcBef>
            </a:pPr>
            <a:r>
              <a:rPr lang="en-US" altLang="zh-CN" sz="2400" dirty="0" smtClean="0">
                <a:ea typeface="黑体" pitchFamily="49" charset="-122"/>
                <a:hlinkClick r:id="rId5"/>
              </a:rPr>
              <a:t>https://medium.com/s/story/so-you-want-to-be-a-research-scientist-363c075d3d4c</a:t>
            </a:r>
          </a:p>
          <a:p>
            <a:pPr>
              <a:lnSpc>
                <a:spcPct val="90000"/>
              </a:lnSpc>
              <a:spcBef>
                <a:spcPct val="20000"/>
              </a:spcBef>
            </a:pPr>
            <a:r>
              <a:rPr lang="en-US" altLang="zh-CN" sz="2400" dirty="0" smtClean="0">
                <a:ea typeface="黑体" pitchFamily="49" charset="-122"/>
                <a:hlinkClick r:id="rId5"/>
              </a:rPr>
              <a:t>http://dy.163.com/v2/article/detail/E21DPB0F0514PFTV.html</a:t>
            </a:r>
            <a:r>
              <a:rPr lang="en-US" altLang="zh-CN" sz="2400" dirty="0" smtClean="0">
                <a:ea typeface="黑体" pitchFamily="49" charset="-122"/>
              </a:rPr>
              <a:t> </a:t>
            </a:r>
            <a:r>
              <a:rPr lang="zh-CN" altLang="en-US" sz="2400" dirty="0" smtClean="0">
                <a:ea typeface="黑体" pitchFamily="49" charset="-122"/>
              </a:rPr>
              <a:t>（中文版）</a:t>
            </a:r>
            <a:endParaRPr lang="en-US" altLang="zh-CN" sz="3200" dirty="0" smtClean="0">
              <a:ea typeface="黑体" pitchFamily="49" charset="-122"/>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a:bodyPr>
          <a:lstStyle/>
          <a:p>
            <a:pPr lvl="0"/>
            <a:r>
              <a:rPr lang="zh-CN" altLang="en-US" sz="3600" kern="0" dirty="0" smtClean="0">
                <a:latin typeface="黑体" pitchFamily="49" charset="-122"/>
                <a:ea typeface="黑体" pitchFamily="49" charset="-122"/>
              </a:rPr>
              <a:t>科研范式</a:t>
            </a:r>
            <a:endParaRPr lang="zh-CN" altLang="en-US" sz="3600" b="1" kern="0" dirty="0">
              <a:solidFill>
                <a:schemeClr val="tx2"/>
              </a:solidFill>
              <a:effectLst>
                <a:outerShdw blurRad="38100" dist="38100" dir="2700000" algn="tl">
                  <a:srgbClr val="000000">
                    <a:alpha val="43137"/>
                  </a:srgbClr>
                </a:outerShdw>
              </a:effectLst>
              <a:ea typeface="+mn-ea"/>
            </a:endParaRPr>
          </a:p>
        </p:txBody>
      </p:sp>
      <p:sp>
        <p:nvSpPr>
          <p:cNvPr id="4" name="灯片编号占位符 3"/>
          <p:cNvSpPr>
            <a:spLocks noGrp="1"/>
          </p:cNvSpPr>
          <p:nvPr>
            <p:ph type="sldNum" sz="quarter" idx="12"/>
          </p:nvPr>
        </p:nvSpPr>
        <p:spPr>
          <a:xfrm>
            <a:off x="6553200" y="6356350"/>
            <a:ext cx="2133600" cy="365125"/>
          </a:xfrm>
        </p:spPr>
        <p:txBody>
          <a:bodyPr/>
          <a:lstStyle/>
          <a:p>
            <a:pPr>
              <a:defRPr/>
            </a:pPr>
            <a:fld id="{80394D27-F31D-46EC-B0F1-7433E2FD7291}" type="slidenum">
              <a:rPr lang="zh-CN" altLang="en-US"/>
              <a:pPr>
                <a:defRPr/>
              </a:pPr>
              <a:t>32</a:t>
            </a:fld>
            <a:endParaRPr lang="zh-CN" altLang="en-US" dirty="0"/>
          </a:p>
        </p:txBody>
      </p:sp>
      <p:sp>
        <p:nvSpPr>
          <p:cNvPr id="6" name="矩形 5"/>
          <p:cNvSpPr/>
          <p:nvPr/>
        </p:nvSpPr>
        <p:spPr>
          <a:xfrm>
            <a:off x="395536" y="1219974"/>
            <a:ext cx="7860704" cy="3108543"/>
          </a:xfrm>
          <a:prstGeom prst="rect">
            <a:avLst/>
          </a:prstGeom>
        </p:spPr>
        <p:txBody>
          <a:bodyPr wrap="square">
            <a:spAutoFit/>
          </a:bodyPr>
          <a:lstStyle/>
          <a:p>
            <a:pPr lvl="0">
              <a:spcBef>
                <a:spcPct val="0"/>
              </a:spcBef>
            </a:pPr>
            <a:r>
              <a:rPr lang="en-US" altLang="zh-CN" sz="2800" dirty="0"/>
              <a:t>Mapping Academia to </a:t>
            </a:r>
            <a:r>
              <a:rPr lang="en-US" altLang="zh-CN" sz="2800" dirty="0" err="1"/>
              <a:t>Jianghu</a:t>
            </a:r>
            <a:r>
              <a:rPr lang="en-US" altLang="zh-CN" sz="2800" dirty="0"/>
              <a:t> </a:t>
            </a:r>
          </a:p>
          <a:p>
            <a:pPr lvl="0">
              <a:spcBef>
                <a:spcPct val="0"/>
              </a:spcBef>
            </a:pPr>
            <a:r>
              <a:rPr lang="en-US" altLang="zh-CN" sz="2800" dirty="0"/>
              <a:t>In state of divinity (or The Smiling, Proud Wanderer), Mount Hua Sect consists of two factions</a:t>
            </a:r>
          </a:p>
          <a:p>
            <a:pPr lvl="0">
              <a:spcBef>
                <a:spcPct val="0"/>
              </a:spcBef>
              <a:buFont typeface="Arial" pitchFamily="34" charset="0"/>
              <a:buChar char="•"/>
            </a:pPr>
            <a:r>
              <a:rPr lang="en-US" altLang="zh-CN" sz="2800" dirty="0"/>
              <a:t>  Sword — swordplay techniques — application</a:t>
            </a:r>
          </a:p>
          <a:p>
            <a:pPr lvl="0">
              <a:spcBef>
                <a:spcPct val="0"/>
              </a:spcBef>
              <a:buFont typeface="Arial" pitchFamily="34" charset="0"/>
              <a:buChar char="•"/>
            </a:pPr>
            <a:r>
              <a:rPr lang="en-US" altLang="zh-CN" sz="2800" dirty="0"/>
              <a:t>  </a:t>
            </a:r>
            <a:r>
              <a:rPr lang="en-US" altLang="zh-CN" sz="2800" dirty="0" err="1"/>
              <a:t>Qi</a:t>
            </a:r>
            <a:r>
              <a:rPr lang="en-US" altLang="zh-CN" sz="2800" dirty="0"/>
              <a:t> — inner energy— methodology development</a:t>
            </a:r>
          </a:p>
          <a:p>
            <a:pPr lvl="0">
              <a:spcBef>
                <a:spcPct val="0"/>
              </a:spcBef>
              <a:buFont typeface="Arial" pitchFamily="34" charset="0"/>
              <a:buChar char="•"/>
            </a:pPr>
            <a:endParaRPr lang="en-US" altLang="zh-CN" sz="2800" dirty="0"/>
          </a:p>
          <a:p>
            <a:pPr lvl="0">
              <a:spcBef>
                <a:spcPct val="0"/>
              </a:spcBef>
            </a:pPr>
            <a:endParaRPr lang="en-US" altLang="zh-CN"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defRPr/>
            </a:pPr>
            <a:r>
              <a:rPr lang="zh-CN" altLang="en-US" sz="3600" kern="0" dirty="0" smtClean="0">
                <a:latin typeface="黑体" pitchFamily="49" charset="-122"/>
                <a:ea typeface="黑体" pitchFamily="49" charset="-122"/>
              </a:rPr>
              <a:t>科研专注</a:t>
            </a:r>
            <a:endParaRPr lang="zh-CN" altLang="en-US" sz="3600" b="1" kern="0" dirty="0">
              <a:solidFill>
                <a:schemeClr val="tx2"/>
              </a:solidFill>
              <a:effectLst>
                <a:outerShdw blurRad="38100" dist="38100" dir="2700000" algn="tl">
                  <a:srgbClr val="000000">
                    <a:alpha val="43137"/>
                  </a:srgbClr>
                </a:outerShdw>
              </a:effectLst>
              <a:ea typeface="+mn-ea"/>
            </a:endParaRPr>
          </a:p>
        </p:txBody>
      </p:sp>
      <p:sp>
        <p:nvSpPr>
          <p:cNvPr id="4" name="灯片编号占位符 8"/>
          <p:cNvSpPr txBox="1">
            <a:spLocks/>
          </p:cNvSpPr>
          <p:nvPr/>
        </p:nvSpPr>
        <p:spPr>
          <a:xfrm>
            <a:off x="8604448" y="6448425"/>
            <a:ext cx="477640" cy="365125"/>
          </a:xfrm>
          <a:prstGeom prst="rect">
            <a:avLst/>
          </a:prstGeom>
        </p:spPr>
        <p:txBody>
          <a:bodyPr anchor="ctr"/>
          <a:lstStyle/>
          <a:p>
            <a:pPr algn="r" fontAlgn="auto">
              <a:spcBef>
                <a:spcPts val="0"/>
              </a:spcBef>
              <a:spcAft>
                <a:spcPts val="0"/>
              </a:spcAft>
              <a:defRPr/>
            </a:pPr>
            <a:fld id="{DDB9B6A8-A775-49F1-A2BC-D97205C273DC}" type="slidenum">
              <a:rPr lang="zh-CN" altLang="en-US" sz="1400">
                <a:solidFill>
                  <a:schemeClr val="tx1">
                    <a:tint val="75000"/>
                  </a:schemeClr>
                </a:solidFill>
                <a:latin typeface="+mn-lt"/>
                <a:ea typeface="+mn-ea"/>
              </a:rPr>
              <a:pPr algn="r" fontAlgn="auto">
                <a:spcBef>
                  <a:spcPts val="0"/>
                </a:spcBef>
                <a:spcAft>
                  <a:spcPts val="0"/>
                </a:spcAft>
                <a:defRPr/>
              </a:pPr>
              <a:t>33</a:t>
            </a:fld>
            <a:endParaRPr lang="zh-CN" altLang="en-US" sz="1400" dirty="0">
              <a:solidFill>
                <a:schemeClr val="tx1">
                  <a:tint val="75000"/>
                </a:schemeClr>
              </a:solidFill>
              <a:latin typeface="+mn-lt"/>
              <a:ea typeface="+mn-ea"/>
            </a:endParaRPr>
          </a:p>
        </p:txBody>
      </p:sp>
      <p:sp>
        <p:nvSpPr>
          <p:cNvPr id="9" name="矩形 8"/>
          <p:cNvSpPr/>
          <p:nvPr/>
        </p:nvSpPr>
        <p:spPr>
          <a:xfrm>
            <a:off x="107504" y="1412776"/>
            <a:ext cx="8964488" cy="4801314"/>
          </a:xfrm>
          <a:prstGeom prst="rect">
            <a:avLst/>
          </a:prstGeom>
        </p:spPr>
        <p:txBody>
          <a:bodyPr wrap="square">
            <a:spAutoFit/>
          </a:bodyPr>
          <a:lstStyle/>
          <a:p>
            <a:r>
              <a:rPr lang="zh-CN" altLang="en-US" dirty="0" smtClean="0"/>
              <a:t>    本因、本观、本相、本参四僧见了鸠摩智献演三种指力，都不禁怦然心动，知道三卷奇书中所载，确是名闻天下的少林七十二门绝技，是否要将‘六脉神剑’的图谱另录副本与之交换，确是大费踌躇。</a:t>
            </a:r>
          </a:p>
          <a:p>
            <a:r>
              <a:rPr lang="zh-CN" altLang="en-US" dirty="0" smtClean="0"/>
              <a:t>    本因道：“师叔，明王远来，其意甚诚。咱们该当如何应接，请师叔见示。”</a:t>
            </a:r>
          </a:p>
          <a:p>
            <a:r>
              <a:rPr lang="zh-CN" altLang="en-US" dirty="0" smtClean="0"/>
              <a:t>    枯荣大师道：“本因，咱们练功习艺，所为何来？”</a:t>
            </a:r>
          </a:p>
          <a:p>
            <a:r>
              <a:rPr lang="zh-CN" altLang="en-US" dirty="0" smtClean="0"/>
              <a:t>    本因没料到师叔竟会如此询问，微微一愕，答道：“为的是弘法护国。”枯荣大师道：</a:t>
            </a:r>
          </a:p>
          <a:p>
            <a:r>
              <a:rPr lang="zh-CN" altLang="en-US" dirty="0" smtClean="0"/>
              <a:t>“外魔来时，若是吾等道浅，难用佛法点化，非得出手降魔不可，该用何种功夫？”本因道：“若不得已而出手，当用一阳指。”枯荣大师部道：“你在一阳指上的修为，已到了第几品境界？”本因额头出汗，答道：“弟子根钝，又兼未能精进，只修得到第四品。”枯荣大师再问：“以你所见，大理段氏的一阳指与少林牛花指、多罗叶指、无相劫指三项指法相较，孰优孰劣？”本因道：“</a:t>
            </a:r>
            <a:r>
              <a:rPr lang="zh-CN" altLang="en-US" b="1" dirty="0" smtClean="0"/>
              <a:t>指法无优劣，功力有高下</a:t>
            </a:r>
            <a:r>
              <a:rPr lang="zh-CN" altLang="en-US" dirty="0" smtClean="0"/>
              <a:t>。”枯荣大师道：“不错。咱们的一阳指若能练到第一品，那便如何？”本因道：“渊深难测，弟子不敢妄说。”枯荣道：“倘若你再活一百年，能练到第几品？”本因额上汗水涔涔而下，颤声道：“弟子不知。”枯荣道：“能修到第一品么？”本因道：“决计不能。”枯荣大师就此不再说话。</a:t>
            </a:r>
          </a:p>
          <a:p>
            <a:r>
              <a:rPr lang="zh-CN" altLang="en-US" dirty="0" smtClean="0"/>
              <a:t>    </a:t>
            </a:r>
            <a:endParaRPr lang="en-US" altLang="zh-CN" dirty="0" smtClean="0"/>
          </a:p>
          <a:p>
            <a:r>
              <a:rPr lang="en-US" altLang="zh-CN" dirty="0" smtClean="0"/>
              <a:t>						——《</a:t>
            </a:r>
            <a:r>
              <a:rPr lang="zh-CN" altLang="en-US" dirty="0" smtClean="0"/>
              <a:t>天龙八部●第十回</a:t>
            </a:r>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a:bodyPr>
          <a:lstStyle/>
          <a:p>
            <a:pPr lvl="0"/>
            <a:r>
              <a:rPr lang="zh-CN" altLang="en-US" sz="3600" kern="0" dirty="0" smtClean="0">
                <a:latin typeface="黑体" pitchFamily="49" charset="-122"/>
                <a:ea typeface="黑体" pitchFamily="49" charset="-122"/>
              </a:rPr>
              <a:t>科研改变三观</a:t>
            </a:r>
            <a:endParaRPr lang="zh-CN" altLang="en-US" sz="3600" b="1" kern="0" dirty="0">
              <a:solidFill>
                <a:schemeClr val="tx2"/>
              </a:solidFill>
              <a:effectLst>
                <a:outerShdw blurRad="38100" dist="38100" dir="2700000" algn="tl">
                  <a:srgbClr val="000000">
                    <a:alpha val="43137"/>
                  </a:srgbClr>
                </a:outerShdw>
              </a:effectLst>
              <a:ea typeface="+mn-ea"/>
            </a:endParaRPr>
          </a:p>
        </p:txBody>
      </p:sp>
      <p:sp>
        <p:nvSpPr>
          <p:cNvPr id="4" name="灯片编号占位符 3"/>
          <p:cNvSpPr>
            <a:spLocks noGrp="1"/>
          </p:cNvSpPr>
          <p:nvPr>
            <p:ph type="sldNum" sz="quarter" idx="12"/>
          </p:nvPr>
        </p:nvSpPr>
        <p:spPr>
          <a:xfrm>
            <a:off x="6553200" y="6356350"/>
            <a:ext cx="2133600" cy="365125"/>
          </a:xfrm>
        </p:spPr>
        <p:txBody>
          <a:bodyPr/>
          <a:lstStyle/>
          <a:p>
            <a:pPr>
              <a:defRPr/>
            </a:pPr>
            <a:fld id="{80394D27-F31D-46EC-B0F1-7433E2FD7291}" type="slidenum">
              <a:rPr lang="zh-CN" altLang="en-US"/>
              <a:pPr>
                <a:defRPr/>
              </a:pPr>
              <a:t>34</a:t>
            </a:fld>
            <a:endParaRPr lang="zh-CN" altLang="en-US" dirty="0"/>
          </a:p>
        </p:txBody>
      </p:sp>
      <p:sp>
        <p:nvSpPr>
          <p:cNvPr id="6" name="矩形 5"/>
          <p:cNvSpPr/>
          <p:nvPr/>
        </p:nvSpPr>
        <p:spPr>
          <a:xfrm>
            <a:off x="395536" y="1219974"/>
            <a:ext cx="7860704" cy="954107"/>
          </a:xfrm>
          <a:prstGeom prst="rect">
            <a:avLst/>
          </a:prstGeom>
        </p:spPr>
        <p:txBody>
          <a:bodyPr wrap="square">
            <a:spAutoFit/>
          </a:bodyPr>
          <a:lstStyle/>
          <a:p>
            <a:pPr lvl="0">
              <a:spcBef>
                <a:spcPct val="0"/>
              </a:spcBef>
              <a:buFont typeface="Arial" pitchFamily="34" charset="0"/>
              <a:buChar char="•"/>
            </a:pPr>
            <a:r>
              <a:rPr lang="zh-CN" altLang="en-US" sz="2800" dirty="0" smtClean="0"/>
              <a:t> </a:t>
            </a:r>
            <a:r>
              <a:rPr lang="zh-CN" altLang="en-US" sz="2800" dirty="0" smtClean="0">
                <a:latin typeface="黑体" pitchFamily="49" charset="-122"/>
                <a:ea typeface="黑体" pitchFamily="49" charset="-122"/>
                <a:hlinkClick r:id="rId3"/>
              </a:rPr>
              <a:t>科研改变三观一例</a:t>
            </a:r>
            <a:endParaRPr lang="en-US" altLang="zh-CN" sz="2800" dirty="0">
              <a:latin typeface="黑体" pitchFamily="49" charset="-122"/>
              <a:ea typeface="黑体" pitchFamily="49" charset="-122"/>
            </a:endParaRPr>
          </a:p>
          <a:p>
            <a:pPr lvl="0">
              <a:spcBef>
                <a:spcPct val="0"/>
              </a:spcBef>
            </a:pPr>
            <a:endParaRPr lang="en-US" altLang="zh-CN"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2" descr="http://imgur.com/sEevZ.png"/>
          <p:cNvPicPr>
            <a:picLocks noChangeAspect="1" noChangeArrowheads="1"/>
          </p:cNvPicPr>
          <p:nvPr/>
        </p:nvPicPr>
        <p:blipFill>
          <a:blip r:embed="rId3" cstate="print"/>
          <a:srcRect/>
          <a:stretch>
            <a:fillRect/>
          </a:stretch>
        </p:blipFill>
        <p:spPr bwMode="auto">
          <a:xfrm>
            <a:off x="900113" y="1828081"/>
            <a:ext cx="7048500" cy="2933700"/>
          </a:xfrm>
          <a:prstGeom prst="rect">
            <a:avLst/>
          </a:prstGeom>
          <a:noFill/>
          <a:ln w="9525">
            <a:noFill/>
            <a:miter lim="800000"/>
            <a:headEnd/>
            <a:tailEnd/>
          </a:ln>
        </p:spPr>
      </p:pic>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4</a:t>
            </a:fld>
            <a:endParaRPr lang="zh-CN" altLang="en-US" dirty="0"/>
          </a:p>
        </p:txBody>
      </p:sp>
      <p:pic>
        <p:nvPicPr>
          <p:cNvPr id="59401" name="Picture 4" descr="http://cdn01.wallconvert.com/_media/wallpapers_1366x768/1/2/fields-arranged-by-purity-19299.png"/>
          <p:cNvPicPr>
            <a:picLocks noChangeAspect="1" noChangeArrowheads="1"/>
          </p:cNvPicPr>
          <p:nvPr/>
        </p:nvPicPr>
        <p:blipFill>
          <a:blip r:embed="rId4" cstate="print"/>
          <a:srcRect l="21046" t="26547" r="21355" b="33093"/>
          <a:stretch>
            <a:fillRect/>
          </a:stretch>
        </p:blipFill>
        <p:spPr bwMode="auto">
          <a:xfrm>
            <a:off x="900113" y="1827981"/>
            <a:ext cx="7488237" cy="2952750"/>
          </a:xfrm>
          <a:prstGeom prst="rect">
            <a:avLst/>
          </a:prstGeom>
          <a:noFill/>
          <a:ln w="9525">
            <a:noFill/>
            <a:miter lim="800000"/>
            <a:headEnd/>
            <a:tailEnd/>
          </a:ln>
        </p:spPr>
      </p:pic>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学科差异</a:t>
            </a:r>
            <a:r>
              <a:rPr lang="en-US" altLang="zh-CN" dirty="0" smtClean="0"/>
              <a:t> </a:t>
            </a:r>
            <a:endParaRPr lang="zh-CN" altLang="en-US" dirty="0"/>
          </a:p>
        </p:txBody>
      </p:sp>
      <p:sp>
        <p:nvSpPr>
          <p:cNvPr id="15" name="矩形 14"/>
          <p:cNvSpPr/>
          <p:nvPr/>
        </p:nvSpPr>
        <p:spPr>
          <a:xfrm>
            <a:off x="827584" y="4852317"/>
            <a:ext cx="8172400" cy="954107"/>
          </a:xfrm>
          <a:prstGeom prst="rect">
            <a:avLst/>
          </a:prstGeom>
        </p:spPr>
        <p:txBody>
          <a:bodyPr wrap="square">
            <a:spAutoFit/>
          </a:bodyPr>
          <a:lstStyle/>
          <a:p>
            <a:pPr marL="514350" indent="-514350">
              <a:buFont typeface="Arial" pitchFamily="34" charset="0"/>
              <a:buChar char="•"/>
            </a:pPr>
            <a:r>
              <a:rPr lang="zh-CN" altLang="en-US" sz="2800" dirty="0" smtClean="0">
                <a:latin typeface="黑体" pitchFamily="49" charset="-122"/>
                <a:ea typeface="黑体" pitchFamily="49" charset="-122"/>
              </a:rPr>
              <a:t>科研的等级（</a:t>
            </a:r>
            <a:r>
              <a:rPr lang="en-US" altLang="zh-CN" sz="2800" dirty="0" smtClean="0">
                <a:ea typeface="黑体" pitchFamily="49" charset="-122"/>
              </a:rPr>
              <a:t> hierarchical science </a:t>
            </a:r>
            <a:r>
              <a:rPr lang="zh-CN" altLang="en-US" sz="2800" dirty="0" smtClean="0">
                <a:latin typeface="黑体" pitchFamily="49" charset="-122"/>
                <a:ea typeface="黑体" pitchFamily="49" charset="-122"/>
              </a:rPr>
              <a:t>）？</a:t>
            </a:r>
            <a:endParaRPr lang="en-US" altLang="zh-CN" sz="2800" dirty="0" smtClean="0">
              <a:latin typeface="黑体" pitchFamily="49" charset="-122"/>
              <a:ea typeface="黑体" pitchFamily="49" charset="-122"/>
            </a:endParaRPr>
          </a:p>
          <a:p>
            <a:pPr marL="971550" lvl="1" indent="-514350">
              <a:buFont typeface="Arial" pitchFamily="34" charset="0"/>
              <a:buChar char="•"/>
            </a:pPr>
            <a:r>
              <a:rPr lang="zh-CN" altLang="en-US" sz="2800" dirty="0" smtClean="0">
                <a:latin typeface="黑体" pitchFamily="49" charset="-122"/>
                <a:ea typeface="黑体" pitchFamily="49" charset="-122"/>
              </a:rPr>
              <a:t>越底层研究越牛？</a:t>
            </a:r>
            <a:endParaRPr lang="en-US" altLang="zh-CN" sz="2800" dirty="0" smtClean="0">
              <a:latin typeface="黑体" pitchFamily="49" charset="-122"/>
              <a:ea typeface="黑体" pitchFamily="49" charset="-122"/>
            </a:endParaRPr>
          </a:p>
        </p:txBody>
      </p:sp>
      <p:sp>
        <p:nvSpPr>
          <p:cNvPr id="17" name="矩形 16"/>
          <p:cNvSpPr/>
          <p:nvPr/>
        </p:nvSpPr>
        <p:spPr>
          <a:xfrm>
            <a:off x="899592" y="1124744"/>
            <a:ext cx="8172400" cy="523220"/>
          </a:xfrm>
          <a:prstGeom prst="rect">
            <a:avLst/>
          </a:prstGeom>
        </p:spPr>
        <p:txBody>
          <a:bodyPr wrap="square">
            <a:spAutoFit/>
          </a:bodyPr>
          <a:lstStyle/>
          <a:p>
            <a:pPr marL="514350" indent="-514350">
              <a:buFont typeface="Arial" pitchFamily="34" charset="0"/>
              <a:buChar char="•"/>
            </a:pPr>
            <a:r>
              <a:rPr lang="zh-CN" altLang="en-US" sz="2800" dirty="0" smtClean="0">
                <a:latin typeface="黑体" pitchFamily="49" charset="-122"/>
                <a:ea typeface="黑体" pitchFamily="49" charset="-122"/>
              </a:rPr>
              <a:t>初看差异很大</a:t>
            </a:r>
            <a:endParaRPr lang="en-US" altLang="zh-CN" sz="2800" dirty="0" smtClean="0">
              <a:latin typeface="黑体" pitchFamily="49" charset="-122"/>
              <a:ea typeface="黑体"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5</a:t>
            </a:fld>
            <a:endParaRPr lang="zh-CN" altLang="en-US" dirty="0"/>
          </a:p>
        </p:txBody>
      </p:sp>
      <p:sp>
        <p:nvSpPr>
          <p:cNvPr id="13" name="标题 12"/>
          <p:cNvSpPr>
            <a:spLocks noGrp="1"/>
          </p:cNvSpPr>
          <p:nvPr>
            <p:ph type="title"/>
          </p:nvPr>
        </p:nvSpPr>
        <p:spPr/>
        <p:txBody>
          <a:bodyPr>
            <a:normAutofit/>
          </a:bodyPr>
          <a:lstStyle/>
          <a:p>
            <a:r>
              <a:rPr lang="zh-CN" altLang="en-US" dirty="0" smtClean="0">
                <a:latin typeface="黑体" pitchFamily="49" charset="-122"/>
                <a:ea typeface="黑体" pitchFamily="49" charset="-122"/>
              </a:rPr>
              <a:t>还原论</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467544" y="1731580"/>
            <a:ext cx="8280920" cy="3785652"/>
          </a:xfrm>
          <a:prstGeom prst="rect">
            <a:avLst/>
          </a:prstGeom>
        </p:spPr>
        <p:txBody>
          <a:bodyPr wrap="square">
            <a:spAutoFit/>
          </a:bodyPr>
          <a:lstStyle/>
          <a:p>
            <a:r>
              <a:rPr lang="en-US" altLang="zh-CN" sz="2400" b="1" dirty="0" smtClean="0"/>
              <a:t>The reductionist hypothesis</a:t>
            </a:r>
            <a:r>
              <a:rPr lang="en-US" altLang="zh-CN" sz="2400" dirty="0" smtClean="0"/>
              <a:t>: The workings of our minds and bodles, and of all the animate or inanimate matter of which we have any detailed knowledges are as sumed to be controlled by the same set of fundamental laws.</a:t>
            </a:r>
          </a:p>
          <a:p>
            <a:r>
              <a:rPr lang="en-US" altLang="zh-CN" sz="2400" dirty="0" smtClean="0"/>
              <a:t/>
            </a:r>
            <a:br>
              <a:rPr lang="en-US" altLang="zh-CN" sz="2400" dirty="0" smtClean="0"/>
            </a:br>
            <a:r>
              <a:rPr lang="en-US" altLang="zh-CN" sz="2400" dirty="0" smtClean="0"/>
              <a:t>that if everything obeys the same fundamental laws, then the only scientists who are studying anything really fundamental are those who are working on those laws. In practice, that amounts to some astrophysicists, some elementary particle physicists, some logicians and other mathematicians, and few others.</a:t>
            </a:r>
            <a:endParaRPr lang="zh-CN" altLang="en-US" sz="24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6</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科研的等级</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467544" y="1556792"/>
            <a:ext cx="8280920" cy="1569660"/>
          </a:xfrm>
          <a:prstGeom prst="rect">
            <a:avLst/>
          </a:prstGeom>
        </p:spPr>
        <p:txBody>
          <a:bodyPr wrap="square">
            <a:spAutoFit/>
          </a:bodyPr>
          <a:lstStyle/>
          <a:p>
            <a:r>
              <a:rPr lang="en-US" altLang="zh-CN" sz="2400" dirty="0" smtClean="0"/>
              <a:t>Solid state physics, plasma physics, and perhaps also biology are extensive. High energy physics and a good part of nuclear physics are intensive. There is always much less intensive research going on than extensive.</a:t>
            </a:r>
            <a:endParaRPr lang="zh-CN" altLang="en-US" sz="2400" dirty="0"/>
          </a:p>
        </p:txBody>
      </p:sp>
      <p:sp>
        <p:nvSpPr>
          <p:cNvPr id="7" name="矩形 6"/>
          <p:cNvSpPr/>
          <p:nvPr/>
        </p:nvSpPr>
        <p:spPr>
          <a:xfrm>
            <a:off x="1187624" y="3717032"/>
            <a:ext cx="6696744" cy="1569660"/>
          </a:xfrm>
          <a:prstGeom prst="rect">
            <a:avLst/>
          </a:prstGeom>
        </p:spPr>
        <p:txBody>
          <a:bodyPr wrap="square">
            <a:spAutoFit/>
          </a:bodyPr>
          <a:lstStyle/>
          <a:p>
            <a:r>
              <a:rPr lang="en-US" altLang="zh-CN" sz="2400" b="1" dirty="0" smtClean="0"/>
              <a:t>The ability to reduce everything to simple fundamental laws does not imply the ability to start from those laws and reconstruct the universe.</a:t>
            </a:r>
            <a:r>
              <a:rPr lang="en-US" altLang="zh-CN" sz="2400" dirty="0" smtClean="0"/>
              <a:t/>
            </a:r>
            <a:br>
              <a:rPr lang="en-US" altLang="zh-CN" sz="2400" dirty="0" smtClean="0"/>
            </a:br>
            <a:endParaRPr lang="zh-CN" altLang="en-US"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7</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尺度和复杂性</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467544" y="1556792"/>
            <a:ext cx="8280920" cy="3046988"/>
          </a:xfrm>
          <a:prstGeom prst="rect">
            <a:avLst/>
          </a:prstGeom>
        </p:spPr>
        <p:txBody>
          <a:bodyPr wrap="square">
            <a:spAutoFit/>
          </a:bodyPr>
          <a:lstStyle/>
          <a:p>
            <a:r>
              <a:rPr lang="en-US" altLang="zh-CN" sz="2400" dirty="0" smtClean="0"/>
              <a:t>The behavior of large and complex aggregates of elementary particles, it turns out, is not to be understood in terms</a:t>
            </a:r>
            <a:br>
              <a:rPr lang="en-US" altLang="zh-CN" sz="2400" dirty="0" smtClean="0"/>
            </a:br>
            <a:r>
              <a:rPr lang="en-US" altLang="zh-CN" sz="2400" dirty="0" smtClean="0"/>
              <a:t>of a simple extrapolation of the properties of a few particles.</a:t>
            </a:r>
          </a:p>
          <a:p>
            <a:endParaRPr lang="en-US" altLang="zh-CN" sz="2400" dirty="0" smtClean="0"/>
          </a:p>
          <a:p>
            <a:r>
              <a:rPr lang="en-US" altLang="zh-CN" sz="2400" dirty="0" smtClean="0"/>
              <a:t> Instead, at each level of complexity entirely new properties appear, and the understanding of the new behaviors requires research which I think is as fundamental in its nature as any other.</a:t>
            </a:r>
            <a:br>
              <a:rPr lang="en-US" altLang="zh-CN" sz="2400" dirty="0" smtClean="0"/>
            </a:br>
            <a:endParaRPr lang="zh-CN" altLang="en-US" sz="24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8</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科研的等级</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467544" y="4653136"/>
            <a:ext cx="8280920" cy="1200329"/>
          </a:xfrm>
          <a:prstGeom prst="rect">
            <a:avLst/>
          </a:prstGeom>
        </p:spPr>
        <p:txBody>
          <a:bodyPr wrap="square">
            <a:spAutoFit/>
          </a:bodyPr>
          <a:lstStyle/>
          <a:p>
            <a:r>
              <a:rPr lang="en-US" altLang="zh-CN" sz="2400" dirty="0" smtClean="0"/>
              <a:t>This hierarchy does not imply that science X is “just applied Y”.</a:t>
            </a:r>
            <a:br>
              <a:rPr lang="en-US" altLang="zh-CN" sz="2400" dirty="0" smtClean="0"/>
            </a:br>
            <a:r>
              <a:rPr lang="en-US" altLang="zh-CN" sz="2400" dirty="0" smtClean="0"/>
              <a:t> e.g. Psychology is not applied biology, nor is biology applied chemistry.</a:t>
            </a:r>
            <a:endParaRPr lang="zh-CN" altLang="en-US" sz="2400" dirty="0"/>
          </a:p>
        </p:txBody>
      </p:sp>
      <p:pic>
        <p:nvPicPr>
          <p:cNvPr id="7" name="Picture 2"/>
          <p:cNvPicPr>
            <a:picLocks noChangeAspect="1" noChangeArrowheads="1"/>
          </p:cNvPicPr>
          <p:nvPr/>
        </p:nvPicPr>
        <p:blipFill>
          <a:blip r:embed="rId3" cstate="print"/>
          <a:srcRect/>
          <a:stretch>
            <a:fillRect/>
          </a:stretch>
        </p:blipFill>
        <p:spPr bwMode="auto">
          <a:xfrm>
            <a:off x="2195736" y="1412776"/>
            <a:ext cx="4800600" cy="29527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5571306" y="1196752"/>
            <a:ext cx="3105150" cy="1171575"/>
          </a:xfrm>
          <a:prstGeom prst="rect">
            <a:avLst/>
          </a:prstGeom>
          <a:noFill/>
          <a:ln w="9525">
            <a:noFill/>
            <a:miter lim="800000"/>
            <a:headEnd/>
            <a:tailEnd/>
          </a:ln>
        </p:spPr>
      </p:pic>
      <p:sp>
        <p:nvSpPr>
          <p:cNvPr id="14" name="灯片编号占位符 3"/>
          <p:cNvSpPr>
            <a:spLocks noGrp="1"/>
          </p:cNvSpPr>
          <p:nvPr>
            <p:ph type="sldNum" sz="quarter" idx="12"/>
          </p:nvPr>
        </p:nvSpPr>
        <p:spPr/>
        <p:txBody>
          <a:bodyPr/>
          <a:lstStyle/>
          <a:p>
            <a:pPr>
              <a:defRPr/>
            </a:pPr>
            <a:fld id="{0E8D2B24-CE1B-46A8-A619-2B5D37C7486E}" type="slidenum">
              <a:rPr lang="zh-CN" altLang="en-US"/>
              <a:pPr>
                <a:defRPr/>
              </a:pPr>
              <a:t>9</a:t>
            </a:fld>
            <a:endParaRPr lang="zh-CN" altLang="en-US" dirty="0"/>
          </a:p>
        </p:txBody>
      </p:sp>
      <p:sp>
        <p:nvSpPr>
          <p:cNvPr id="13" name="标题 12"/>
          <p:cNvSpPr>
            <a:spLocks noGrp="1"/>
          </p:cNvSpPr>
          <p:nvPr>
            <p:ph type="title"/>
          </p:nvPr>
        </p:nvSpPr>
        <p:spPr/>
        <p:txBody>
          <a:bodyPr/>
          <a:lstStyle/>
          <a:p>
            <a:r>
              <a:rPr lang="zh-CN" altLang="en-US" dirty="0" smtClean="0">
                <a:latin typeface="黑体" pitchFamily="49" charset="-122"/>
                <a:ea typeface="黑体" pitchFamily="49" charset="-122"/>
              </a:rPr>
              <a:t>对称性破缺</a:t>
            </a:r>
            <a:endParaRPr lang="zh-CN" altLang="en-US" dirty="0"/>
          </a:p>
        </p:txBody>
      </p:sp>
      <p:sp>
        <p:nvSpPr>
          <p:cNvPr id="5" name="矩形 4"/>
          <p:cNvSpPr/>
          <p:nvPr/>
        </p:nvSpPr>
        <p:spPr>
          <a:xfrm>
            <a:off x="360040" y="5890046"/>
            <a:ext cx="8316416" cy="923330"/>
          </a:xfrm>
          <a:prstGeom prst="rect">
            <a:avLst/>
          </a:prstGeom>
        </p:spPr>
        <p:txBody>
          <a:bodyPr wrap="square">
            <a:spAutoFit/>
          </a:bodyPr>
          <a:lstStyle/>
          <a:p>
            <a:r>
              <a:rPr lang="en-US" altLang="zh-CN" dirty="0" smtClean="0"/>
              <a:t>More Is Different, Broken symmetry and the nature of the hierarchical structure of science, P. W. Anderson, </a:t>
            </a:r>
            <a:r>
              <a:rPr lang="en-US" altLang="zh-CN" i="1" dirty="0" smtClean="0"/>
              <a:t>Science</a:t>
            </a:r>
            <a:r>
              <a:rPr lang="en-US" altLang="zh-CN" dirty="0" smtClean="0"/>
              <a:t>, </a:t>
            </a:r>
            <a:r>
              <a:rPr lang="en-US" altLang="zh-CN" b="1" dirty="0" smtClean="0"/>
              <a:t>1972</a:t>
            </a:r>
            <a:r>
              <a:rPr lang="en-US" altLang="zh-CN" dirty="0" smtClean="0"/>
              <a:t>, 4, 393</a:t>
            </a:r>
            <a:r>
              <a:rPr lang="zh-CN" altLang="en-US" dirty="0" smtClean="0"/>
              <a:t> </a:t>
            </a:r>
            <a:r>
              <a:rPr lang="en-US" altLang="zh-CN" dirty="0" smtClean="0"/>
              <a:t/>
            </a:r>
            <a:br>
              <a:rPr lang="en-US" altLang="zh-CN" dirty="0" smtClean="0"/>
            </a:br>
            <a:endParaRPr lang="zh-CN" altLang="en-US" dirty="0"/>
          </a:p>
        </p:txBody>
      </p:sp>
      <p:sp>
        <p:nvSpPr>
          <p:cNvPr id="6" name="矩形 5"/>
          <p:cNvSpPr/>
          <p:nvPr/>
        </p:nvSpPr>
        <p:spPr>
          <a:xfrm>
            <a:off x="539552" y="1268760"/>
            <a:ext cx="8280920" cy="4524315"/>
          </a:xfrm>
          <a:prstGeom prst="rect">
            <a:avLst/>
          </a:prstGeom>
        </p:spPr>
        <p:txBody>
          <a:bodyPr wrap="square">
            <a:spAutoFit/>
          </a:bodyPr>
          <a:lstStyle/>
          <a:p>
            <a:r>
              <a:rPr lang="en-US" altLang="zh-CN" sz="2400" dirty="0" smtClean="0"/>
              <a:t>Broken symmetry: e.g. ammonia</a:t>
            </a:r>
          </a:p>
          <a:p>
            <a:r>
              <a:rPr lang="en-US" altLang="zh-CN" sz="2400" dirty="0" smtClean="0"/>
              <a:t>No nucleus has a dipole moment;</a:t>
            </a:r>
          </a:p>
          <a:p>
            <a:endParaRPr lang="en-US" altLang="zh-CN" sz="2400" dirty="0" smtClean="0"/>
          </a:p>
          <a:p>
            <a:r>
              <a:rPr lang="en-US" altLang="zh-CN" sz="2400" dirty="0" smtClean="0"/>
              <a:t>By means of quantum mechanical tunneling, the nitrogen ean leak through the triangle of hydrogens to the other side, turning the pyramid inside out, and, in fact, it can do so very rapidly. This is the so-called "inversion,"which occurs at a frequency</a:t>
            </a:r>
            <a:br>
              <a:rPr lang="en-US" altLang="zh-CN" sz="2400" dirty="0" smtClean="0"/>
            </a:br>
            <a:r>
              <a:rPr lang="en-US" altLang="zh-CN" sz="2400" dirty="0" smtClean="0"/>
              <a:t>of about 3 X 10</a:t>
            </a:r>
            <a:r>
              <a:rPr lang="en-US" altLang="zh-CN" sz="2400" baseline="30000" dirty="0" smtClean="0"/>
              <a:t>10</a:t>
            </a:r>
            <a:r>
              <a:rPr lang="en-US" altLang="zh-CN" sz="2400" dirty="0" smtClean="0"/>
              <a:t> per second. </a:t>
            </a:r>
          </a:p>
          <a:p>
            <a:endParaRPr lang="en-US" altLang="zh-CN" sz="2400" dirty="0" smtClean="0"/>
          </a:p>
          <a:p>
            <a:r>
              <a:rPr lang="en-US" altLang="zh-CN" sz="2400" dirty="0" smtClean="0"/>
              <a:t>A truly stationary state can only be an equal superposition of the unsymmetrical pyramid and its inverse. That mixture does not have a dipole moment. How about PH</a:t>
            </a:r>
            <a:r>
              <a:rPr lang="en-US" altLang="zh-CN" sz="2400" baseline="-25000" dirty="0" smtClean="0"/>
              <a:t>3</a:t>
            </a:r>
            <a:r>
              <a:rPr lang="en-US" altLang="zh-CN" sz="2400" dirty="0" smtClean="0"/>
              <a:t> and PF</a:t>
            </a:r>
            <a:r>
              <a:rPr lang="en-US" altLang="zh-CN" sz="2400" baseline="-25000" dirty="0" smtClean="0"/>
              <a:t>3</a:t>
            </a:r>
            <a:r>
              <a:rPr lang="en-US" altLang="zh-CN" sz="2400" dirty="0" smtClean="0"/>
              <a:t>?</a:t>
            </a:r>
            <a:endParaRPr lang="zh-CN" altLang="en-US" sz="2400" dirty="0"/>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0.9|109.3"/>
</p:tagLst>
</file>

<file path=ppt/tags/tag10.xml><?xml version="1.0" encoding="utf-8"?>
<p:tagLst xmlns:a="http://schemas.openxmlformats.org/drawingml/2006/main" xmlns:r="http://schemas.openxmlformats.org/officeDocument/2006/relationships" xmlns:p="http://schemas.openxmlformats.org/presentationml/2006/main">
  <p:tag name="TIMING" val="|60.9|109.3"/>
</p:tagLst>
</file>

<file path=ppt/tags/tag11.xml><?xml version="1.0" encoding="utf-8"?>
<p:tagLst xmlns:a="http://schemas.openxmlformats.org/drawingml/2006/main" xmlns:r="http://schemas.openxmlformats.org/officeDocument/2006/relationships" xmlns:p="http://schemas.openxmlformats.org/presentationml/2006/main">
  <p:tag name="TIMING" val="|60.9|109.3"/>
</p:tagLst>
</file>

<file path=ppt/tags/tag12.xml><?xml version="1.0" encoding="utf-8"?>
<p:tagLst xmlns:a="http://schemas.openxmlformats.org/drawingml/2006/main" xmlns:r="http://schemas.openxmlformats.org/officeDocument/2006/relationships" xmlns:p="http://schemas.openxmlformats.org/presentationml/2006/main">
  <p:tag name="TIMING" val="|60.9|109.3"/>
</p:tagLst>
</file>

<file path=ppt/tags/tag13.xml><?xml version="1.0" encoding="utf-8"?>
<p:tagLst xmlns:a="http://schemas.openxmlformats.org/drawingml/2006/main" xmlns:r="http://schemas.openxmlformats.org/officeDocument/2006/relationships" xmlns:p="http://schemas.openxmlformats.org/presentationml/2006/main">
  <p:tag name="TIMING" val="|60.9|109.3"/>
</p:tagLst>
</file>

<file path=ppt/tags/tag2.xml><?xml version="1.0" encoding="utf-8"?>
<p:tagLst xmlns:a="http://schemas.openxmlformats.org/drawingml/2006/main" xmlns:r="http://schemas.openxmlformats.org/officeDocument/2006/relationships" xmlns:p="http://schemas.openxmlformats.org/presentationml/2006/main">
  <p:tag name="TIMING" val="|60.9|109.3"/>
</p:tagLst>
</file>

<file path=ppt/tags/tag3.xml><?xml version="1.0" encoding="utf-8"?>
<p:tagLst xmlns:a="http://schemas.openxmlformats.org/drawingml/2006/main" xmlns:r="http://schemas.openxmlformats.org/officeDocument/2006/relationships" xmlns:p="http://schemas.openxmlformats.org/presentationml/2006/main">
  <p:tag name="TIMING" val="|60.9|109.3"/>
</p:tagLst>
</file>

<file path=ppt/tags/tag4.xml><?xml version="1.0" encoding="utf-8"?>
<p:tagLst xmlns:a="http://schemas.openxmlformats.org/drawingml/2006/main" xmlns:r="http://schemas.openxmlformats.org/officeDocument/2006/relationships" xmlns:p="http://schemas.openxmlformats.org/presentationml/2006/main">
  <p:tag name="TIMING" val="|60.9|109.3"/>
</p:tagLst>
</file>

<file path=ppt/tags/tag5.xml><?xml version="1.0" encoding="utf-8"?>
<p:tagLst xmlns:a="http://schemas.openxmlformats.org/drawingml/2006/main" xmlns:r="http://schemas.openxmlformats.org/officeDocument/2006/relationships" xmlns:p="http://schemas.openxmlformats.org/presentationml/2006/main">
  <p:tag name="TIMING" val="|60.9|109.3"/>
</p:tagLst>
</file>

<file path=ppt/tags/tag6.xml><?xml version="1.0" encoding="utf-8"?>
<p:tagLst xmlns:a="http://schemas.openxmlformats.org/drawingml/2006/main" xmlns:r="http://schemas.openxmlformats.org/officeDocument/2006/relationships" xmlns:p="http://schemas.openxmlformats.org/presentationml/2006/main">
  <p:tag name="TIMING" val="|60.9|109.3"/>
</p:tagLst>
</file>

<file path=ppt/tags/tag7.xml><?xml version="1.0" encoding="utf-8"?>
<p:tagLst xmlns:a="http://schemas.openxmlformats.org/drawingml/2006/main" xmlns:r="http://schemas.openxmlformats.org/officeDocument/2006/relationships" xmlns:p="http://schemas.openxmlformats.org/presentationml/2006/main">
  <p:tag name="TIMING" val="|60.9|109.3"/>
</p:tagLst>
</file>

<file path=ppt/tags/tag8.xml><?xml version="1.0" encoding="utf-8"?>
<p:tagLst xmlns:a="http://schemas.openxmlformats.org/drawingml/2006/main" xmlns:r="http://schemas.openxmlformats.org/officeDocument/2006/relationships" xmlns:p="http://schemas.openxmlformats.org/presentationml/2006/main">
  <p:tag name="TIMING" val="|60.9|109.3"/>
</p:tagLst>
</file>

<file path=ppt/tags/tag9.xml><?xml version="1.0" encoding="utf-8"?>
<p:tagLst xmlns:a="http://schemas.openxmlformats.org/drawingml/2006/main" xmlns:r="http://schemas.openxmlformats.org/officeDocument/2006/relationships" xmlns:p="http://schemas.openxmlformats.org/presentationml/2006/main">
  <p:tag name="TIMING" val="|60.9|109.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52072</TotalTime>
  <Words>4893</Words>
  <Application>Microsoft Office PowerPoint</Application>
  <PresentationFormat>全屏显示(4:3)</PresentationFormat>
  <Paragraphs>451</Paragraphs>
  <Slides>34</Slides>
  <Notes>34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ＭＳ Ｐゴシック</vt:lpstr>
      <vt:lpstr>黑体</vt:lpstr>
      <vt:lpstr>华文楷体</vt:lpstr>
      <vt:lpstr>楷体</vt:lpstr>
      <vt:lpstr>宋体</vt:lpstr>
      <vt:lpstr>Arial</vt:lpstr>
      <vt:lpstr>Calibri</vt:lpstr>
      <vt:lpstr>Cooper Black</vt:lpstr>
      <vt:lpstr>Times New Roman</vt:lpstr>
      <vt:lpstr>Wingdings</vt:lpstr>
      <vt:lpstr>Office 主题</vt:lpstr>
      <vt:lpstr>科技英语（小班）实践 （本质不关乎英语）</vt:lpstr>
      <vt:lpstr>授课安排</vt:lpstr>
      <vt:lpstr>本次课内容</vt:lpstr>
      <vt:lpstr>学科差异 </vt:lpstr>
      <vt:lpstr>还原论</vt:lpstr>
      <vt:lpstr>科研的等级</vt:lpstr>
      <vt:lpstr>尺度和复杂性</vt:lpstr>
      <vt:lpstr>科研的等级</vt:lpstr>
      <vt:lpstr>对称性破缺</vt:lpstr>
      <vt:lpstr>对称性破缺是常态</vt:lpstr>
      <vt:lpstr>特殊对称性导致刚性</vt:lpstr>
      <vt:lpstr>量变引发质变</vt:lpstr>
      <vt:lpstr>套路 例1 </vt:lpstr>
      <vt:lpstr>套路 例2 </vt:lpstr>
      <vt:lpstr>套路例3 </vt:lpstr>
      <vt:lpstr>套路 例4 </vt:lpstr>
      <vt:lpstr>PowerPoint 演示文稿</vt:lpstr>
      <vt:lpstr>优秀文学作品的共性 </vt:lpstr>
      <vt:lpstr>英语不好 不是问题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科研范式</vt:lpstr>
      <vt:lpstr>科研专注</vt:lpstr>
      <vt:lpstr>科研改变三观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Designing and Screening Materials for Gas Separation</dc:title>
  <dc:creator>cwud</dc:creator>
  <cp:lastModifiedBy>yxy</cp:lastModifiedBy>
  <cp:revision>927</cp:revision>
  <dcterms:created xsi:type="dcterms:W3CDTF">2013-09-25T01:14:52Z</dcterms:created>
  <dcterms:modified xsi:type="dcterms:W3CDTF">2021-10-18T02:44:34Z</dcterms:modified>
</cp:coreProperties>
</file>